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16.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Lst>
  <p:notesMasterIdLst>
    <p:notesMasterId r:id="rId89"/>
  </p:notesMasterIdLst>
  <p:sldIdLst>
    <p:sldId id="256" r:id="rId4"/>
    <p:sldId id="400" r:id="rId5"/>
    <p:sldId id="277" r:id="rId6"/>
    <p:sldId id="363" r:id="rId7"/>
    <p:sldId id="424" r:id="rId8"/>
    <p:sldId id="392" r:id="rId9"/>
    <p:sldId id="288" r:id="rId10"/>
    <p:sldId id="425" r:id="rId11"/>
    <p:sldId id="426" r:id="rId12"/>
    <p:sldId id="430" r:id="rId13"/>
    <p:sldId id="431" r:id="rId14"/>
    <p:sldId id="432" r:id="rId15"/>
    <p:sldId id="433" r:id="rId16"/>
    <p:sldId id="434" r:id="rId17"/>
    <p:sldId id="435" r:id="rId18"/>
    <p:sldId id="436" r:id="rId19"/>
    <p:sldId id="437" r:id="rId20"/>
    <p:sldId id="438" r:id="rId21"/>
    <p:sldId id="439" r:id="rId22"/>
    <p:sldId id="440" r:id="rId23"/>
    <p:sldId id="441" r:id="rId24"/>
    <p:sldId id="442" r:id="rId25"/>
    <p:sldId id="443" r:id="rId26"/>
    <p:sldId id="444" r:id="rId27"/>
    <p:sldId id="292" r:id="rId28"/>
    <p:sldId id="293" r:id="rId29"/>
    <p:sldId id="299" r:id="rId30"/>
    <p:sldId id="297" r:id="rId31"/>
    <p:sldId id="294" r:id="rId32"/>
    <p:sldId id="300" r:id="rId33"/>
    <p:sldId id="301" r:id="rId34"/>
    <p:sldId id="302"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9" r:id="rId49"/>
    <p:sldId id="320" r:id="rId50"/>
    <p:sldId id="336" r:id="rId51"/>
    <p:sldId id="335" r:id="rId52"/>
    <p:sldId id="321" r:id="rId53"/>
    <p:sldId id="322" r:id="rId54"/>
    <p:sldId id="337" r:id="rId55"/>
    <p:sldId id="421" r:id="rId56"/>
    <p:sldId id="422" r:id="rId57"/>
    <p:sldId id="429" r:id="rId58"/>
    <p:sldId id="323" r:id="rId59"/>
    <p:sldId id="325" r:id="rId60"/>
    <p:sldId id="327" r:id="rId61"/>
    <p:sldId id="326" r:id="rId62"/>
    <p:sldId id="328" r:id="rId63"/>
    <p:sldId id="329" r:id="rId64"/>
    <p:sldId id="330" r:id="rId65"/>
    <p:sldId id="332" r:id="rId66"/>
    <p:sldId id="428" r:id="rId67"/>
    <p:sldId id="333" r:id="rId68"/>
    <p:sldId id="334" r:id="rId69"/>
    <p:sldId id="395" r:id="rId70"/>
    <p:sldId id="364" r:id="rId71"/>
    <p:sldId id="365" r:id="rId72"/>
    <p:sldId id="366" r:id="rId73"/>
    <p:sldId id="367" r:id="rId74"/>
    <p:sldId id="368" r:id="rId75"/>
    <p:sldId id="396" r:id="rId76"/>
    <p:sldId id="370" r:id="rId77"/>
    <p:sldId id="371" r:id="rId78"/>
    <p:sldId id="372" r:id="rId79"/>
    <p:sldId id="373" r:id="rId80"/>
    <p:sldId id="375" r:id="rId81"/>
    <p:sldId id="376" r:id="rId82"/>
    <p:sldId id="378" r:id="rId83"/>
    <p:sldId id="452" r:id="rId84"/>
    <p:sldId id="450" r:id="rId85"/>
    <p:sldId id="453" r:id="rId86"/>
    <p:sldId id="398" r:id="rId87"/>
    <p:sldId id="420"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80" userDrawn="1">
          <p15:clr>
            <a:srgbClr val="A4A3A4"/>
          </p15:clr>
        </p15:guide>
        <p15:guide id="2" pos="3840" userDrawn="1">
          <p15:clr>
            <a:srgbClr val="A4A3A4"/>
          </p15:clr>
        </p15:guide>
        <p15:guide id="3" orient="horz" pos="624" userDrawn="1">
          <p15:clr>
            <a:srgbClr val="A4A3A4"/>
          </p15:clr>
        </p15:guide>
        <p15:guide id="4" orient="horz" pos="3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0000"/>
    <a:srgbClr val="0000FF"/>
    <a:srgbClr val="336600"/>
    <a:srgbClr val="AB0101"/>
    <a:srgbClr val="4472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6429" autoAdjust="0"/>
  </p:normalViewPr>
  <p:slideViewPr>
    <p:cSldViewPr snapToGrid="0" showGuides="1">
      <p:cViewPr varScale="1">
        <p:scale>
          <a:sx n="61" d="100"/>
          <a:sy n="61" d="100"/>
        </p:scale>
        <p:origin x="-90" y="-264"/>
      </p:cViewPr>
      <p:guideLst>
        <p:guide orient="horz" pos="2280"/>
        <p:guide orient="horz" pos="624"/>
        <p:guide orient="horz" pos="39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notesMaster" Target="notesMasters/notes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9EA1F-7E76-4269-B8D5-8092E3E4C7F0}" type="datetimeFigureOut">
              <a:rPr lang="en-US" smtClean="0"/>
              <a:t>3/4/2023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42DF2-8739-4E5F-B9DD-32E48D476DB4}" type="slidenum">
              <a:rPr lang="en-US" smtClean="0"/>
              <a:t>‹#›</a:t>
            </a:fld>
            <a:endParaRPr lang="en-US"/>
          </a:p>
        </p:txBody>
      </p:sp>
    </p:spTree>
    <p:extLst>
      <p:ext uri="{BB962C8B-B14F-4D97-AF65-F5344CB8AC3E}">
        <p14:creationId xmlns:p14="http://schemas.microsoft.com/office/powerpoint/2010/main" val="404017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投影片圖像版面配置區 1">
            <a:extLst>
              <a:ext uri="{FF2B5EF4-FFF2-40B4-BE49-F238E27FC236}">
                <a16:creationId xmlns:a16="http://schemas.microsoft.com/office/drawing/2014/main" xmlns="" id="{359D4B49-73FC-884D-902C-392AF5C09C4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7795" name="備忘稿版面配置區 2">
            <a:extLst>
              <a:ext uri="{FF2B5EF4-FFF2-40B4-BE49-F238E27FC236}">
                <a16:creationId xmlns:a16="http://schemas.microsoft.com/office/drawing/2014/main" xmlns="" id="{4BA4FA4B-9359-1746-9511-A186DEEDFC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a:t>網址已修改，</a:t>
            </a:r>
            <a:r>
              <a:rPr lang="en-US" altLang="zh-TW" dirty="0"/>
              <a:t>20191204</a:t>
            </a:r>
            <a:endParaRPr lang="zh-TW" altLang="en-US" dirty="0"/>
          </a:p>
        </p:txBody>
      </p:sp>
      <p:sp>
        <p:nvSpPr>
          <p:cNvPr id="417796" name="投影片編號版面配置區 3">
            <a:extLst>
              <a:ext uri="{FF2B5EF4-FFF2-40B4-BE49-F238E27FC236}">
                <a16:creationId xmlns:a16="http://schemas.microsoft.com/office/drawing/2014/main" xmlns="" id="{3D0E316F-C88E-D54B-AE13-C7018A4113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71525" indent="-296863">
              <a:defRPr kumimoji="1">
                <a:solidFill>
                  <a:schemeClr val="tx1"/>
                </a:solidFill>
                <a:latin typeface="Arial" panose="020B0604020202020204" pitchFamily="34" charset="0"/>
                <a:ea typeface="新細明體" panose="02020500000000000000" pitchFamily="18" charset="-120"/>
              </a:defRPr>
            </a:lvl2pPr>
            <a:lvl3pPr marL="1187450" indent="-236538">
              <a:defRPr kumimoji="1">
                <a:solidFill>
                  <a:schemeClr val="tx1"/>
                </a:solidFill>
                <a:latin typeface="Arial" panose="020B0604020202020204" pitchFamily="34" charset="0"/>
                <a:ea typeface="新細明體" panose="02020500000000000000" pitchFamily="18" charset="-120"/>
              </a:defRPr>
            </a:lvl3pPr>
            <a:lvl4pPr marL="1663700" indent="-236538">
              <a:defRPr kumimoji="1">
                <a:solidFill>
                  <a:schemeClr val="tx1"/>
                </a:solidFill>
                <a:latin typeface="Arial" panose="020B0604020202020204" pitchFamily="34" charset="0"/>
                <a:ea typeface="新細明體" panose="02020500000000000000" pitchFamily="18" charset="-120"/>
              </a:defRPr>
            </a:lvl4pPr>
            <a:lvl5pPr marL="2138363" indent="-236538">
              <a:defRPr kumimoji="1">
                <a:solidFill>
                  <a:schemeClr val="tx1"/>
                </a:solidFill>
                <a:latin typeface="Arial" panose="020B0604020202020204" pitchFamily="34" charset="0"/>
                <a:ea typeface="新細明體" panose="02020500000000000000" pitchFamily="18" charset="-120"/>
              </a:defRPr>
            </a:lvl5pPr>
            <a:lvl6pPr marL="25955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0527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5099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9671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098ACF9-B3B7-5E41-91BA-16DDC926F6F0}" type="slidenum">
              <a:rPr lang="zh-TW" altLang="en-US">
                <a:solidFill>
                  <a:srgbClr val="000000"/>
                </a:solidFill>
              </a:rPr>
              <a:pPr/>
              <a:t>84</a:t>
            </a:fld>
            <a:endParaRPr lang="zh-TW" altLang="en-US">
              <a:solidFill>
                <a:srgbClr val="000000"/>
              </a:solidFill>
            </a:endParaRPr>
          </a:p>
        </p:txBody>
      </p:sp>
    </p:spTree>
    <p:extLst>
      <p:ext uri="{BB962C8B-B14F-4D97-AF65-F5344CB8AC3E}">
        <p14:creationId xmlns:p14="http://schemas.microsoft.com/office/powerpoint/2010/main" val="173301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投影片圖像版面配置區 1">
            <a:extLst>
              <a:ext uri="{FF2B5EF4-FFF2-40B4-BE49-F238E27FC236}">
                <a16:creationId xmlns:a16="http://schemas.microsoft.com/office/drawing/2014/main" xmlns="" id="{494D0F8A-C1E0-164B-A695-E36E0C7B06F2}"/>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43" name="備忘稿版面配置區 2">
            <a:extLst>
              <a:ext uri="{FF2B5EF4-FFF2-40B4-BE49-F238E27FC236}">
                <a16:creationId xmlns:a16="http://schemas.microsoft.com/office/drawing/2014/main" xmlns="" id="{B970D3DA-11F8-0F45-B6D7-31588AAAB0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更改今年度的學校及電話</a:t>
            </a:r>
          </a:p>
        </p:txBody>
      </p:sp>
      <p:sp>
        <p:nvSpPr>
          <p:cNvPr id="419844" name="投影片編號版面配置區 3">
            <a:extLst>
              <a:ext uri="{FF2B5EF4-FFF2-40B4-BE49-F238E27FC236}">
                <a16:creationId xmlns:a16="http://schemas.microsoft.com/office/drawing/2014/main" xmlns="" id="{8B813678-D2C7-894E-869B-1AF7AB250F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71525" indent="-296863">
              <a:defRPr kumimoji="1">
                <a:solidFill>
                  <a:schemeClr val="tx1"/>
                </a:solidFill>
                <a:latin typeface="Arial" panose="020B0604020202020204" pitchFamily="34" charset="0"/>
                <a:ea typeface="新細明體" panose="02020500000000000000" pitchFamily="18" charset="-120"/>
              </a:defRPr>
            </a:lvl2pPr>
            <a:lvl3pPr marL="1187450" indent="-236538">
              <a:defRPr kumimoji="1">
                <a:solidFill>
                  <a:schemeClr val="tx1"/>
                </a:solidFill>
                <a:latin typeface="Arial" panose="020B0604020202020204" pitchFamily="34" charset="0"/>
                <a:ea typeface="新細明體" panose="02020500000000000000" pitchFamily="18" charset="-120"/>
              </a:defRPr>
            </a:lvl3pPr>
            <a:lvl4pPr marL="1663700" indent="-236538">
              <a:defRPr kumimoji="1">
                <a:solidFill>
                  <a:schemeClr val="tx1"/>
                </a:solidFill>
                <a:latin typeface="Arial" panose="020B0604020202020204" pitchFamily="34" charset="0"/>
                <a:ea typeface="新細明體" panose="02020500000000000000" pitchFamily="18" charset="-120"/>
              </a:defRPr>
            </a:lvl4pPr>
            <a:lvl5pPr marL="2138363" indent="-236538">
              <a:defRPr kumimoji="1">
                <a:solidFill>
                  <a:schemeClr val="tx1"/>
                </a:solidFill>
                <a:latin typeface="Arial" panose="020B0604020202020204" pitchFamily="34" charset="0"/>
                <a:ea typeface="新細明體" panose="02020500000000000000" pitchFamily="18" charset="-120"/>
              </a:defRPr>
            </a:lvl5pPr>
            <a:lvl6pPr marL="25955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0527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5099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9671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F0E284-9DF7-E344-8D9B-EADCC0AF42CA}" type="slidenum">
              <a:rPr kumimoji="1" lang="zh-TW" altLang="en-US"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1" lang="zh-TW" altLang="en-US"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531047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B53C82-2D45-4BE9-989E-2851FD0BDB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1579A86-48BB-4A8A-AEA3-ADDB571615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3910EBD-7A0B-4E5A-9321-F8A4D6F08E6B}"/>
              </a:ext>
            </a:extLst>
          </p:cNvPr>
          <p:cNvSpPr>
            <a:spLocks noGrp="1"/>
          </p:cNvSpPr>
          <p:nvPr>
            <p:ph type="dt" sz="half" idx="10"/>
          </p:nvPr>
        </p:nvSpPr>
        <p:spPr/>
        <p:txBody>
          <a:bodyPr/>
          <a:lstStyle/>
          <a:p>
            <a:fld id="{B0565DA3-109C-4BB0-9353-1E81ED7E1CC8}" type="datetimeFigureOut">
              <a:rPr lang="en-US" smtClean="0"/>
              <a:t>3/4/2023</a:t>
            </a:fld>
            <a:endParaRPr lang="en-US"/>
          </a:p>
        </p:txBody>
      </p:sp>
      <p:sp>
        <p:nvSpPr>
          <p:cNvPr id="5" name="Footer Placeholder 4">
            <a:extLst>
              <a:ext uri="{FF2B5EF4-FFF2-40B4-BE49-F238E27FC236}">
                <a16:creationId xmlns:a16="http://schemas.microsoft.com/office/drawing/2014/main" xmlns="" id="{ABA5AAE7-2748-40A6-9909-C0C064E8C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F623426-E3D7-406B-A2CD-9BCAA56547C6}"/>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991606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97F5AB-9113-409E-BA08-6EA93D13A3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82C4082-686F-4BB4-999C-3D33A24CF6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DC6F4D-F256-4D28-861B-A26F4857207D}"/>
              </a:ext>
            </a:extLst>
          </p:cNvPr>
          <p:cNvSpPr>
            <a:spLocks noGrp="1"/>
          </p:cNvSpPr>
          <p:nvPr>
            <p:ph type="dt" sz="half" idx="10"/>
          </p:nvPr>
        </p:nvSpPr>
        <p:spPr/>
        <p:txBody>
          <a:bodyPr/>
          <a:lstStyle/>
          <a:p>
            <a:fld id="{B0565DA3-109C-4BB0-9353-1E81ED7E1CC8}" type="datetimeFigureOut">
              <a:rPr lang="en-US" smtClean="0"/>
              <a:t>3/4/2023</a:t>
            </a:fld>
            <a:endParaRPr lang="en-US"/>
          </a:p>
        </p:txBody>
      </p:sp>
      <p:sp>
        <p:nvSpPr>
          <p:cNvPr id="5" name="Footer Placeholder 4">
            <a:extLst>
              <a:ext uri="{FF2B5EF4-FFF2-40B4-BE49-F238E27FC236}">
                <a16:creationId xmlns:a16="http://schemas.microsoft.com/office/drawing/2014/main" xmlns="" id="{160A21EB-B233-4C24-90AE-C93B11E5F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1B7108-0729-4F89-8BC5-B08F62242E4C}"/>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4301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2E0A063-BC0C-4DAE-BAE7-A8E9CBEB6385}"/>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660F71D-9AA9-4948-A7D2-1641166FFFE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8F03287-B074-4CB0-B705-A19B7EB4C2F2}"/>
              </a:ext>
            </a:extLst>
          </p:cNvPr>
          <p:cNvSpPr>
            <a:spLocks noGrp="1"/>
          </p:cNvSpPr>
          <p:nvPr>
            <p:ph type="dt" sz="half" idx="10"/>
          </p:nvPr>
        </p:nvSpPr>
        <p:spPr/>
        <p:txBody>
          <a:bodyPr/>
          <a:lstStyle/>
          <a:p>
            <a:fld id="{B0565DA3-109C-4BB0-9353-1E81ED7E1CC8}" type="datetimeFigureOut">
              <a:rPr lang="en-US" smtClean="0"/>
              <a:t>3/4/2023</a:t>
            </a:fld>
            <a:endParaRPr lang="en-US"/>
          </a:p>
        </p:txBody>
      </p:sp>
      <p:sp>
        <p:nvSpPr>
          <p:cNvPr id="5" name="Footer Placeholder 4">
            <a:extLst>
              <a:ext uri="{FF2B5EF4-FFF2-40B4-BE49-F238E27FC236}">
                <a16:creationId xmlns:a16="http://schemas.microsoft.com/office/drawing/2014/main" xmlns="" id="{C359BEE4-CE6F-4B67-BF5C-68FFDE636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68BCDD6-0F29-47AB-808E-2A09852F0ADB}"/>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82794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atin typeface="標楷體" pitchFamily="65" charset="-120"/>
                <a:ea typeface="標楷體" pitchFamily="65" charset="-120"/>
              </a:defRPr>
            </a:lvl1pPr>
          </a:lstStyle>
          <a:p>
            <a:r>
              <a:rPr lang="zh-TW" altLang="en-US"/>
              <a:t>按一下以編輯母片標題樣式</a:t>
            </a:r>
          </a:p>
        </p:txBody>
      </p:sp>
      <p:sp>
        <p:nvSpPr>
          <p:cNvPr id="3" name="表格版面配置區 2"/>
          <p:cNvSpPr>
            <a:spLocks noGrp="1"/>
          </p:cNvSpPr>
          <p:nvPr>
            <p:ph type="tbl" idx="1"/>
          </p:nvPr>
        </p:nvSpPr>
        <p:spPr>
          <a:xfrm>
            <a:off x="609600" y="1600206"/>
            <a:ext cx="10972800" cy="4525963"/>
          </a:xfrm>
        </p:spPr>
        <p:txBody>
          <a:bodyPr rtlCol="0">
            <a:normAutofit/>
          </a:bodyPr>
          <a:lstStyle>
            <a:lvl1pPr>
              <a:defRPr>
                <a:latin typeface="標楷體" pitchFamily="65" charset="-120"/>
                <a:ea typeface="標楷體" pitchFamily="65" charset="-120"/>
              </a:defRPr>
            </a:lvl1pPr>
          </a:lstStyle>
          <a:p>
            <a:pPr lvl="0"/>
            <a:endParaRPr lang="zh-TW" altLang="en-US" noProof="0"/>
          </a:p>
        </p:txBody>
      </p:sp>
      <p:sp>
        <p:nvSpPr>
          <p:cNvPr id="4" name="Date Placeholder 4">
            <a:extLst>
              <a:ext uri="{FF2B5EF4-FFF2-40B4-BE49-F238E27FC236}">
                <a16:creationId xmlns:a16="http://schemas.microsoft.com/office/drawing/2014/main" xmlns="" id="{C479ED50-BEA6-A941-A56F-AFF24FA256D1}"/>
              </a:ext>
            </a:extLst>
          </p:cNvPr>
          <p:cNvSpPr>
            <a:spLocks noGrp="1"/>
          </p:cNvSpPr>
          <p:nvPr>
            <p:ph type="dt" sz="half" idx="10"/>
          </p:nvPr>
        </p:nvSpPr>
        <p:spPr/>
        <p:txBody>
          <a:bodyPr/>
          <a:lstStyle>
            <a:lvl1pPr eaLnBrk="0" fontAlgn="base" hangingPunct="0">
              <a:spcBef>
                <a:spcPct val="0"/>
              </a:spcBef>
              <a:spcAft>
                <a:spcPct val="0"/>
              </a:spcAft>
              <a:defRPr kumimoji="1">
                <a:latin typeface="Arial" pitchFamily="34" charset="0"/>
              </a:defRPr>
            </a:lvl1pPr>
          </a:lstStyle>
          <a:p>
            <a:pPr>
              <a:defRPr/>
            </a:pPr>
            <a:fld id="{FD1F614F-C957-AA46-9CB5-923C26EF0DDB}" type="datetime1">
              <a:rPr lang="ja-JP" altLang="en-US"/>
              <a:pPr>
                <a:defRPr/>
              </a:pPr>
              <a:t>2023/3/4</a:t>
            </a:fld>
            <a:endParaRPr lang="en-US" altLang="zh-TW" dirty="0"/>
          </a:p>
        </p:txBody>
      </p:sp>
      <p:sp>
        <p:nvSpPr>
          <p:cNvPr id="5" name="Footer Placeholder 5">
            <a:extLst>
              <a:ext uri="{FF2B5EF4-FFF2-40B4-BE49-F238E27FC236}">
                <a16:creationId xmlns:a16="http://schemas.microsoft.com/office/drawing/2014/main" xmlns="" id="{CCA946FF-A085-D645-A0F1-A7743B336B0C}"/>
              </a:ext>
            </a:extLst>
          </p:cNvPr>
          <p:cNvSpPr>
            <a:spLocks noGrp="1"/>
          </p:cNvSpPr>
          <p:nvPr>
            <p:ph type="ftr" sz="quarter" idx="11"/>
          </p:nvPr>
        </p:nvSpPr>
        <p:spPr/>
        <p:txBody>
          <a:bodyPr/>
          <a:lstStyle>
            <a:lvl1pPr eaLnBrk="0" fontAlgn="base" hangingPunct="0">
              <a:spcBef>
                <a:spcPct val="0"/>
              </a:spcBef>
              <a:spcAft>
                <a:spcPct val="0"/>
              </a:spcAft>
              <a:defRPr kumimoji="1">
                <a:latin typeface="Arial" pitchFamily="34" charset="0"/>
              </a:defRPr>
            </a:lvl1pPr>
          </a:lstStyle>
          <a:p>
            <a:pPr>
              <a:defRPr/>
            </a:pPr>
            <a:endParaRPr lang="en-US" altLang="zh-TW"/>
          </a:p>
        </p:txBody>
      </p:sp>
      <p:sp>
        <p:nvSpPr>
          <p:cNvPr id="6" name="Slide Number Placeholder 6">
            <a:extLst>
              <a:ext uri="{FF2B5EF4-FFF2-40B4-BE49-F238E27FC236}">
                <a16:creationId xmlns:a16="http://schemas.microsoft.com/office/drawing/2014/main" xmlns="" id="{AD3E8695-5A33-814F-9358-B19BAB475E48}"/>
              </a:ext>
            </a:extLst>
          </p:cNvPr>
          <p:cNvSpPr>
            <a:spLocks noGrp="1"/>
          </p:cNvSpPr>
          <p:nvPr>
            <p:ph type="sldNum" sz="quarter" idx="12"/>
          </p:nvPr>
        </p:nvSpPr>
        <p:spPr/>
        <p:txBody>
          <a:bodyPr/>
          <a:lstStyle>
            <a:lvl1pPr eaLnBrk="0" hangingPunct="0">
              <a:defRPr kumimoji="1" smtClean="0">
                <a:latin typeface="Arial" panose="020B0604020202020204" pitchFamily="34" charset="0"/>
              </a:defRPr>
            </a:lvl1pPr>
          </a:lstStyle>
          <a:p>
            <a:pPr>
              <a:defRPr/>
            </a:pPr>
            <a:fld id="{ECBE1AD5-8E88-6944-A514-FF71762F4597}" type="slidenum">
              <a:rPr lang="en-US" altLang="zh-TW"/>
              <a:pPr>
                <a:defRPr/>
              </a:pPr>
              <a:t>‹#›</a:t>
            </a:fld>
            <a:endParaRPr lang="en-US" altLang="zh-TW"/>
          </a:p>
        </p:txBody>
      </p:sp>
    </p:spTree>
    <p:extLst>
      <p:ext uri="{BB962C8B-B14F-4D97-AF65-F5344CB8AC3E}">
        <p14:creationId xmlns:p14="http://schemas.microsoft.com/office/powerpoint/2010/main" val="2658618269"/>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2023/3/4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54777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2023/3/4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2625442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1" y="1709746"/>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2023/3/4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782513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04B399D7-7D94-4864-AA70-09CB640FFDEE}" type="datetimeFigureOut">
              <a:rPr lang="zh-TW" altLang="en-US" smtClean="0"/>
              <a:t>2023/3/4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1647101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9"/>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839789"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72203"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04B399D7-7D94-4864-AA70-09CB640FFDEE}" type="datetimeFigureOut">
              <a:rPr lang="zh-TW" altLang="en-US" smtClean="0"/>
              <a:t>2023/3/4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820766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4B399D7-7D94-4864-AA70-09CB640FFDEE}" type="datetimeFigureOut">
              <a:rPr lang="zh-TW" altLang="en-US" smtClean="0"/>
              <a:t>2023/3/4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83513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4B399D7-7D94-4864-AA70-09CB640FFDEE}" type="datetimeFigureOut">
              <a:rPr lang="zh-TW" altLang="en-US" smtClean="0"/>
              <a:t>2023/3/4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128729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74A32E-E979-4230-8498-E27F14B698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3F29AE8-2F2B-4006-8E55-989727C247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0AE313-45CF-42C4-8D67-2729CDAC4290}"/>
              </a:ext>
            </a:extLst>
          </p:cNvPr>
          <p:cNvSpPr>
            <a:spLocks noGrp="1"/>
          </p:cNvSpPr>
          <p:nvPr>
            <p:ph type="dt" sz="half" idx="10"/>
          </p:nvPr>
        </p:nvSpPr>
        <p:spPr/>
        <p:txBody>
          <a:bodyPr/>
          <a:lstStyle/>
          <a:p>
            <a:fld id="{B0565DA3-109C-4BB0-9353-1E81ED7E1CC8}" type="datetimeFigureOut">
              <a:rPr lang="en-US" smtClean="0"/>
              <a:t>3/4/2023</a:t>
            </a:fld>
            <a:endParaRPr lang="en-US"/>
          </a:p>
        </p:txBody>
      </p:sp>
      <p:sp>
        <p:nvSpPr>
          <p:cNvPr id="5" name="Footer Placeholder 4">
            <a:extLst>
              <a:ext uri="{FF2B5EF4-FFF2-40B4-BE49-F238E27FC236}">
                <a16:creationId xmlns:a16="http://schemas.microsoft.com/office/drawing/2014/main" xmlns="" id="{3E97C648-53E2-46AB-BF90-D935CA14E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4628C8-BA17-4575-902D-91B5D5C671CA}"/>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1917431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4B399D7-7D94-4864-AA70-09CB640FFDEE}" type="datetimeFigureOut">
              <a:rPr lang="zh-TW" altLang="en-US" smtClean="0"/>
              <a:t>2023/3/4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880154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4B399D7-7D94-4864-AA70-09CB640FFDEE}" type="datetimeFigureOut">
              <a:rPr lang="zh-TW" altLang="en-US" smtClean="0"/>
              <a:t>2023/3/4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280181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2023/3/4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320156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2"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3"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2023/3/4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2467554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5"/>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3941A197-56FF-4922-BF88-63F69509060F}" type="datetimeFigureOut">
              <a:rPr lang="zh-TW" altLang="en-US" smtClean="0"/>
              <a:pPr/>
              <a:t>2023/3/4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2198229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941A197-56FF-4922-BF88-63F69509060F}" type="datetimeFigureOut">
              <a:rPr lang="zh-TW" altLang="en-US" smtClean="0"/>
              <a:pPr/>
              <a:t>2023/3/4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1873686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613" y="4406900"/>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3941A197-56FF-4922-BF88-63F69509060F}" type="datetimeFigureOut">
              <a:rPr lang="zh-TW" altLang="en-US" smtClean="0"/>
              <a:pPr/>
              <a:t>2023/3/4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2827954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3941A197-56FF-4922-BF88-63F69509060F}" type="datetimeFigureOut">
              <a:rPr lang="zh-TW" altLang="en-US" smtClean="0"/>
              <a:pPr/>
              <a:t>2023/3/4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3058030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3941A197-56FF-4922-BF88-63F69509060F}" type="datetimeFigureOut">
              <a:rPr lang="zh-TW" altLang="en-US" smtClean="0"/>
              <a:pPr/>
              <a:t>2023/3/4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1923294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3941A197-56FF-4922-BF88-63F69509060F}" type="datetimeFigureOut">
              <a:rPr lang="zh-TW" altLang="en-US" smtClean="0"/>
              <a:pPr/>
              <a:t>2023/3/4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359803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220B08-4BA9-4F9C-B076-B2936FCA0C74}"/>
              </a:ext>
            </a:extLst>
          </p:cNvPr>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40F9993-9A15-4042-9AAE-AA45D785C652}"/>
              </a:ext>
            </a:extLst>
          </p:cNvPr>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1E0F267-EB12-452F-9137-36B00DC4C1FF}"/>
              </a:ext>
            </a:extLst>
          </p:cNvPr>
          <p:cNvSpPr>
            <a:spLocks noGrp="1"/>
          </p:cNvSpPr>
          <p:nvPr>
            <p:ph type="dt" sz="half" idx="10"/>
          </p:nvPr>
        </p:nvSpPr>
        <p:spPr/>
        <p:txBody>
          <a:bodyPr/>
          <a:lstStyle/>
          <a:p>
            <a:fld id="{B0565DA3-109C-4BB0-9353-1E81ED7E1CC8}" type="datetimeFigureOut">
              <a:rPr lang="en-US" smtClean="0"/>
              <a:t>3/4/2023</a:t>
            </a:fld>
            <a:endParaRPr lang="en-US"/>
          </a:p>
        </p:txBody>
      </p:sp>
      <p:sp>
        <p:nvSpPr>
          <p:cNvPr id="5" name="Footer Placeholder 4">
            <a:extLst>
              <a:ext uri="{FF2B5EF4-FFF2-40B4-BE49-F238E27FC236}">
                <a16:creationId xmlns:a16="http://schemas.microsoft.com/office/drawing/2014/main" xmlns="" id="{44F60797-DE91-41EB-9432-FED3A5844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7CAE71-833B-45CD-996E-C094B0E4DAE5}"/>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2492839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941A197-56FF-4922-BF88-63F69509060F}" type="datetimeFigureOut">
              <a:rPr lang="zh-TW" altLang="en-US" smtClean="0"/>
              <a:pPr/>
              <a:t>2023/3/4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2320709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40116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3941A197-56FF-4922-BF88-63F69509060F}" type="datetimeFigureOut">
              <a:rPr lang="zh-TW" altLang="en-US" smtClean="0"/>
              <a:pPr/>
              <a:t>2023/3/4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2402538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188"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3941A197-56FF-4922-BF88-63F69509060F}" type="datetimeFigureOut">
              <a:rPr lang="zh-TW" altLang="en-US" smtClean="0"/>
              <a:pPr/>
              <a:t>2023/3/4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33056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941A197-56FF-4922-BF88-63F69509060F}" type="datetimeFigureOut">
              <a:rPr lang="zh-TW" altLang="en-US" smtClean="0"/>
              <a:pPr/>
              <a:t>2023/3/4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784154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8"/>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8"/>
            <a:ext cx="80772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941A197-56FF-4922-BF88-63F69509060F}" type="datetimeFigureOut">
              <a:rPr lang="zh-TW" altLang="en-US" smtClean="0"/>
              <a:pPr/>
              <a:t>2023/3/4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2654106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F845E-D460-43EF-B040-B45603D26B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F3EB151-5569-4D0C-A63D-E6ED8B7CEB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D53DB4E-8F10-4709-935C-E382F60626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ED58F09-1D5E-488E-A795-CA440BE43A7B}"/>
              </a:ext>
            </a:extLst>
          </p:cNvPr>
          <p:cNvSpPr>
            <a:spLocks noGrp="1"/>
          </p:cNvSpPr>
          <p:nvPr>
            <p:ph type="dt" sz="half" idx="10"/>
          </p:nvPr>
        </p:nvSpPr>
        <p:spPr/>
        <p:txBody>
          <a:bodyPr/>
          <a:lstStyle/>
          <a:p>
            <a:fld id="{B0565DA3-109C-4BB0-9353-1E81ED7E1CC8}" type="datetimeFigureOut">
              <a:rPr lang="en-US" smtClean="0"/>
              <a:t>3/4/2023</a:t>
            </a:fld>
            <a:endParaRPr lang="en-US"/>
          </a:p>
        </p:txBody>
      </p:sp>
      <p:sp>
        <p:nvSpPr>
          <p:cNvPr id="6" name="Footer Placeholder 5">
            <a:extLst>
              <a:ext uri="{FF2B5EF4-FFF2-40B4-BE49-F238E27FC236}">
                <a16:creationId xmlns:a16="http://schemas.microsoft.com/office/drawing/2014/main" xmlns="" id="{CA7556D5-ACF5-4A7A-AF48-EB5E4326C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D527A8-8F10-431A-9DDB-9953679EC2A1}"/>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3991413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1B8526-A104-4111-90A9-6E4DA441410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D0ED51C-6728-49EA-80A6-26BBCE8DC0C8}"/>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E86F391-0EBC-4F88-A011-12D1E373DD0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B879A4D-6353-4B56-A7AA-5068B41B1157}"/>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9126543-B6F0-4C86-BBC1-7392698BDEAA}"/>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1386C6A-9A7C-45BC-AA84-CAFA86DE1AD3}"/>
              </a:ext>
            </a:extLst>
          </p:cNvPr>
          <p:cNvSpPr>
            <a:spLocks noGrp="1"/>
          </p:cNvSpPr>
          <p:nvPr>
            <p:ph type="dt" sz="half" idx="10"/>
          </p:nvPr>
        </p:nvSpPr>
        <p:spPr/>
        <p:txBody>
          <a:bodyPr/>
          <a:lstStyle/>
          <a:p>
            <a:fld id="{B0565DA3-109C-4BB0-9353-1E81ED7E1CC8}" type="datetimeFigureOut">
              <a:rPr lang="en-US" smtClean="0"/>
              <a:t>3/4/2023</a:t>
            </a:fld>
            <a:endParaRPr lang="en-US"/>
          </a:p>
        </p:txBody>
      </p:sp>
      <p:sp>
        <p:nvSpPr>
          <p:cNvPr id="8" name="Footer Placeholder 7">
            <a:extLst>
              <a:ext uri="{FF2B5EF4-FFF2-40B4-BE49-F238E27FC236}">
                <a16:creationId xmlns:a16="http://schemas.microsoft.com/office/drawing/2014/main" xmlns="" id="{BF9EE31C-6DC0-4952-9925-77B13A4857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B561655-9C08-4882-A894-A066B428C522}"/>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308422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E1F34-6A2A-49A8-B489-DFEBF44908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7DA4183-950B-4BE3-822C-937EC9DD46A9}"/>
              </a:ext>
            </a:extLst>
          </p:cNvPr>
          <p:cNvSpPr>
            <a:spLocks noGrp="1"/>
          </p:cNvSpPr>
          <p:nvPr>
            <p:ph type="dt" sz="half" idx="10"/>
          </p:nvPr>
        </p:nvSpPr>
        <p:spPr/>
        <p:txBody>
          <a:bodyPr/>
          <a:lstStyle/>
          <a:p>
            <a:fld id="{B0565DA3-109C-4BB0-9353-1E81ED7E1CC8}" type="datetimeFigureOut">
              <a:rPr lang="en-US" smtClean="0"/>
              <a:t>3/4/2023</a:t>
            </a:fld>
            <a:endParaRPr lang="en-US"/>
          </a:p>
        </p:txBody>
      </p:sp>
      <p:sp>
        <p:nvSpPr>
          <p:cNvPr id="4" name="Footer Placeholder 3">
            <a:extLst>
              <a:ext uri="{FF2B5EF4-FFF2-40B4-BE49-F238E27FC236}">
                <a16:creationId xmlns:a16="http://schemas.microsoft.com/office/drawing/2014/main" xmlns="" id="{41E5B6EA-4AA8-4C06-BDF9-6C127A3E45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97F7E91-0957-4971-A049-BC583B4D2E9C}"/>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3872580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6C6B50F-5389-4DFC-B26D-AAB89BE8626A}"/>
              </a:ext>
            </a:extLst>
          </p:cNvPr>
          <p:cNvSpPr>
            <a:spLocks noGrp="1"/>
          </p:cNvSpPr>
          <p:nvPr>
            <p:ph type="dt" sz="half" idx="10"/>
          </p:nvPr>
        </p:nvSpPr>
        <p:spPr/>
        <p:txBody>
          <a:bodyPr/>
          <a:lstStyle/>
          <a:p>
            <a:fld id="{B0565DA3-109C-4BB0-9353-1E81ED7E1CC8}" type="datetimeFigureOut">
              <a:rPr lang="en-US" smtClean="0"/>
              <a:t>3/4/2023</a:t>
            </a:fld>
            <a:endParaRPr lang="en-US"/>
          </a:p>
        </p:txBody>
      </p:sp>
      <p:sp>
        <p:nvSpPr>
          <p:cNvPr id="3" name="Footer Placeholder 2">
            <a:extLst>
              <a:ext uri="{FF2B5EF4-FFF2-40B4-BE49-F238E27FC236}">
                <a16:creationId xmlns:a16="http://schemas.microsoft.com/office/drawing/2014/main" xmlns="" id="{AD990199-ACFA-48DB-A5E8-496391B8DE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D6F9BF2-34BD-4537-999E-75A2A0F5AC88}"/>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429316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A6B9C5-31F6-4C78-9848-265AFA47E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EBEA5A4-38EE-40DF-A90E-FE3320082C09}"/>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4F4F7B0-9B0D-4B7B-BEE8-E02F83649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C0C0C1D-88E4-4212-B999-DA643DAC54D0}"/>
              </a:ext>
            </a:extLst>
          </p:cNvPr>
          <p:cNvSpPr>
            <a:spLocks noGrp="1"/>
          </p:cNvSpPr>
          <p:nvPr>
            <p:ph type="dt" sz="half" idx="10"/>
          </p:nvPr>
        </p:nvSpPr>
        <p:spPr/>
        <p:txBody>
          <a:bodyPr/>
          <a:lstStyle/>
          <a:p>
            <a:fld id="{B0565DA3-109C-4BB0-9353-1E81ED7E1CC8}" type="datetimeFigureOut">
              <a:rPr lang="en-US" smtClean="0"/>
              <a:t>3/4/2023</a:t>
            </a:fld>
            <a:endParaRPr lang="en-US"/>
          </a:p>
        </p:txBody>
      </p:sp>
      <p:sp>
        <p:nvSpPr>
          <p:cNvPr id="6" name="Footer Placeholder 5">
            <a:extLst>
              <a:ext uri="{FF2B5EF4-FFF2-40B4-BE49-F238E27FC236}">
                <a16:creationId xmlns:a16="http://schemas.microsoft.com/office/drawing/2014/main" xmlns="" id="{AE5B0CBE-000F-4BEF-95BD-2F684D97C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1F8762A-1F40-4043-9F3C-79ED3CE1B12B}"/>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19332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51F321-FD1D-4033-8104-7AEAA9C9B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557D41C-18BD-4AC6-AE8F-2AE8F880B80C}"/>
              </a:ext>
            </a:extLst>
          </p:cNvPr>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AA2F1C1-E1B6-4E17-8927-F3BB20879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3F23FB4-E4B0-46EC-950F-016C7AA76AD1}"/>
              </a:ext>
            </a:extLst>
          </p:cNvPr>
          <p:cNvSpPr>
            <a:spLocks noGrp="1"/>
          </p:cNvSpPr>
          <p:nvPr>
            <p:ph type="dt" sz="half" idx="10"/>
          </p:nvPr>
        </p:nvSpPr>
        <p:spPr/>
        <p:txBody>
          <a:bodyPr/>
          <a:lstStyle/>
          <a:p>
            <a:fld id="{B0565DA3-109C-4BB0-9353-1E81ED7E1CC8}" type="datetimeFigureOut">
              <a:rPr lang="en-US" smtClean="0"/>
              <a:t>3/4/2023</a:t>
            </a:fld>
            <a:endParaRPr lang="en-US"/>
          </a:p>
        </p:txBody>
      </p:sp>
      <p:sp>
        <p:nvSpPr>
          <p:cNvPr id="6" name="Footer Placeholder 5">
            <a:extLst>
              <a:ext uri="{FF2B5EF4-FFF2-40B4-BE49-F238E27FC236}">
                <a16:creationId xmlns:a16="http://schemas.microsoft.com/office/drawing/2014/main" xmlns="" id="{9931F0B3-74D5-481B-AEF8-33E1B99797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E6E9F9F-6D8C-47A0-8590-A3F108F51B5F}"/>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261300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77AD1E4-21B0-4EDD-AEC7-C25FDF6AD3AC}"/>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6817E53-9E91-4890-AD18-67D2E8DC8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38DCF6-184F-4CF0-8DE6-8C839C72DA2F}"/>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65DA3-109C-4BB0-9353-1E81ED7E1CC8}" type="datetimeFigureOut">
              <a:rPr lang="en-US" smtClean="0"/>
              <a:t>3/4/2023</a:t>
            </a:fld>
            <a:endParaRPr lang="en-US"/>
          </a:p>
        </p:txBody>
      </p:sp>
      <p:sp>
        <p:nvSpPr>
          <p:cNvPr id="5" name="Footer Placeholder 4">
            <a:extLst>
              <a:ext uri="{FF2B5EF4-FFF2-40B4-BE49-F238E27FC236}">
                <a16:creationId xmlns:a16="http://schemas.microsoft.com/office/drawing/2014/main" xmlns="" id="{B0F9484E-F94F-4FC9-AA78-422814FEA801}"/>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2C230FB-2EF3-4D87-9C1E-271083981C30}"/>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6B996-B622-4B67-A455-51FC79324563}" type="slidenum">
              <a:rPr lang="en-US" smtClean="0"/>
              <a:t>‹#›</a:t>
            </a:fld>
            <a:endParaRPr lang="en-US"/>
          </a:p>
        </p:txBody>
      </p:sp>
    </p:spTree>
    <p:extLst>
      <p:ext uri="{BB962C8B-B14F-4D97-AF65-F5344CB8AC3E}">
        <p14:creationId xmlns:p14="http://schemas.microsoft.com/office/powerpoint/2010/main" val="434289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399D7-7D94-4864-AA70-09CB640FFDEE}" type="datetimeFigureOut">
              <a:rPr lang="zh-TW" altLang="en-US" smtClean="0"/>
              <a:t>2023/3/4</a:t>
            </a:fld>
            <a:endParaRPr lang="zh-TW" altLang="en-US"/>
          </a:p>
        </p:txBody>
      </p:sp>
      <p:sp>
        <p:nvSpPr>
          <p:cNvPr id="5" name="頁尾版面配置區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1337117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1A197-56FF-4922-BF88-63F69509060F}" type="datetimeFigureOut">
              <a:rPr lang="zh-TW" altLang="en-US" smtClean="0"/>
              <a:pPr/>
              <a:t>2023/3/4</a:t>
            </a:fld>
            <a:endParaRPr lang="zh-TW" altLang="en-US"/>
          </a:p>
        </p:txBody>
      </p:sp>
      <p:sp>
        <p:nvSpPr>
          <p:cNvPr id="5" name="頁尾版面配置區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108156916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eclass.perdc.ntnu.edu.tw/Welcome/Inde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specialexam.pro.k12ea.gov.tw/"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ttk.entry.edu.t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ww.ttk.entry.edu.tw/"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23436;&#25972;CF/1219_&#22312;&#22320;&#23601;&#23416;_&#26126;&#26143;&#31687;_30secTVC_SD_ok.mp4"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8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18" Type="http://schemas.openxmlformats.org/officeDocument/2006/relationships/slide" Target="slide32.xml"/><Relationship Id="rId3" Type="http://schemas.openxmlformats.org/officeDocument/2006/relationships/slide" Target="slide33.xml"/><Relationship Id="rId7" Type="http://schemas.openxmlformats.org/officeDocument/2006/relationships/image" Target="../media/image35.png"/><Relationship Id="rId12" Type="http://schemas.openxmlformats.org/officeDocument/2006/relationships/slide" Target="slide37.xml"/><Relationship Id="rId17" Type="http://schemas.openxmlformats.org/officeDocument/2006/relationships/image" Target="../media/image42.png"/><Relationship Id="rId2" Type="http://schemas.openxmlformats.org/officeDocument/2006/relationships/image" Target="../media/image32.png"/><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image" Target="../media/image38.png"/><Relationship Id="rId5" Type="http://schemas.openxmlformats.org/officeDocument/2006/relationships/image" Target="../media/image34.png"/><Relationship Id="rId15" Type="http://schemas.openxmlformats.org/officeDocument/2006/relationships/slide" Target="slide36.xml"/><Relationship Id="rId10" Type="http://schemas.openxmlformats.org/officeDocument/2006/relationships/image" Target="../media/image37.png"/><Relationship Id="rId19" Type="http://schemas.openxmlformats.org/officeDocument/2006/relationships/image" Target="../media/image43.png"/><Relationship Id="rId4" Type="http://schemas.openxmlformats.org/officeDocument/2006/relationships/image" Target="../media/image33.png"/><Relationship Id="rId9" Type="http://schemas.openxmlformats.org/officeDocument/2006/relationships/slide" Target="slide28.xml"/><Relationship Id="rId14" Type="http://schemas.openxmlformats.org/officeDocument/2006/relationships/image" Target="../media/image40.png"/></Relationships>
</file>

<file path=ppt/slides/_rels/slide82.xml.rels><?xml version="1.0" encoding="UTF-8" standalone="yes"?>
<Relationships xmlns="http://schemas.openxmlformats.org/package/2006/relationships"><Relationship Id="rId2" Type="http://schemas.openxmlformats.org/officeDocument/2006/relationships/hyperlink" Target="107&#26032;&#21271;&#24066;&#31435;&#39640;&#32026;&#20013;&#31561;&#23416;&#26657;&#36774;&#29702;&#23416;&#29983;&#29518;&#21161;&#23416;&#37329;&#23526;&#26045;&#35336;&#30059;(&#26680;&#23450;).doc"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107&#26032;&#21271;&#24066;&#31435;&#39640;&#32026;&#20013;&#31561;&#23416;&#26657;&#36774;&#29702;&#23416;&#29983;&#29518;&#21161;&#23416;&#37329;&#23526;&#26045;&#35336;&#30059;(&#26680;&#23450;).doc"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hyperlink" Target="mailto:a0939093872@gmail.com" TargetMode="External"/><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02263E0-DD2A-418D-BEFC-0645BB6813CF}"/>
              </a:ext>
            </a:extLst>
          </p:cNvPr>
          <p:cNvSpPr/>
          <p:nvPr/>
        </p:nvSpPr>
        <p:spPr>
          <a:xfrm>
            <a:off x="0" y="0"/>
            <a:ext cx="9169400" cy="685800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buFont typeface="Arial" panose="020B0604020202020204" pitchFamily="34" charset="0"/>
              <a:buNone/>
              <a:defRPr/>
            </a:pPr>
            <a:r>
              <a:rPr lang="zh-TW" altLang="en-US" sz="4000" dirty="0">
                <a:solidFill>
                  <a:schemeClr val="bg1"/>
                </a:solidFill>
                <a:latin typeface="+mn-ea"/>
              </a:rPr>
              <a:t>  </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959" y="930587"/>
            <a:ext cx="4276884" cy="4996826"/>
          </a:xfrm>
          <a:prstGeom prst="rect">
            <a:avLst/>
          </a:prstGeom>
        </p:spPr>
      </p:pic>
      <p:sp>
        <p:nvSpPr>
          <p:cNvPr id="3" name="矩形 2"/>
          <p:cNvSpPr/>
          <p:nvPr/>
        </p:nvSpPr>
        <p:spPr>
          <a:xfrm>
            <a:off x="74146" y="449898"/>
            <a:ext cx="7100175" cy="1523494"/>
          </a:xfrm>
          <a:prstGeom prst="rect">
            <a:avLst/>
          </a:prstGeom>
        </p:spPr>
        <p:txBody>
          <a:bodyPr wrap="square">
            <a:spAutoFit/>
          </a:bodyPr>
          <a:lstStyle/>
          <a:p>
            <a:pPr algn="ctr">
              <a:spcBef>
                <a:spcPts val="600"/>
              </a:spcBef>
              <a:buFont typeface="Arial" panose="020B0604020202020204" pitchFamily="34" charset="0"/>
              <a:buNone/>
              <a:defRPr/>
            </a:pPr>
            <a:r>
              <a:rPr lang="en-US" altLang="zh-TW" sz="4400" dirty="0">
                <a:solidFill>
                  <a:schemeClr val="bg1"/>
                </a:solidFill>
                <a:latin typeface="+mn-ea"/>
              </a:rPr>
              <a:t>112</a:t>
            </a:r>
            <a:r>
              <a:rPr lang="zh-TW" altLang="en-US" sz="4400" dirty="0">
                <a:solidFill>
                  <a:schemeClr val="bg1"/>
                </a:solidFill>
                <a:latin typeface="+mn-ea"/>
              </a:rPr>
              <a:t>學年度國中生適性入學</a:t>
            </a:r>
          </a:p>
          <a:p>
            <a:pPr algn="ctr">
              <a:spcBef>
                <a:spcPts val="600"/>
              </a:spcBef>
              <a:buFont typeface="Arial" panose="020B0604020202020204" pitchFamily="34" charset="0"/>
              <a:buNone/>
              <a:defRPr/>
            </a:pPr>
            <a:r>
              <a:rPr lang="zh-TW" altLang="en-US" sz="4400" dirty="0">
                <a:solidFill>
                  <a:schemeClr val="bg1"/>
                </a:solidFill>
                <a:latin typeface="+mn-ea"/>
              </a:rPr>
              <a:t>宣導講綱</a:t>
            </a:r>
          </a:p>
        </p:txBody>
      </p:sp>
      <p:sp>
        <p:nvSpPr>
          <p:cNvPr id="5" name="文字方塊 4"/>
          <p:cNvSpPr txBox="1"/>
          <p:nvPr/>
        </p:nvSpPr>
        <p:spPr>
          <a:xfrm>
            <a:off x="9786683" y="5853761"/>
            <a:ext cx="1748364" cy="861774"/>
          </a:xfrm>
          <a:prstGeom prst="rect">
            <a:avLst/>
          </a:prstGeom>
          <a:noFill/>
        </p:spPr>
        <p:txBody>
          <a:bodyPr wrap="none" rtlCol="0">
            <a:spAutoFit/>
          </a:bodyPr>
          <a:lstStyle/>
          <a:p>
            <a:pPr algn="ctr">
              <a:spcBef>
                <a:spcPts val="600"/>
              </a:spcBef>
              <a:buFont typeface="Arial" panose="020B0604020202020204" pitchFamily="34" charset="0"/>
              <a:buNone/>
              <a:defRPr/>
            </a:pPr>
            <a:r>
              <a:rPr lang="zh-TW" altLang="en-US" sz="1000" dirty="0">
                <a:latin typeface="+mn-ea"/>
              </a:rPr>
              <a:t>新北市十二年國教宣導團</a:t>
            </a:r>
          </a:p>
          <a:p>
            <a:pPr algn="ctr">
              <a:spcBef>
                <a:spcPts val="600"/>
              </a:spcBef>
              <a:buFont typeface="Arial" panose="020B0604020202020204" pitchFamily="34" charset="0"/>
              <a:buNone/>
              <a:defRPr/>
            </a:pPr>
            <a:r>
              <a:rPr lang="en-US" altLang="zh-TW" sz="1000" dirty="0">
                <a:latin typeface="+mn-ea"/>
              </a:rPr>
              <a:t>112</a:t>
            </a:r>
            <a:r>
              <a:rPr lang="zh-TW" altLang="en-US" sz="1000" dirty="0">
                <a:latin typeface="+mn-ea"/>
              </a:rPr>
              <a:t>年</a:t>
            </a:r>
            <a:r>
              <a:rPr lang="en-US" altLang="zh-TW" sz="1000" dirty="0">
                <a:latin typeface="+mn-ea"/>
              </a:rPr>
              <a:t>1</a:t>
            </a:r>
            <a:r>
              <a:rPr lang="zh-TW" altLang="en-US" sz="1000" dirty="0">
                <a:latin typeface="+mn-ea"/>
              </a:rPr>
              <a:t>月版  </a:t>
            </a:r>
            <a:endParaRPr lang="en-US" altLang="zh-TW" sz="1000" dirty="0">
              <a:latin typeface="+mn-ea"/>
            </a:endParaRPr>
          </a:p>
          <a:p>
            <a:pPr algn="ctr">
              <a:spcBef>
                <a:spcPts val="600"/>
              </a:spcBef>
              <a:buFont typeface="Arial" panose="020B0604020202020204" pitchFamily="34" charset="0"/>
              <a:buNone/>
              <a:defRPr/>
            </a:pPr>
            <a:r>
              <a:rPr lang="en-US" altLang="zh-TW" sz="1000" b="1" dirty="0">
                <a:solidFill>
                  <a:srgbClr val="FF0000"/>
                </a:solidFill>
                <a:latin typeface="+mn-ea"/>
              </a:rPr>
              <a:t>(</a:t>
            </a:r>
            <a:r>
              <a:rPr lang="zh-TW" altLang="en-US" sz="1000" b="1" dirty="0">
                <a:solidFill>
                  <a:srgbClr val="FF0000"/>
                </a:solidFill>
                <a:latin typeface="+mn-ea"/>
              </a:rPr>
              <a:t>如簡章核定依照簡章內容</a:t>
            </a:r>
            <a:r>
              <a:rPr lang="en-US" altLang="zh-TW" sz="1000" b="1" dirty="0">
                <a:solidFill>
                  <a:srgbClr val="FF0000"/>
                </a:solidFill>
                <a:latin typeface="+mn-ea"/>
              </a:rPr>
              <a:t>)</a:t>
            </a:r>
            <a:endParaRPr lang="zh-TW" altLang="en-US" sz="1000" b="1" dirty="0">
              <a:solidFill>
                <a:srgbClr val="FF0000"/>
              </a:solidFill>
              <a:latin typeface="+mn-ea"/>
            </a:endParaRPr>
          </a:p>
          <a:p>
            <a:endParaRPr lang="zh-TW" altLang="en-US" sz="1000" dirty="0"/>
          </a:p>
        </p:txBody>
      </p:sp>
      <p:pic>
        <p:nvPicPr>
          <p:cNvPr id="2052" name="Picture 4" descr="C:\Users\USER\Desktop\封面.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127" y="2291537"/>
            <a:ext cx="3953389" cy="4116565"/>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a:extLst>
              <a:ext uri="{FF2B5EF4-FFF2-40B4-BE49-F238E27FC236}">
                <a16:creationId xmlns:a16="http://schemas.microsoft.com/office/drawing/2014/main" xmlns="" id="{718E116F-6832-4FF3-B8B9-B4BECFCA92CB}"/>
              </a:ext>
            </a:extLst>
          </p:cNvPr>
          <p:cNvSpPr txBox="1"/>
          <p:nvPr/>
        </p:nvSpPr>
        <p:spPr>
          <a:xfrm>
            <a:off x="3890491" y="2644170"/>
            <a:ext cx="2774535" cy="1569660"/>
          </a:xfrm>
          <a:prstGeom prst="rect">
            <a:avLst/>
          </a:prstGeom>
          <a:noFill/>
        </p:spPr>
        <p:txBody>
          <a:bodyPr wrap="square" rtlCol="0">
            <a:spAutoFit/>
          </a:bodyPr>
          <a:lstStyle/>
          <a:p>
            <a:pPr algn="ctr"/>
            <a:r>
              <a:rPr lang="zh-TW" altLang="en-US" sz="32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新北市立</a:t>
            </a:r>
            <a:r>
              <a:rPr lang="en-US" altLang="zh-TW" sz="32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32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2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雙溪高級中學</a:t>
            </a:r>
            <a:endParaRPr lang="en-US" altLang="zh-TW" sz="32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32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陳建全主任</a:t>
            </a:r>
          </a:p>
        </p:txBody>
      </p:sp>
    </p:spTree>
    <p:extLst>
      <p:ext uri="{BB962C8B-B14F-4D97-AF65-F5344CB8AC3E}">
        <p14:creationId xmlns:p14="http://schemas.microsoft.com/office/powerpoint/2010/main" val="2978844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群組 177">
            <a:extLst>
              <a:ext uri="{FF2B5EF4-FFF2-40B4-BE49-F238E27FC236}">
                <a16:creationId xmlns:a16="http://schemas.microsoft.com/office/drawing/2014/main" xmlns="" id="{CEA0D485-2C31-4BC2-B98C-BBCA83D69E04}"/>
              </a:ext>
            </a:extLst>
          </p:cNvPr>
          <p:cNvGrpSpPr/>
          <p:nvPr/>
        </p:nvGrpSpPr>
        <p:grpSpPr>
          <a:xfrm>
            <a:off x="1628393" y="521319"/>
            <a:ext cx="8745192" cy="5815362"/>
            <a:chOff x="107504" y="260350"/>
            <a:chExt cx="8745192" cy="5815362"/>
          </a:xfrm>
        </p:grpSpPr>
        <p:cxnSp>
          <p:nvCxnSpPr>
            <p:cNvPr id="91" name="直線接點 90">
              <a:extLst>
                <a:ext uri="{FF2B5EF4-FFF2-40B4-BE49-F238E27FC236}">
                  <a16:creationId xmlns:a16="http://schemas.microsoft.com/office/drawing/2014/main" xmlns="" id="{27119E6A-FAFC-45E3-AD65-A894390F7EFE}"/>
                </a:ext>
              </a:extLst>
            </p:cNvPr>
            <p:cNvCxnSpPr/>
            <p:nvPr/>
          </p:nvCxnSpPr>
          <p:spPr>
            <a:xfrm flipH="1" flipV="1">
              <a:off x="8667750" y="2752727"/>
              <a:ext cx="7938" cy="268289"/>
            </a:xfrm>
            <a:prstGeom prst="line">
              <a:avLst/>
            </a:prstGeom>
            <a:ln w="19050"/>
          </p:spPr>
          <p:style>
            <a:lnRef idx="1">
              <a:schemeClr val="dk1"/>
            </a:lnRef>
            <a:fillRef idx="0">
              <a:schemeClr val="dk1"/>
            </a:fillRef>
            <a:effectRef idx="0">
              <a:schemeClr val="dk1"/>
            </a:effectRef>
            <a:fontRef idx="minor">
              <a:schemeClr val="tx1"/>
            </a:fontRef>
          </p:style>
        </p:cxnSp>
        <p:cxnSp>
          <p:nvCxnSpPr>
            <p:cNvPr id="92" name="直線接點 35">
              <a:extLst>
                <a:ext uri="{FF2B5EF4-FFF2-40B4-BE49-F238E27FC236}">
                  <a16:creationId xmlns:a16="http://schemas.microsoft.com/office/drawing/2014/main" xmlns="" id="{9DBD22CE-6857-4837-A8A9-AA60C652F755}"/>
                </a:ext>
              </a:extLst>
            </p:cNvPr>
            <p:cNvCxnSpPr/>
            <p:nvPr/>
          </p:nvCxnSpPr>
          <p:spPr>
            <a:xfrm rot="5400000">
              <a:off x="1644651" y="4060183"/>
              <a:ext cx="455613" cy="633413"/>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93" name="直線接點 35">
              <a:extLst>
                <a:ext uri="{FF2B5EF4-FFF2-40B4-BE49-F238E27FC236}">
                  <a16:creationId xmlns:a16="http://schemas.microsoft.com/office/drawing/2014/main" xmlns="" id="{5D8C254F-2C19-4FC5-AD89-A3E8340D1EB8}"/>
                </a:ext>
              </a:extLst>
            </p:cNvPr>
            <p:cNvCxnSpPr/>
            <p:nvPr/>
          </p:nvCxnSpPr>
          <p:spPr>
            <a:xfrm rot="5400000">
              <a:off x="1468438" y="3883970"/>
              <a:ext cx="455613" cy="985838"/>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94" name="直線接點 35">
              <a:extLst>
                <a:ext uri="{FF2B5EF4-FFF2-40B4-BE49-F238E27FC236}">
                  <a16:creationId xmlns:a16="http://schemas.microsoft.com/office/drawing/2014/main" xmlns="" id="{476CF2A6-F0C5-4B32-BA08-7B9F7CAC8767}"/>
                </a:ext>
              </a:extLst>
            </p:cNvPr>
            <p:cNvCxnSpPr/>
            <p:nvPr/>
          </p:nvCxnSpPr>
          <p:spPr>
            <a:xfrm rot="5400000">
              <a:off x="1820863" y="4236395"/>
              <a:ext cx="455613" cy="280988"/>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95" name="直線接點 35">
              <a:extLst>
                <a:ext uri="{FF2B5EF4-FFF2-40B4-BE49-F238E27FC236}">
                  <a16:creationId xmlns:a16="http://schemas.microsoft.com/office/drawing/2014/main" xmlns="" id="{F85E8CA2-B02C-436E-98A5-EAC20D4AF975}"/>
                </a:ext>
              </a:extLst>
            </p:cNvPr>
            <p:cNvCxnSpPr/>
            <p:nvPr/>
          </p:nvCxnSpPr>
          <p:spPr>
            <a:xfrm rot="16200000" flipH="1">
              <a:off x="1997076" y="4341171"/>
              <a:ext cx="455613" cy="71437"/>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96" name="直線接點 35">
              <a:extLst>
                <a:ext uri="{FF2B5EF4-FFF2-40B4-BE49-F238E27FC236}">
                  <a16:creationId xmlns:a16="http://schemas.microsoft.com/office/drawing/2014/main" xmlns="" id="{2C59A3F2-6C32-444F-9DE6-476B7616116E}"/>
                </a:ext>
              </a:extLst>
            </p:cNvPr>
            <p:cNvCxnSpPr/>
            <p:nvPr/>
          </p:nvCxnSpPr>
          <p:spPr>
            <a:xfrm rot="16200000" flipH="1">
              <a:off x="2176463" y="4166545"/>
              <a:ext cx="455613" cy="420688"/>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sp>
          <p:nvSpPr>
            <p:cNvPr id="97" name="圓角矩形 26">
              <a:extLst>
                <a:ext uri="{FF2B5EF4-FFF2-40B4-BE49-F238E27FC236}">
                  <a16:creationId xmlns:a16="http://schemas.microsoft.com/office/drawing/2014/main" xmlns="" id="{D6793CEC-B5DD-4CD6-B01D-6BD7233254D9}"/>
                </a:ext>
              </a:extLst>
            </p:cNvPr>
            <p:cNvSpPr/>
            <p:nvPr/>
          </p:nvSpPr>
          <p:spPr>
            <a:xfrm>
              <a:off x="727076" y="1782763"/>
              <a:ext cx="1985963" cy="792162"/>
            </a:xfrm>
            <a:prstGeom prst="roundRect">
              <a:avLst/>
            </a:prstGeom>
            <a:solidFill>
              <a:schemeClr val="accent1">
                <a:lumMod val="75000"/>
              </a:scheme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3200" b="1" dirty="0">
                  <a:solidFill>
                    <a:srgbClr val="FFFFFF"/>
                  </a:solidFill>
                  <a:latin typeface="標楷體" panose="03000509000000000000" pitchFamily="65" charset="-120"/>
                  <a:ea typeface="標楷體" panose="03000509000000000000" pitchFamily="65" charset="-120"/>
                </a:rPr>
                <a:t>特色招生</a:t>
              </a:r>
              <a:endParaRPr kumimoji="0" lang="ja-JP" altLang="en-US" sz="3200" b="1" dirty="0">
                <a:solidFill>
                  <a:srgbClr val="FFFFFF"/>
                </a:solidFill>
                <a:latin typeface="標楷體" panose="03000509000000000000" pitchFamily="65" charset="-120"/>
                <a:ea typeface="標楷體" panose="03000509000000000000" pitchFamily="65" charset="-120"/>
              </a:endParaRPr>
            </a:p>
          </p:txBody>
        </p:sp>
        <p:sp>
          <p:nvSpPr>
            <p:cNvPr id="98" name="圓角矩形 31">
              <a:extLst>
                <a:ext uri="{FF2B5EF4-FFF2-40B4-BE49-F238E27FC236}">
                  <a16:creationId xmlns:a16="http://schemas.microsoft.com/office/drawing/2014/main" xmlns="" id="{AE4677B2-A612-4736-A032-EEF03D86C689}"/>
                </a:ext>
              </a:extLst>
            </p:cNvPr>
            <p:cNvSpPr/>
            <p:nvPr/>
          </p:nvSpPr>
          <p:spPr>
            <a:xfrm>
              <a:off x="1289050" y="2997202"/>
              <a:ext cx="2217738" cy="627063"/>
            </a:xfrm>
            <a:prstGeom prst="roundRect">
              <a:avLst>
                <a:gd name="adj" fmla="val 20044"/>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b="1" dirty="0">
                  <a:solidFill>
                    <a:srgbClr val="FFFFFF"/>
                  </a:solidFill>
                  <a:latin typeface="標楷體" panose="03000509000000000000" pitchFamily="65" charset="-120"/>
                  <a:ea typeface="標楷體" panose="03000509000000000000" pitchFamily="65" charset="-120"/>
                </a:rPr>
                <a:t>甄選入學</a:t>
              </a:r>
              <a:endParaRPr kumimoji="0" lang="ja-JP" altLang="en-US" b="1" dirty="0">
                <a:solidFill>
                  <a:srgbClr val="FFFFFF"/>
                </a:solidFill>
                <a:latin typeface="標楷體" panose="03000509000000000000" pitchFamily="65" charset="-120"/>
                <a:ea typeface="標楷體" panose="03000509000000000000" pitchFamily="65" charset="-120"/>
              </a:endParaRPr>
            </a:p>
          </p:txBody>
        </p:sp>
        <p:sp>
          <p:nvSpPr>
            <p:cNvPr id="99" name="圓角矩形 49">
              <a:extLst>
                <a:ext uri="{FF2B5EF4-FFF2-40B4-BE49-F238E27FC236}">
                  <a16:creationId xmlns:a16="http://schemas.microsoft.com/office/drawing/2014/main" xmlns="" id="{FE30034F-AC9E-4E8D-9637-3D6EC8A5B812}"/>
                </a:ext>
              </a:extLst>
            </p:cNvPr>
            <p:cNvSpPr/>
            <p:nvPr/>
          </p:nvSpPr>
          <p:spPr>
            <a:xfrm>
              <a:off x="8519467" y="2997200"/>
              <a:ext cx="333229" cy="2979738"/>
            </a:xfrm>
            <a:prstGeom prst="roundRect">
              <a:avLst/>
            </a:prstGeom>
            <a:solidFill>
              <a:srgbClr val="0070C0"/>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chemeClr val="accent3">
                      <a:lumMod val="40000"/>
                      <a:lumOff val="60000"/>
                    </a:schemeClr>
                  </a:solidFill>
                  <a:latin typeface="標楷體" panose="03000509000000000000" pitchFamily="65" charset="-120"/>
                  <a:ea typeface="標楷體" panose="03000509000000000000" pitchFamily="65" charset="-120"/>
                </a:rPr>
                <a:t>五專</a:t>
              </a:r>
              <a:r>
                <a:rPr kumimoji="0" lang="en-US" altLang="zh-TW" sz="1600" b="1" dirty="0">
                  <a:solidFill>
                    <a:schemeClr val="accent3">
                      <a:lumMod val="40000"/>
                      <a:lumOff val="60000"/>
                    </a:schemeClr>
                  </a:solidFill>
                  <a:latin typeface="標楷體" panose="03000509000000000000" pitchFamily="65" charset="-120"/>
                  <a:ea typeface="標楷體" panose="03000509000000000000" pitchFamily="65" charset="-120"/>
                </a:rPr>
                <a:t/>
              </a:r>
              <a:br>
                <a:rPr kumimoji="0" lang="en-US" altLang="zh-TW" sz="1600" b="1" dirty="0">
                  <a:solidFill>
                    <a:schemeClr val="accent3">
                      <a:lumMod val="40000"/>
                      <a:lumOff val="60000"/>
                    </a:schemeClr>
                  </a:solidFill>
                  <a:latin typeface="標楷體" panose="03000509000000000000" pitchFamily="65" charset="-120"/>
                  <a:ea typeface="標楷體" panose="03000509000000000000" pitchFamily="65" charset="-120"/>
                </a:rPr>
              </a:br>
              <a:r>
                <a:rPr kumimoji="0" lang="zh-TW" altLang="en-US" sz="1600" b="1" dirty="0">
                  <a:solidFill>
                    <a:schemeClr val="accent3">
                      <a:lumMod val="40000"/>
                      <a:lumOff val="60000"/>
                    </a:schemeClr>
                  </a:solidFill>
                  <a:latin typeface="標楷體" panose="03000509000000000000" pitchFamily="65" charset="-120"/>
                  <a:ea typeface="標楷體" panose="03000509000000000000" pitchFamily="65" charset="-120"/>
                </a:rPr>
                <a:t>聯合免試</a:t>
              </a:r>
              <a:endParaRPr kumimoji="0" lang="ja-JP" altLang="en-US" sz="1600" b="1" dirty="0">
                <a:solidFill>
                  <a:schemeClr val="accent3">
                    <a:lumMod val="40000"/>
                    <a:lumOff val="60000"/>
                  </a:schemeClr>
                </a:solidFill>
                <a:latin typeface="標楷體" panose="03000509000000000000" pitchFamily="65" charset="-120"/>
                <a:ea typeface="標楷體" panose="03000509000000000000" pitchFamily="65" charset="-120"/>
              </a:endParaRPr>
            </a:p>
          </p:txBody>
        </p:sp>
        <p:sp>
          <p:nvSpPr>
            <p:cNvPr id="100" name="圓角矩形 42">
              <a:extLst>
                <a:ext uri="{FF2B5EF4-FFF2-40B4-BE49-F238E27FC236}">
                  <a16:creationId xmlns:a16="http://schemas.microsoft.com/office/drawing/2014/main" xmlns="" id="{A1A13753-C286-4FF0-A645-B1FE85067953}"/>
                </a:ext>
              </a:extLst>
            </p:cNvPr>
            <p:cNvSpPr/>
            <p:nvPr/>
          </p:nvSpPr>
          <p:spPr>
            <a:xfrm>
              <a:off x="1173010" y="4149082"/>
              <a:ext cx="1430487" cy="258763"/>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藝才班</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1" name="圓角矩形 45">
              <a:extLst>
                <a:ext uri="{FF2B5EF4-FFF2-40B4-BE49-F238E27FC236}">
                  <a16:creationId xmlns:a16="http://schemas.microsoft.com/office/drawing/2014/main" xmlns="" id="{8385B36B-C9B1-440B-B74F-E6302E6822A0}"/>
                </a:ext>
              </a:extLst>
            </p:cNvPr>
            <p:cNvSpPr/>
            <p:nvPr/>
          </p:nvSpPr>
          <p:spPr>
            <a:xfrm>
              <a:off x="1108076" y="4501508"/>
              <a:ext cx="260350" cy="1325563"/>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體育、體優</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2" name="圓角矩形 46">
              <a:extLst>
                <a:ext uri="{FF2B5EF4-FFF2-40B4-BE49-F238E27FC236}">
                  <a16:creationId xmlns:a16="http://schemas.microsoft.com/office/drawing/2014/main" xmlns="" id="{D92F64D5-B927-4538-8954-5F143A078919}"/>
                </a:ext>
              </a:extLst>
            </p:cNvPr>
            <p:cNvSpPr/>
            <p:nvPr/>
          </p:nvSpPr>
          <p:spPr>
            <a:xfrm>
              <a:off x="4775272" y="1712913"/>
              <a:ext cx="3225800" cy="792162"/>
            </a:xfrm>
            <a:prstGeom prst="roundRect">
              <a:avLst/>
            </a:prstGeom>
            <a:solidFill>
              <a:schemeClr val="bg2">
                <a:lumMod val="50000"/>
              </a:scheme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3200" b="1" dirty="0">
                  <a:solidFill>
                    <a:srgbClr val="FFFFFF"/>
                  </a:solidFill>
                  <a:latin typeface="標楷體" panose="03000509000000000000" pitchFamily="65" charset="-120"/>
                  <a:ea typeface="標楷體" panose="03000509000000000000" pitchFamily="65" charset="-120"/>
                  <a:cs typeface="Segoe UI" panose="020B0502040204020203" pitchFamily="34" charset="0"/>
                </a:rPr>
                <a:t>免試入學</a:t>
              </a:r>
              <a:endParaRPr kumimoji="0" lang="ja-JP" altLang="en-US" sz="3200" b="1" dirty="0">
                <a:solidFill>
                  <a:srgbClr val="FFFFFF"/>
                </a:solidFill>
                <a:latin typeface="標楷體" panose="03000509000000000000" pitchFamily="65" charset="-120"/>
                <a:ea typeface="標楷體" panose="03000509000000000000" pitchFamily="65" charset="-120"/>
                <a:cs typeface="Segoe UI" panose="020B0502040204020203" pitchFamily="34" charset="0"/>
              </a:endParaRPr>
            </a:p>
          </p:txBody>
        </p:sp>
        <p:sp>
          <p:nvSpPr>
            <p:cNvPr id="103" name="圓角矩形 47">
              <a:extLst>
                <a:ext uri="{FF2B5EF4-FFF2-40B4-BE49-F238E27FC236}">
                  <a16:creationId xmlns:a16="http://schemas.microsoft.com/office/drawing/2014/main" xmlns="" id="{33AAFDBC-185B-4A52-B2C6-9D715530D1FD}"/>
                </a:ext>
              </a:extLst>
            </p:cNvPr>
            <p:cNvSpPr/>
            <p:nvPr/>
          </p:nvSpPr>
          <p:spPr>
            <a:xfrm>
              <a:off x="879172" y="4221512"/>
              <a:ext cx="226368" cy="1854200"/>
            </a:xfrm>
            <a:prstGeom prst="roundRect">
              <a:avLst/>
            </a:prstGeom>
            <a:solidFill>
              <a:srgbClr val="921EB2"/>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海大附中</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4" name="圓角矩形 50">
              <a:extLst>
                <a:ext uri="{FF2B5EF4-FFF2-40B4-BE49-F238E27FC236}">
                  <a16:creationId xmlns:a16="http://schemas.microsoft.com/office/drawing/2014/main" xmlns="" id="{7B13C11A-E3D5-4131-B67F-6D01F1A0018E}"/>
                </a:ext>
              </a:extLst>
            </p:cNvPr>
            <p:cNvSpPr/>
            <p:nvPr/>
          </p:nvSpPr>
          <p:spPr>
            <a:xfrm>
              <a:off x="107950" y="2997200"/>
              <a:ext cx="979488" cy="647700"/>
            </a:xfrm>
            <a:prstGeom prst="roundRect">
              <a:avLst/>
            </a:prstGeom>
            <a:solidFill>
              <a:srgbClr val="921EB2"/>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學科考試分發</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5" name="圓角矩形 51">
              <a:extLst>
                <a:ext uri="{FF2B5EF4-FFF2-40B4-BE49-F238E27FC236}">
                  <a16:creationId xmlns:a16="http://schemas.microsoft.com/office/drawing/2014/main" xmlns="" id="{AFC87966-AD66-4E45-8D64-625C41F91234}"/>
                </a:ext>
              </a:extLst>
            </p:cNvPr>
            <p:cNvSpPr/>
            <p:nvPr/>
          </p:nvSpPr>
          <p:spPr>
            <a:xfrm>
              <a:off x="1403648" y="4501508"/>
              <a:ext cx="260350" cy="1325563"/>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音樂</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6" name="圓角矩形 52">
              <a:extLst>
                <a:ext uri="{FF2B5EF4-FFF2-40B4-BE49-F238E27FC236}">
                  <a16:creationId xmlns:a16="http://schemas.microsoft.com/office/drawing/2014/main" xmlns="" id="{1C485E0F-5D62-4F62-BF2D-F0CA5729C2DB}"/>
                </a:ext>
              </a:extLst>
            </p:cNvPr>
            <p:cNvSpPr/>
            <p:nvPr/>
          </p:nvSpPr>
          <p:spPr>
            <a:xfrm>
              <a:off x="1749723" y="4549926"/>
              <a:ext cx="258762" cy="1327150"/>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美術</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7" name="圓角矩形 53">
              <a:extLst>
                <a:ext uri="{FF2B5EF4-FFF2-40B4-BE49-F238E27FC236}">
                  <a16:creationId xmlns:a16="http://schemas.microsoft.com/office/drawing/2014/main" xmlns="" id="{8B6F73A2-5D7D-4816-A651-1BCB2436AB65}"/>
                </a:ext>
              </a:extLst>
            </p:cNvPr>
            <p:cNvSpPr/>
            <p:nvPr/>
          </p:nvSpPr>
          <p:spPr>
            <a:xfrm>
              <a:off x="2079923" y="4501508"/>
              <a:ext cx="258762" cy="1325563"/>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戲劇</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8" name="圓角矩形 54">
              <a:extLst>
                <a:ext uri="{FF2B5EF4-FFF2-40B4-BE49-F238E27FC236}">
                  <a16:creationId xmlns:a16="http://schemas.microsoft.com/office/drawing/2014/main" xmlns="" id="{090BB516-0B33-4C8B-953D-CF29B2B92F9B}"/>
                </a:ext>
              </a:extLst>
            </p:cNvPr>
            <p:cNvSpPr/>
            <p:nvPr/>
          </p:nvSpPr>
          <p:spPr>
            <a:xfrm>
              <a:off x="2424411" y="4522144"/>
              <a:ext cx="258763" cy="1325562"/>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舞蹈</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9" name="圓角矩形 55">
              <a:extLst>
                <a:ext uri="{FF2B5EF4-FFF2-40B4-BE49-F238E27FC236}">
                  <a16:creationId xmlns:a16="http://schemas.microsoft.com/office/drawing/2014/main" xmlns="" id="{CB750DF1-606A-4F36-935A-CE73B3D87B61}"/>
                </a:ext>
              </a:extLst>
            </p:cNvPr>
            <p:cNvSpPr/>
            <p:nvPr/>
          </p:nvSpPr>
          <p:spPr>
            <a:xfrm>
              <a:off x="2987825" y="4140200"/>
              <a:ext cx="258763" cy="1841500"/>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00"/>
                  </a:solidFill>
                  <a:latin typeface="標楷體" panose="03000509000000000000" pitchFamily="65" charset="-120"/>
                  <a:ea typeface="標楷體" panose="03000509000000000000" pitchFamily="65" charset="-120"/>
                </a:rPr>
                <a:t>技高專業群科</a:t>
              </a:r>
              <a:endParaRPr kumimoji="0" lang="ja-JP" altLang="en-US" sz="1600" b="1" dirty="0">
                <a:solidFill>
                  <a:srgbClr val="FFFF00"/>
                </a:solidFill>
                <a:latin typeface="標楷體" panose="03000509000000000000" pitchFamily="65" charset="-120"/>
                <a:ea typeface="標楷體" panose="03000509000000000000" pitchFamily="65" charset="-120"/>
              </a:endParaRPr>
            </a:p>
          </p:txBody>
        </p:sp>
        <p:sp>
          <p:nvSpPr>
            <p:cNvPr id="110" name="圓角矩形 56">
              <a:extLst>
                <a:ext uri="{FF2B5EF4-FFF2-40B4-BE49-F238E27FC236}">
                  <a16:creationId xmlns:a16="http://schemas.microsoft.com/office/drawing/2014/main" xmlns="" id="{973AF1A9-7929-492E-9FEC-D7D12DC9CDC2}"/>
                </a:ext>
              </a:extLst>
            </p:cNvPr>
            <p:cNvSpPr/>
            <p:nvPr/>
          </p:nvSpPr>
          <p:spPr>
            <a:xfrm>
              <a:off x="3541862" y="4140202"/>
              <a:ext cx="258762" cy="1839913"/>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科學班</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grpSp>
          <p:nvGrpSpPr>
            <p:cNvPr id="111" name="群組 20">
              <a:extLst>
                <a:ext uri="{FF2B5EF4-FFF2-40B4-BE49-F238E27FC236}">
                  <a16:creationId xmlns:a16="http://schemas.microsoft.com/office/drawing/2014/main" xmlns="" id="{0EDACF1D-CCA9-4662-95C1-E240DE35F39B}"/>
                </a:ext>
              </a:extLst>
            </p:cNvPr>
            <p:cNvGrpSpPr>
              <a:grpSpLocks/>
            </p:cNvGrpSpPr>
            <p:nvPr/>
          </p:nvGrpSpPr>
          <p:grpSpPr bwMode="auto">
            <a:xfrm>
              <a:off x="6527874" y="2765425"/>
              <a:ext cx="565150" cy="3219450"/>
              <a:chOff x="6022975" y="2779713"/>
              <a:chExt cx="565150" cy="3219450"/>
            </a:xfrm>
          </p:grpSpPr>
          <p:cxnSp>
            <p:nvCxnSpPr>
              <p:cNvPr id="112" name="直線接點 111">
                <a:extLst>
                  <a:ext uri="{FF2B5EF4-FFF2-40B4-BE49-F238E27FC236}">
                    <a16:creationId xmlns:a16="http://schemas.microsoft.com/office/drawing/2014/main" xmlns="" id="{8CCF9280-34E0-4E3D-8862-6D11F805EB81}"/>
                  </a:ext>
                </a:extLst>
              </p:cNvPr>
              <p:cNvCxnSpPr/>
              <p:nvPr/>
            </p:nvCxnSpPr>
            <p:spPr>
              <a:xfrm flipH="1" flipV="1">
                <a:off x="6226175" y="2779713"/>
                <a:ext cx="1587" cy="227013"/>
              </a:xfrm>
              <a:prstGeom prst="line">
                <a:avLst/>
              </a:prstGeom>
              <a:ln w="19050"/>
            </p:spPr>
            <p:style>
              <a:lnRef idx="1">
                <a:schemeClr val="dk1"/>
              </a:lnRef>
              <a:fillRef idx="0">
                <a:schemeClr val="dk1"/>
              </a:fillRef>
              <a:effectRef idx="0">
                <a:schemeClr val="dk1"/>
              </a:effectRef>
              <a:fontRef idx="minor">
                <a:schemeClr val="tx1"/>
              </a:fontRef>
            </p:style>
          </p:cxnSp>
          <p:cxnSp>
            <p:nvCxnSpPr>
              <p:cNvPr id="113" name="直線接點 112">
                <a:extLst>
                  <a:ext uri="{FF2B5EF4-FFF2-40B4-BE49-F238E27FC236}">
                    <a16:creationId xmlns:a16="http://schemas.microsoft.com/office/drawing/2014/main" xmlns="" id="{086BD853-B9E9-4B90-94FE-4BFCA476FB6A}"/>
                  </a:ext>
                </a:extLst>
              </p:cNvPr>
              <p:cNvCxnSpPr/>
              <p:nvPr/>
            </p:nvCxnSpPr>
            <p:spPr>
              <a:xfrm flipV="1">
                <a:off x="6227762" y="3568701"/>
                <a:ext cx="9525" cy="520700"/>
              </a:xfrm>
              <a:prstGeom prst="line">
                <a:avLst/>
              </a:prstGeom>
              <a:ln w="19050"/>
            </p:spPr>
            <p:style>
              <a:lnRef idx="1">
                <a:schemeClr val="dk1"/>
              </a:lnRef>
              <a:fillRef idx="0">
                <a:schemeClr val="dk1"/>
              </a:fillRef>
              <a:effectRef idx="0">
                <a:schemeClr val="dk1"/>
              </a:effectRef>
              <a:fontRef idx="minor">
                <a:schemeClr val="tx1"/>
              </a:fontRef>
            </p:style>
          </p:cxnSp>
          <p:sp>
            <p:nvSpPr>
              <p:cNvPr id="114" name="圓角矩形 44">
                <a:extLst>
                  <a:ext uri="{FF2B5EF4-FFF2-40B4-BE49-F238E27FC236}">
                    <a16:creationId xmlns:a16="http://schemas.microsoft.com/office/drawing/2014/main" xmlns="" id="{7402AC45-212C-4AAA-B0AD-869D1DEAC985}"/>
                  </a:ext>
                </a:extLst>
              </p:cNvPr>
              <p:cNvSpPr/>
              <p:nvPr/>
            </p:nvSpPr>
            <p:spPr>
              <a:xfrm>
                <a:off x="6116637" y="4089401"/>
                <a:ext cx="255588" cy="1909762"/>
              </a:xfrm>
              <a:prstGeom prst="roundRect">
                <a:avLst/>
              </a:prstGeom>
              <a:solidFill>
                <a:srgbClr val="3F8626"/>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200" b="1" dirty="0">
                    <a:solidFill>
                      <a:schemeClr val="bg1"/>
                    </a:solidFill>
                    <a:latin typeface="標楷體" panose="03000509000000000000" pitchFamily="65" charset="-120"/>
                    <a:ea typeface="標楷體" panose="03000509000000000000" pitchFamily="65" charset="-120"/>
                  </a:rPr>
                  <a:t>私立高中附設國中部</a:t>
                </a:r>
                <a:endParaRPr kumimoji="0" lang="ja-JP" altLang="en-US" sz="1200" b="1" dirty="0">
                  <a:solidFill>
                    <a:schemeClr val="bg1"/>
                  </a:solidFill>
                  <a:latin typeface="標楷體" panose="03000509000000000000" pitchFamily="65" charset="-120"/>
                  <a:ea typeface="標楷體" panose="03000509000000000000" pitchFamily="65" charset="-120"/>
                </a:endParaRPr>
              </a:p>
            </p:txBody>
          </p:sp>
          <p:sp>
            <p:nvSpPr>
              <p:cNvPr id="115" name="圓角矩形 68">
                <a:extLst>
                  <a:ext uri="{FF2B5EF4-FFF2-40B4-BE49-F238E27FC236}">
                    <a16:creationId xmlns:a16="http://schemas.microsoft.com/office/drawing/2014/main" xmlns="" id="{786D779C-7D8B-48D0-9CA9-DA21AA17029C}"/>
                  </a:ext>
                </a:extLst>
              </p:cNvPr>
              <p:cNvSpPr/>
              <p:nvPr/>
            </p:nvSpPr>
            <p:spPr>
              <a:xfrm>
                <a:off x="6022975" y="3005138"/>
                <a:ext cx="565150" cy="615950"/>
              </a:xfrm>
              <a:prstGeom prst="roundRect">
                <a:avLst/>
              </a:prstGeom>
              <a:solidFill>
                <a:srgbClr val="3F8626"/>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200" b="1" dirty="0">
                    <a:solidFill>
                      <a:srgbClr val="FFFFFF"/>
                    </a:solidFill>
                    <a:latin typeface="標楷體" panose="03000509000000000000" pitchFamily="65" charset="-120"/>
                    <a:ea typeface="標楷體" panose="03000509000000000000" pitchFamily="65" charset="-120"/>
                  </a:rPr>
                  <a:t>直升入學</a:t>
                </a:r>
                <a:endParaRPr kumimoji="0" lang="ja-JP" altLang="en-US" sz="1200" b="1" dirty="0">
                  <a:solidFill>
                    <a:srgbClr val="FFFFFF"/>
                  </a:solidFill>
                  <a:latin typeface="標楷體" panose="03000509000000000000" pitchFamily="65" charset="-120"/>
                  <a:ea typeface="標楷體" panose="03000509000000000000" pitchFamily="65" charset="-120"/>
                </a:endParaRPr>
              </a:p>
            </p:txBody>
          </p:sp>
        </p:grpSp>
        <p:grpSp>
          <p:nvGrpSpPr>
            <p:cNvPr id="116" name="群組 1">
              <a:extLst>
                <a:ext uri="{FF2B5EF4-FFF2-40B4-BE49-F238E27FC236}">
                  <a16:creationId xmlns:a16="http://schemas.microsoft.com/office/drawing/2014/main" xmlns="" id="{F5321D50-B526-4672-8B9D-F8987F76ABB4}"/>
                </a:ext>
              </a:extLst>
            </p:cNvPr>
            <p:cNvGrpSpPr>
              <a:grpSpLocks/>
            </p:cNvGrpSpPr>
            <p:nvPr/>
          </p:nvGrpSpPr>
          <p:grpSpPr bwMode="auto">
            <a:xfrm>
              <a:off x="7154937" y="2743202"/>
              <a:ext cx="1243013" cy="3236913"/>
              <a:chOff x="6929388" y="2781300"/>
              <a:chExt cx="1243012" cy="3236913"/>
            </a:xfrm>
          </p:grpSpPr>
          <p:cxnSp>
            <p:nvCxnSpPr>
              <p:cNvPr id="117" name="直線接點 116">
                <a:extLst>
                  <a:ext uri="{FF2B5EF4-FFF2-40B4-BE49-F238E27FC236}">
                    <a16:creationId xmlns:a16="http://schemas.microsoft.com/office/drawing/2014/main" xmlns="" id="{D5FCA28B-3D70-4EE9-9DBB-9F636855541D}"/>
                  </a:ext>
                </a:extLst>
              </p:cNvPr>
              <p:cNvCxnSpPr/>
              <p:nvPr/>
            </p:nvCxnSpPr>
            <p:spPr>
              <a:xfrm flipH="1" flipV="1">
                <a:off x="7521526" y="2781300"/>
                <a:ext cx="3175" cy="227013"/>
              </a:xfrm>
              <a:prstGeom prst="line">
                <a:avLst/>
              </a:prstGeom>
              <a:ln w="19050"/>
            </p:spPr>
            <p:style>
              <a:lnRef idx="1">
                <a:schemeClr val="dk1"/>
              </a:lnRef>
              <a:fillRef idx="0">
                <a:schemeClr val="dk1"/>
              </a:fillRef>
              <a:effectRef idx="0">
                <a:schemeClr val="dk1"/>
              </a:effectRef>
              <a:fontRef idx="minor">
                <a:schemeClr val="tx1"/>
              </a:fontRef>
            </p:style>
          </p:cxnSp>
          <p:cxnSp>
            <p:nvCxnSpPr>
              <p:cNvPr id="118" name="直線接點 117">
                <a:extLst>
                  <a:ext uri="{FF2B5EF4-FFF2-40B4-BE49-F238E27FC236}">
                    <a16:creationId xmlns:a16="http://schemas.microsoft.com/office/drawing/2014/main" xmlns="" id="{C69DB138-5E97-4962-95C5-EC3AA577FE31}"/>
                  </a:ext>
                </a:extLst>
              </p:cNvPr>
              <p:cNvCxnSpPr>
                <a:stCxn id="120" idx="0"/>
                <a:endCxn id="119" idx="2"/>
              </p:cNvCxnSpPr>
              <p:nvPr/>
            </p:nvCxnSpPr>
            <p:spPr>
              <a:xfrm flipH="1" flipV="1">
                <a:off x="7550101" y="3635375"/>
                <a:ext cx="1587" cy="312738"/>
              </a:xfrm>
              <a:prstGeom prst="line">
                <a:avLst/>
              </a:prstGeom>
              <a:ln w="19050"/>
            </p:spPr>
            <p:style>
              <a:lnRef idx="1">
                <a:schemeClr val="dk1"/>
              </a:lnRef>
              <a:fillRef idx="0">
                <a:schemeClr val="dk1"/>
              </a:fillRef>
              <a:effectRef idx="0">
                <a:schemeClr val="dk1"/>
              </a:effectRef>
              <a:fontRef idx="minor">
                <a:schemeClr val="tx1"/>
              </a:fontRef>
            </p:style>
          </p:cxnSp>
          <p:sp>
            <p:nvSpPr>
              <p:cNvPr id="119" name="圓角矩形 107">
                <a:extLst>
                  <a:ext uri="{FF2B5EF4-FFF2-40B4-BE49-F238E27FC236}">
                    <a16:creationId xmlns:a16="http://schemas.microsoft.com/office/drawing/2014/main" xmlns="" id="{81991A01-8B55-4482-978E-5FA4A95CA1CC}"/>
                  </a:ext>
                </a:extLst>
              </p:cNvPr>
              <p:cNvSpPr/>
              <p:nvPr/>
            </p:nvSpPr>
            <p:spPr>
              <a:xfrm>
                <a:off x="6953201" y="3016250"/>
                <a:ext cx="1193799" cy="619125"/>
              </a:xfrm>
              <a:prstGeom prst="roundRect">
                <a:avLst/>
              </a:prstGeom>
              <a:solidFill>
                <a:schemeClr val="bg2">
                  <a:lumMod val="5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b="1" dirty="0">
                    <a:solidFill>
                      <a:srgbClr val="FFFFFF"/>
                    </a:solidFill>
                    <a:latin typeface="標楷體" panose="03000509000000000000" pitchFamily="65" charset="-120"/>
                    <a:ea typeface="標楷體" panose="03000509000000000000" pitchFamily="65" charset="-120"/>
                  </a:rPr>
                  <a:t>分區免試</a:t>
                </a:r>
                <a:endParaRPr kumimoji="0" lang="ja-JP" altLang="en-US" b="1" dirty="0">
                  <a:solidFill>
                    <a:srgbClr val="FFFFFF"/>
                  </a:solidFill>
                  <a:latin typeface="標楷體" panose="03000509000000000000" pitchFamily="65" charset="-120"/>
                  <a:ea typeface="標楷體" panose="03000509000000000000" pitchFamily="65" charset="-120"/>
                </a:endParaRPr>
              </a:p>
            </p:txBody>
          </p:sp>
          <p:sp>
            <p:nvSpPr>
              <p:cNvPr id="120" name="圓角矩形 78">
                <a:extLst>
                  <a:ext uri="{FF2B5EF4-FFF2-40B4-BE49-F238E27FC236}">
                    <a16:creationId xmlns:a16="http://schemas.microsoft.com/office/drawing/2014/main" xmlns="" id="{76234CFC-E842-46AC-AA50-902DC140C609}"/>
                  </a:ext>
                </a:extLst>
              </p:cNvPr>
              <p:cNvSpPr/>
              <p:nvPr/>
            </p:nvSpPr>
            <p:spPr>
              <a:xfrm>
                <a:off x="6929388" y="3948113"/>
                <a:ext cx="1243012" cy="2070100"/>
              </a:xfrm>
              <a:prstGeom prst="roundRect">
                <a:avLst/>
              </a:prstGeom>
              <a:solidFill>
                <a:schemeClr val="bg2">
                  <a:lumMod val="5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fontAlgn="auto" hangingPunct="1">
                  <a:spcBef>
                    <a:spcPts val="0"/>
                  </a:spcBef>
                  <a:spcAft>
                    <a:spcPts val="0"/>
                  </a:spcAft>
                  <a:defRPr/>
                </a:pPr>
                <a:r>
                  <a:rPr kumimoji="0" lang="zh-TW" altLang="en-US" sz="1400" b="1" dirty="0">
                    <a:solidFill>
                      <a:srgbClr val="FFFFFF"/>
                    </a:solidFill>
                    <a:latin typeface="標楷體" panose="03000509000000000000" pitchFamily="65" charset="-120"/>
                    <a:ea typeface="標楷體" panose="03000509000000000000" pitchFamily="65" charset="-120"/>
                  </a:rPr>
                  <a:t>桃連區、宜蘭區</a:t>
                </a:r>
                <a:r>
                  <a:rPr kumimoji="0" lang="en-US" altLang="zh-TW" sz="1400" b="1" dirty="0">
                    <a:solidFill>
                      <a:srgbClr val="FFFFFF"/>
                    </a:solidFill>
                    <a:latin typeface="標楷體" panose="03000509000000000000" pitchFamily="65" charset="-120"/>
                    <a:ea typeface="標楷體" panose="03000509000000000000" pitchFamily="65" charset="-120"/>
                  </a:rPr>
                  <a:t>)</a:t>
                </a:r>
                <a:endParaRPr kumimoji="0" lang="ja-JP" altLang="en-US" sz="1400" b="1" dirty="0">
                  <a:solidFill>
                    <a:srgbClr val="FFFFFF"/>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en-US" altLang="zh-TW" sz="1400" b="1" dirty="0">
                    <a:solidFill>
                      <a:srgbClr val="FFFFFF"/>
                    </a:solidFill>
                    <a:latin typeface="標楷體" panose="03000509000000000000" pitchFamily="65" charset="-120"/>
                    <a:ea typeface="標楷體" panose="03000509000000000000" pitchFamily="65" charset="-120"/>
                  </a:rPr>
                  <a:t>(</a:t>
                </a:r>
                <a:r>
                  <a:rPr kumimoji="0" lang="zh-TW" altLang="en-US" sz="1400" b="1" dirty="0">
                    <a:solidFill>
                      <a:srgbClr val="FFFFFF"/>
                    </a:solidFill>
                    <a:latin typeface="標楷體" panose="03000509000000000000" pitchFamily="65" charset="-120"/>
                    <a:ea typeface="標楷體" panose="03000509000000000000" pitchFamily="65" charset="-120"/>
                  </a:rPr>
                  <a:t>共同就學區；</a:t>
                </a:r>
                <a:endParaRPr kumimoji="0" lang="en-US" altLang="zh-TW" sz="1400" b="1" dirty="0">
                  <a:solidFill>
                    <a:srgbClr val="FFFFFF"/>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3200" b="1" dirty="0">
                    <a:solidFill>
                      <a:srgbClr val="FFFFFF"/>
                    </a:solidFill>
                    <a:latin typeface="標楷體" panose="03000509000000000000" pitchFamily="65" charset="-120"/>
                    <a:ea typeface="標楷體" panose="03000509000000000000" pitchFamily="65" charset="-120"/>
                  </a:rPr>
                  <a:t>基北免試</a:t>
                </a:r>
                <a:endParaRPr kumimoji="0" lang="en-US" altLang="zh-TW" sz="3200" b="1" dirty="0">
                  <a:solidFill>
                    <a:srgbClr val="FFFFFF"/>
                  </a:solidFill>
                  <a:latin typeface="標楷體" panose="03000509000000000000" pitchFamily="65" charset="-120"/>
                  <a:ea typeface="標楷體" panose="03000509000000000000" pitchFamily="65" charset="-120"/>
                </a:endParaRPr>
              </a:p>
            </p:txBody>
          </p:sp>
        </p:grpSp>
        <p:cxnSp>
          <p:nvCxnSpPr>
            <p:cNvPr id="121" name="直線接點 35">
              <a:extLst>
                <a:ext uri="{FF2B5EF4-FFF2-40B4-BE49-F238E27FC236}">
                  <a16:creationId xmlns:a16="http://schemas.microsoft.com/office/drawing/2014/main" xmlns="" id="{9842388E-57D5-4376-855C-A866EF4E176A}"/>
                </a:ext>
              </a:extLst>
            </p:cNvPr>
            <p:cNvCxnSpPr/>
            <p:nvPr/>
          </p:nvCxnSpPr>
          <p:spPr>
            <a:xfrm rot="5400000">
              <a:off x="850901" y="2295527"/>
              <a:ext cx="455612" cy="985837"/>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122" name="直線接點 35">
              <a:extLst>
                <a:ext uri="{FF2B5EF4-FFF2-40B4-BE49-F238E27FC236}">
                  <a16:creationId xmlns:a16="http://schemas.microsoft.com/office/drawing/2014/main" xmlns="" id="{4ED7D64F-4D16-40A0-8BC7-4BCF098442BB}"/>
                </a:ext>
              </a:extLst>
            </p:cNvPr>
            <p:cNvCxnSpPr/>
            <p:nvPr/>
          </p:nvCxnSpPr>
          <p:spPr>
            <a:xfrm rot="16200000" flipV="1">
              <a:off x="1732757" y="2399508"/>
              <a:ext cx="455612" cy="777875"/>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123" name="直線接點 122">
              <a:extLst>
                <a:ext uri="{FF2B5EF4-FFF2-40B4-BE49-F238E27FC236}">
                  <a16:creationId xmlns:a16="http://schemas.microsoft.com/office/drawing/2014/main" xmlns="" id="{BF1C5022-A976-4B1D-BCC0-E47AECEE0EB0}"/>
                </a:ext>
              </a:extLst>
            </p:cNvPr>
            <p:cNvCxnSpPr/>
            <p:nvPr/>
          </p:nvCxnSpPr>
          <p:spPr>
            <a:xfrm flipH="1" flipV="1">
              <a:off x="6432551" y="2544763"/>
              <a:ext cx="1588" cy="227012"/>
            </a:xfrm>
            <a:prstGeom prst="line">
              <a:avLst/>
            </a:prstGeom>
            <a:ln w="19050"/>
          </p:spPr>
          <p:style>
            <a:lnRef idx="1">
              <a:schemeClr val="dk1"/>
            </a:lnRef>
            <a:fillRef idx="0">
              <a:schemeClr val="dk1"/>
            </a:fillRef>
            <a:effectRef idx="0">
              <a:schemeClr val="dk1"/>
            </a:effectRef>
            <a:fontRef idx="minor">
              <a:schemeClr val="tx1"/>
            </a:fontRef>
          </p:style>
        </p:cxnSp>
        <p:grpSp>
          <p:nvGrpSpPr>
            <p:cNvPr id="124" name="群組 4">
              <a:extLst>
                <a:ext uri="{FF2B5EF4-FFF2-40B4-BE49-F238E27FC236}">
                  <a16:creationId xmlns:a16="http://schemas.microsoft.com/office/drawing/2014/main" xmlns="" id="{38BCCE6C-656F-47D5-B514-EE71336CC9C3}"/>
                </a:ext>
              </a:extLst>
            </p:cNvPr>
            <p:cNvGrpSpPr>
              <a:grpSpLocks/>
            </p:cNvGrpSpPr>
            <p:nvPr/>
          </p:nvGrpSpPr>
          <p:grpSpPr bwMode="auto">
            <a:xfrm>
              <a:off x="5038799" y="2768602"/>
              <a:ext cx="901700" cy="3230563"/>
              <a:chOff x="4894436" y="2768600"/>
              <a:chExt cx="901700" cy="3230563"/>
            </a:xfrm>
          </p:grpSpPr>
          <p:cxnSp>
            <p:nvCxnSpPr>
              <p:cNvPr id="125" name="直線接點 124">
                <a:extLst>
                  <a:ext uri="{FF2B5EF4-FFF2-40B4-BE49-F238E27FC236}">
                    <a16:creationId xmlns:a16="http://schemas.microsoft.com/office/drawing/2014/main" xmlns="" id="{5CDAA0DF-769D-4110-AB7E-04DE57820051}"/>
                  </a:ext>
                </a:extLst>
              </p:cNvPr>
              <p:cNvCxnSpPr>
                <a:endCxn id="130" idx="2"/>
              </p:cNvCxnSpPr>
              <p:nvPr/>
            </p:nvCxnSpPr>
            <p:spPr>
              <a:xfrm flipV="1">
                <a:off x="5319886" y="3621088"/>
                <a:ext cx="0" cy="258049"/>
              </a:xfrm>
              <a:prstGeom prst="line">
                <a:avLst/>
              </a:prstGeom>
              <a:ln w="19050"/>
            </p:spPr>
            <p:style>
              <a:lnRef idx="1">
                <a:schemeClr val="dk1"/>
              </a:lnRef>
              <a:fillRef idx="0">
                <a:schemeClr val="dk1"/>
              </a:fillRef>
              <a:effectRef idx="0">
                <a:schemeClr val="dk1"/>
              </a:effectRef>
              <a:fontRef idx="minor">
                <a:schemeClr val="tx1"/>
              </a:fontRef>
            </p:style>
          </p:cxnSp>
          <p:cxnSp>
            <p:nvCxnSpPr>
              <p:cNvPr id="126" name="直線接點 125">
                <a:extLst>
                  <a:ext uri="{FF2B5EF4-FFF2-40B4-BE49-F238E27FC236}">
                    <a16:creationId xmlns:a16="http://schemas.microsoft.com/office/drawing/2014/main" xmlns="" id="{300BE38C-3F96-4DA7-A7F0-A2833F20D9B8}"/>
                  </a:ext>
                </a:extLst>
              </p:cNvPr>
              <p:cNvCxnSpPr/>
              <p:nvPr/>
            </p:nvCxnSpPr>
            <p:spPr>
              <a:xfrm flipH="1" flipV="1">
                <a:off x="5062711" y="3865563"/>
                <a:ext cx="0" cy="228600"/>
              </a:xfrm>
              <a:prstGeom prst="line">
                <a:avLst/>
              </a:prstGeom>
              <a:ln w="19050"/>
            </p:spPr>
            <p:style>
              <a:lnRef idx="1">
                <a:schemeClr val="dk1"/>
              </a:lnRef>
              <a:fillRef idx="0">
                <a:schemeClr val="dk1"/>
              </a:fillRef>
              <a:effectRef idx="0">
                <a:schemeClr val="dk1"/>
              </a:effectRef>
              <a:fontRef idx="minor">
                <a:schemeClr val="tx1"/>
              </a:fontRef>
            </p:style>
          </p:cxnSp>
          <p:cxnSp>
            <p:nvCxnSpPr>
              <p:cNvPr id="127" name="直線接點 126">
                <a:extLst>
                  <a:ext uri="{FF2B5EF4-FFF2-40B4-BE49-F238E27FC236}">
                    <a16:creationId xmlns:a16="http://schemas.microsoft.com/office/drawing/2014/main" xmlns="" id="{A3993C80-7080-45B5-9242-1B7FF4DB4B62}"/>
                  </a:ext>
                </a:extLst>
              </p:cNvPr>
              <p:cNvCxnSpPr/>
              <p:nvPr/>
            </p:nvCxnSpPr>
            <p:spPr>
              <a:xfrm flipH="1" flipV="1">
                <a:off x="5648498" y="3863975"/>
                <a:ext cx="3175" cy="247650"/>
              </a:xfrm>
              <a:prstGeom prst="line">
                <a:avLst/>
              </a:prstGeom>
              <a:ln w="19050"/>
            </p:spPr>
            <p:style>
              <a:lnRef idx="1">
                <a:schemeClr val="dk1"/>
              </a:lnRef>
              <a:fillRef idx="0">
                <a:schemeClr val="dk1"/>
              </a:fillRef>
              <a:effectRef idx="0">
                <a:schemeClr val="dk1"/>
              </a:effectRef>
              <a:fontRef idx="minor">
                <a:schemeClr val="tx1"/>
              </a:fontRef>
            </p:style>
          </p:cxnSp>
          <p:cxnSp>
            <p:nvCxnSpPr>
              <p:cNvPr id="128" name="直線接點 127">
                <a:extLst>
                  <a:ext uri="{FF2B5EF4-FFF2-40B4-BE49-F238E27FC236}">
                    <a16:creationId xmlns:a16="http://schemas.microsoft.com/office/drawing/2014/main" xmlns="" id="{8577C3FE-2F43-4805-90EE-D13B24EE6728}"/>
                  </a:ext>
                </a:extLst>
              </p:cNvPr>
              <p:cNvCxnSpPr/>
              <p:nvPr/>
            </p:nvCxnSpPr>
            <p:spPr>
              <a:xfrm flipH="1">
                <a:off x="5061971" y="3871915"/>
                <a:ext cx="580911" cy="7222"/>
              </a:xfrm>
              <a:prstGeom prst="line">
                <a:avLst/>
              </a:prstGeom>
              <a:ln w="19050"/>
            </p:spPr>
            <p:style>
              <a:lnRef idx="1">
                <a:schemeClr val="dk1"/>
              </a:lnRef>
              <a:fillRef idx="0">
                <a:schemeClr val="dk1"/>
              </a:fillRef>
              <a:effectRef idx="0">
                <a:schemeClr val="dk1"/>
              </a:effectRef>
              <a:fontRef idx="minor">
                <a:schemeClr val="tx1"/>
              </a:fontRef>
            </p:style>
          </p:cxnSp>
          <p:grpSp>
            <p:nvGrpSpPr>
              <p:cNvPr id="129" name="群組 3">
                <a:extLst>
                  <a:ext uri="{FF2B5EF4-FFF2-40B4-BE49-F238E27FC236}">
                    <a16:creationId xmlns:a16="http://schemas.microsoft.com/office/drawing/2014/main" xmlns="" id="{33CB7489-23A7-4BB3-A487-0A21F7E39C04}"/>
                  </a:ext>
                </a:extLst>
              </p:cNvPr>
              <p:cNvGrpSpPr>
                <a:grpSpLocks/>
              </p:cNvGrpSpPr>
              <p:nvPr/>
            </p:nvGrpSpPr>
            <p:grpSpPr bwMode="auto">
              <a:xfrm>
                <a:off x="4894436" y="2768600"/>
                <a:ext cx="901700" cy="3230563"/>
                <a:chOff x="4894436" y="2768600"/>
                <a:chExt cx="901700" cy="3230563"/>
              </a:xfrm>
            </p:grpSpPr>
            <p:sp>
              <p:nvSpPr>
                <p:cNvPr id="130" name="圓角矩形 66">
                  <a:extLst>
                    <a:ext uri="{FF2B5EF4-FFF2-40B4-BE49-F238E27FC236}">
                      <a16:creationId xmlns:a16="http://schemas.microsoft.com/office/drawing/2014/main" xmlns="" id="{0F8C6966-2C0F-4992-9C44-7558EF17EBB0}"/>
                    </a:ext>
                  </a:extLst>
                </p:cNvPr>
                <p:cNvSpPr/>
                <p:nvPr/>
              </p:nvSpPr>
              <p:spPr>
                <a:xfrm>
                  <a:off x="4894436" y="2997200"/>
                  <a:ext cx="850900" cy="623888"/>
                </a:xfrm>
                <a:prstGeom prst="roundRect">
                  <a:avLst/>
                </a:prstGeom>
                <a:solidFill>
                  <a:srgbClr val="FF000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b="1" dirty="0">
                      <a:solidFill>
                        <a:srgbClr val="FFFFFF"/>
                      </a:solidFill>
                      <a:latin typeface="標楷體" panose="03000509000000000000" pitchFamily="65" charset="-120"/>
                      <a:ea typeface="標楷體" panose="03000509000000000000" pitchFamily="65" charset="-120"/>
                    </a:rPr>
                    <a:t>優先免試</a:t>
                  </a:r>
                  <a:endParaRPr kumimoji="0" lang="ja-JP" altLang="en-US" b="1" dirty="0">
                    <a:solidFill>
                      <a:srgbClr val="FFFFFF"/>
                    </a:solidFill>
                    <a:latin typeface="標楷體" panose="03000509000000000000" pitchFamily="65" charset="-120"/>
                    <a:ea typeface="標楷體" panose="03000509000000000000" pitchFamily="65" charset="-120"/>
                  </a:endParaRPr>
                </a:p>
              </p:txBody>
            </p:sp>
            <p:sp>
              <p:nvSpPr>
                <p:cNvPr id="131" name="圓角矩形 48">
                  <a:extLst>
                    <a:ext uri="{FF2B5EF4-FFF2-40B4-BE49-F238E27FC236}">
                      <a16:creationId xmlns:a16="http://schemas.microsoft.com/office/drawing/2014/main" xmlns="" id="{66A85768-ACFD-4143-9D72-363CF2A913EC}"/>
                    </a:ext>
                  </a:extLst>
                </p:cNvPr>
                <p:cNvSpPr/>
                <p:nvPr/>
              </p:nvSpPr>
              <p:spPr>
                <a:xfrm>
                  <a:off x="4945236" y="4076700"/>
                  <a:ext cx="247650" cy="1901825"/>
                </a:xfrm>
                <a:prstGeom prst="roundRect">
                  <a:avLst/>
                </a:prstGeom>
                <a:solidFill>
                  <a:srgbClr val="FF000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00"/>
                      </a:solidFill>
                      <a:latin typeface="標楷體" panose="03000509000000000000" pitchFamily="65" charset="-120"/>
                      <a:ea typeface="標楷體" panose="03000509000000000000" pitchFamily="65" charset="-120"/>
                    </a:rPr>
                    <a:t>新北公立優免</a:t>
                  </a:r>
                  <a:endParaRPr kumimoji="0" lang="ja-JP" altLang="en-US" sz="1600" b="1" dirty="0">
                    <a:solidFill>
                      <a:srgbClr val="FFFF00"/>
                    </a:solidFill>
                    <a:latin typeface="標楷體" panose="03000509000000000000" pitchFamily="65" charset="-120"/>
                    <a:ea typeface="標楷體" panose="03000509000000000000" pitchFamily="65" charset="-120"/>
                  </a:endParaRPr>
                </a:p>
              </p:txBody>
            </p:sp>
            <p:grpSp>
              <p:nvGrpSpPr>
                <p:cNvPr id="132" name="群組 8">
                  <a:extLst>
                    <a:ext uri="{FF2B5EF4-FFF2-40B4-BE49-F238E27FC236}">
                      <a16:creationId xmlns:a16="http://schemas.microsoft.com/office/drawing/2014/main" xmlns="" id="{6BDAD2CF-8B7C-4EFB-9556-FB056854A594}"/>
                    </a:ext>
                  </a:extLst>
                </p:cNvPr>
                <p:cNvGrpSpPr>
                  <a:grpSpLocks/>
                </p:cNvGrpSpPr>
                <p:nvPr/>
              </p:nvGrpSpPr>
              <p:grpSpPr bwMode="auto">
                <a:xfrm>
                  <a:off x="5238923" y="3863974"/>
                  <a:ext cx="247650" cy="2114551"/>
                  <a:chOff x="4789965" y="3857623"/>
                  <a:chExt cx="247650" cy="2114551"/>
                </a:xfrm>
              </p:grpSpPr>
              <p:cxnSp>
                <p:nvCxnSpPr>
                  <p:cNvPr id="135" name="直線接點 134">
                    <a:extLst>
                      <a:ext uri="{FF2B5EF4-FFF2-40B4-BE49-F238E27FC236}">
                        <a16:creationId xmlns:a16="http://schemas.microsoft.com/office/drawing/2014/main" xmlns="" id="{C5D84417-BCE1-413B-BC92-1C6AE69647B1}"/>
                      </a:ext>
                    </a:extLst>
                  </p:cNvPr>
                  <p:cNvCxnSpPr>
                    <a:stCxn id="136" idx="0"/>
                  </p:cNvCxnSpPr>
                  <p:nvPr/>
                </p:nvCxnSpPr>
                <p:spPr>
                  <a:xfrm flipV="1">
                    <a:off x="4913790" y="3857623"/>
                    <a:ext cx="3176" cy="212726"/>
                  </a:xfrm>
                  <a:prstGeom prst="line">
                    <a:avLst/>
                  </a:prstGeom>
                  <a:ln w="19050"/>
                </p:spPr>
                <p:style>
                  <a:lnRef idx="1">
                    <a:schemeClr val="dk1"/>
                  </a:lnRef>
                  <a:fillRef idx="0">
                    <a:schemeClr val="dk1"/>
                  </a:fillRef>
                  <a:effectRef idx="0">
                    <a:schemeClr val="dk1"/>
                  </a:effectRef>
                  <a:fontRef idx="minor">
                    <a:schemeClr val="tx1"/>
                  </a:fontRef>
                </p:style>
              </p:cxnSp>
              <p:sp>
                <p:nvSpPr>
                  <p:cNvPr id="136" name="圓角矩形 61">
                    <a:extLst>
                      <a:ext uri="{FF2B5EF4-FFF2-40B4-BE49-F238E27FC236}">
                        <a16:creationId xmlns:a16="http://schemas.microsoft.com/office/drawing/2014/main" xmlns="" id="{20DBDAC3-9EF9-4066-BA41-EB6DA64448E3}"/>
                      </a:ext>
                    </a:extLst>
                  </p:cNvPr>
                  <p:cNvSpPr/>
                  <p:nvPr/>
                </p:nvSpPr>
                <p:spPr>
                  <a:xfrm>
                    <a:off x="4789965" y="4070349"/>
                    <a:ext cx="247650" cy="1901825"/>
                  </a:xfrm>
                  <a:prstGeom prst="roundRect">
                    <a:avLst/>
                  </a:prstGeom>
                  <a:solidFill>
                    <a:srgbClr val="FF000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00"/>
                        </a:solidFill>
                        <a:latin typeface="標楷體" panose="03000509000000000000" pitchFamily="65" charset="-120"/>
                        <a:ea typeface="標楷體" panose="03000509000000000000" pitchFamily="65" charset="-120"/>
                      </a:rPr>
                      <a:t>新北私立優免</a:t>
                    </a:r>
                    <a:endParaRPr kumimoji="0" lang="ja-JP" altLang="en-US" sz="1600" b="1" dirty="0">
                      <a:solidFill>
                        <a:srgbClr val="FFFF00"/>
                      </a:solidFill>
                      <a:latin typeface="標楷體" panose="03000509000000000000" pitchFamily="65" charset="-120"/>
                      <a:ea typeface="標楷體" panose="03000509000000000000" pitchFamily="65" charset="-120"/>
                    </a:endParaRPr>
                  </a:p>
                </p:txBody>
              </p:sp>
            </p:grpSp>
            <p:sp>
              <p:nvSpPr>
                <p:cNvPr id="133" name="圓角矩形 67">
                  <a:extLst>
                    <a:ext uri="{FF2B5EF4-FFF2-40B4-BE49-F238E27FC236}">
                      <a16:creationId xmlns:a16="http://schemas.microsoft.com/office/drawing/2014/main" xmlns="" id="{081A6D0F-3571-4302-B8A5-4EAE1650BAE1}"/>
                    </a:ext>
                  </a:extLst>
                </p:cNvPr>
                <p:cNvSpPr/>
                <p:nvPr/>
              </p:nvSpPr>
              <p:spPr>
                <a:xfrm>
                  <a:off x="5548486" y="4097338"/>
                  <a:ext cx="247650" cy="1901825"/>
                </a:xfrm>
                <a:prstGeom prst="roundRect">
                  <a:avLst/>
                </a:prstGeom>
                <a:solidFill>
                  <a:srgbClr val="FF000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chemeClr val="accent3">
                          <a:lumMod val="40000"/>
                          <a:lumOff val="60000"/>
                        </a:schemeClr>
                      </a:solidFill>
                      <a:latin typeface="標楷體" panose="03000509000000000000" pitchFamily="65" charset="-120"/>
                      <a:ea typeface="標楷體" panose="03000509000000000000" pitchFamily="65" charset="-120"/>
                    </a:rPr>
                    <a:t>五專優免</a:t>
                  </a:r>
                  <a:endParaRPr kumimoji="0" lang="ja-JP" altLang="en-US" sz="1600" b="1" dirty="0">
                    <a:solidFill>
                      <a:schemeClr val="accent3">
                        <a:lumMod val="40000"/>
                        <a:lumOff val="60000"/>
                      </a:schemeClr>
                    </a:solidFill>
                    <a:latin typeface="標楷體" panose="03000509000000000000" pitchFamily="65" charset="-120"/>
                    <a:ea typeface="標楷體" panose="03000509000000000000" pitchFamily="65" charset="-120"/>
                  </a:endParaRPr>
                </a:p>
              </p:txBody>
            </p:sp>
            <p:cxnSp>
              <p:nvCxnSpPr>
                <p:cNvPr id="134" name="直線接點 133">
                  <a:extLst>
                    <a:ext uri="{FF2B5EF4-FFF2-40B4-BE49-F238E27FC236}">
                      <a16:creationId xmlns:a16="http://schemas.microsoft.com/office/drawing/2014/main" xmlns="" id="{DBAA5784-4DC1-4609-AAE6-419887942FDD}"/>
                    </a:ext>
                  </a:extLst>
                </p:cNvPr>
                <p:cNvCxnSpPr/>
                <p:nvPr/>
              </p:nvCxnSpPr>
              <p:spPr>
                <a:xfrm flipH="1" flipV="1">
                  <a:off x="5337348" y="2768600"/>
                  <a:ext cx="1588" cy="225425"/>
                </a:xfrm>
                <a:prstGeom prst="line">
                  <a:avLst/>
                </a:prstGeom>
                <a:ln w="19050"/>
              </p:spPr>
              <p:style>
                <a:lnRef idx="1">
                  <a:schemeClr val="dk1"/>
                </a:lnRef>
                <a:fillRef idx="0">
                  <a:schemeClr val="dk1"/>
                </a:fillRef>
                <a:effectRef idx="0">
                  <a:schemeClr val="dk1"/>
                </a:effectRef>
                <a:fontRef idx="minor">
                  <a:schemeClr val="tx1"/>
                </a:fontRef>
              </p:style>
            </p:cxnSp>
          </p:grpSp>
        </p:grpSp>
        <p:cxnSp>
          <p:nvCxnSpPr>
            <p:cNvPr id="137" name="直線接點 136">
              <a:extLst>
                <a:ext uri="{FF2B5EF4-FFF2-40B4-BE49-F238E27FC236}">
                  <a16:creationId xmlns:a16="http://schemas.microsoft.com/office/drawing/2014/main" xmlns="" id="{75FB5C91-A35C-4B9B-82B1-39F8DC816BA5}"/>
                </a:ext>
              </a:extLst>
            </p:cNvPr>
            <p:cNvCxnSpPr/>
            <p:nvPr/>
          </p:nvCxnSpPr>
          <p:spPr>
            <a:xfrm flipH="1">
              <a:off x="4380161" y="2757488"/>
              <a:ext cx="4292352" cy="11112"/>
            </a:xfrm>
            <a:prstGeom prst="line">
              <a:avLst/>
            </a:prstGeom>
            <a:ln w="19050"/>
          </p:spPr>
          <p:style>
            <a:lnRef idx="1">
              <a:schemeClr val="dk1"/>
            </a:lnRef>
            <a:fillRef idx="0">
              <a:schemeClr val="dk1"/>
            </a:fillRef>
            <a:effectRef idx="0">
              <a:schemeClr val="dk1"/>
            </a:effectRef>
            <a:fontRef idx="minor">
              <a:schemeClr val="tx1"/>
            </a:fontRef>
          </p:style>
        </p:cxnSp>
        <p:grpSp>
          <p:nvGrpSpPr>
            <p:cNvPr id="138" name="群組 6">
              <a:extLst>
                <a:ext uri="{FF2B5EF4-FFF2-40B4-BE49-F238E27FC236}">
                  <a16:creationId xmlns:a16="http://schemas.microsoft.com/office/drawing/2014/main" xmlns="" id="{E199DB3C-5D1E-4A8F-85B9-1A1DDEF893F8}"/>
                </a:ext>
              </a:extLst>
            </p:cNvPr>
            <p:cNvGrpSpPr>
              <a:grpSpLocks/>
            </p:cNvGrpSpPr>
            <p:nvPr/>
          </p:nvGrpSpPr>
          <p:grpSpPr bwMode="auto">
            <a:xfrm>
              <a:off x="457201" y="260350"/>
              <a:ext cx="2601913" cy="668338"/>
              <a:chOff x="69230" y="9576"/>
              <a:chExt cx="8229600" cy="964646"/>
            </a:xfrm>
          </p:grpSpPr>
          <p:sp>
            <p:nvSpPr>
              <p:cNvPr id="139" name="圓角矩形 70">
                <a:extLst>
                  <a:ext uri="{FF2B5EF4-FFF2-40B4-BE49-F238E27FC236}">
                    <a16:creationId xmlns:a16="http://schemas.microsoft.com/office/drawing/2014/main" xmlns="" id="{E0A8C881-150A-4497-B555-F6B939C085A4}"/>
                  </a:ext>
                </a:extLst>
              </p:cNvPr>
              <p:cNvSpPr/>
              <p:nvPr/>
            </p:nvSpPr>
            <p:spPr>
              <a:xfrm>
                <a:off x="69230" y="9576"/>
                <a:ext cx="8229600" cy="964646"/>
              </a:xfrm>
              <a:prstGeom prst="round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40" name="圓角矩形 4">
                <a:extLst>
                  <a:ext uri="{FF2B5EF4-FFF2-40B4-BE49-F238E27FC236}">
                    <a16:creationId xmlns:a16="http://schemas.microsoft.com/office/drawing/2014/main" xmlns="" id="{CFB9819A-2059-4976-A287-1E938C06DC00}"/>
                  </a:ext>
                </a:extLst>
              </p:cNvPr>
              <p:cNvSpPr/>
              <p:nvPr/>
            </p:nvSpPr>
            <p:spPr>
              <a:xfrm>
                <a:off x="260032" y="76025"/>
                <a:ext cx="8038798" cy="868409"/>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anchor="ctr"/>
              <a:lstStyle/>
              <a:p>
                <a:pPr algn="ctr" defTabSz="1733550" eaLnBrk="1" fontAlgn="auto" hangingPunct="1">
                  <a:spcBef>
                    <a:spcPts val="0"/>
                  </a:spcBef>
                  <a:spcAft>
                    <a:spcPct val="35000"/>
                  </a:spcAft>
                  <a:defRPr/>
                </a:pPr>
                <a:r>
                  <a:rPr kumimoji="0" lang="zh-TW" altLang="en-US" sz="3600" b="1" dirty="0">
                    <a:solidFill>
                      <a:srgbClr val="0000FF"/>
                    </a:solidFill>
                    <a:latin typeface="標楷體" panose="03000509000000000000" pitchFamily="65" charset="-120"/>
                    <a:ea typeface="標楷體" panose="03000509000000000000" pitchFamily="65" charset="-120"/>
                    <a:cs typeface="BiauKai"/>
                  </a:rPr>
                  <a:t>入學管道</a:t>
                </a:r>
              </a:p>
            </p:txBody>
          </p:sp>
        </p:grpSp>
        <p:grpSp>
          <p:nvGrpSpPr>
            <p:cNvPr id="141" name="群組 25">
              <a:extLst>
                <a:ext uri="{FF2B5EF4-FFF2-40B4-BE49-F238E27FC236}">
                  <a16:creationId xmlns:a16="http://schemas.microsoft.com/office/drawing/2014/main" xmlns="" id="{591BD3AB-A06E-42C6-A17A-7BA89DD742A7}"/>
                </a:ext>
              </a:extLst>
            </p:cNvPr>
            <p:cNvGrpSpPr>
              <a:grpSpLocks/>
            </p:cNvGrpSpPr>
            <p:nvPr/>
          </p:nvGrpSpPr>
          <p:grpSpPr bwMode="auto">
            <a:xfrm>
              <a:off x="5940499" y="2767015"/>
              <a:ext cx="514350" cy="3209925"/>
              <a:chOff x="5635799" y="2781300"/>
              <a:chExt cx="514350" cy="3209925"/>
            </a:xfrm>
          </p:grpSpPr>
          <p:cxnSp>
            <p:nvCxnSpPr>
              <p:cNvPr id="142" name="直線接點 141">
                <a:extLst>
                  <a:ext uri="{FF2B5EF4-FFF2-40B4-BE49-F238E27FC236}">
                    <a16:creationId xmlns:a16="http://schemas.microsoft.com/office/drawing/2014/main" xmlns="" id="{207DDDDE-98A5-4573-9122-E2F7C0AB64B0}"/>
                  </a:ext>
                </a:extLst>
              </p:cNvPr>
              <p:cNvCxnSpPr/>
              <p:nvPr/>
            </p:nvCxnSpPr>
            <p:spPr>
              <a:xfrm flipV="1">
                <a:off x="5894561" y="3592512"/>
                <a:ext cx="9525" cy="520700"/>
              </a:xfrm>
              <a:prstGeom prst="line">
                <a:avLst/>
              </a:prstGeom>
              <a:ln w="19050"/>
            </p:spPr>
            <p:style>
              <a:lnRef idx="1">
                <a:schemeClr val="dk1"/>
              </a:lnRef>
              <a:fillRef idx="0">
                <a:schemeClr val="dk1"/>
              </a:fillRef>
              <a:effectRef idx="0">
                <a:schemeClr val="dk1"/>
              </a:effectRef>
              <a:fontRef idx="minor">
                <a:schemeClr val="tx1"/>
              </a:fontRef>
            </p:style>
          </p:cxnSp>
          <p:sp>
            <p:nvSpPr>
              <p:cNvPr id="143" name="圓角矩形 72">
                <a:extLst>
                  <a:ext uri="{FF2B5EF4-FFF2-40B4-BE49-F238E27FC236}">
                    <a16:creationId xmlns:a16="http://schemas.microsoft.com/office/drawing/2014/main" xmlns="" id="{FD6B641D-D4D2-43D6-B241-65ED4E545FAF}"/>
                  </a:ext>
                </a:extLst>
              </p:cNvPr>
              <p:cNvSpPr/>
              <p:nvPr/>
            </p:nvSpPr>
            <p:spPr>
              <a:xfrm>
                <a:off x="5635799" y="3006725"/>
                <a:ext cx="514350" cy="628650"/>
              </a:xfrm>
              <a:prstGeom prst="roundRect">
                <a:avLst/>
              </a:prstGeom>
              <a:solidFill>
                <a:srgbClr val="0070C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100" b="1" dirty="0">
                    <a:solidFill>
                      <a:srgbClr val="FFFFFF"/>
                    </a:solidFill>
                    <a:latin typeface="標楷體" panose="03000509000000000000" pitchFamily="65" charset="-120"/>
                    <a:ea typeface="標楷體" panose="03000509000000000000" pitchFamily="65" charset="-120"/>
                  </a:rPr>
                  <a:t>原住民專班</a:t>
                </a:r>
                <a:endParaRPr kumimoji="0" lang="ja-JP" altLang="en-US" sz="1100" b="1" dirty="0">
                  <a:solidFill>
                    <a:srgbClr val="FFFFFF"/>
                  </a:solidFill>
                  <a:latin typeface="標楷體" panose="03000509000000000000" pitchFamily="65" charset="-120"/>
                  <a:ea typeface="標楷體" panose="03000509000000000000" pitchFamily="65" charset="-120"/>
                </a:endParaRPr>
              </a:p>
            </p:txBody>
          </p:sp>
          <p:cxnSp>
            <p:nvCxnSpPr>
              <p:cNvPr id="144" name="直線接點 143">
                <a:extLst>
                  <a:ext uri="{FF2B5EF4-FFF2-40B4-BE49-F238E27FC236}">
                    <a16:creationId xmlns:a16="http://schemas.microsoft.com/office/drawing/2014/main" xmlns="" id="{53519288-90D8-4EC4-A7F8-57A1870BB28E}"/>
                  </a:ext>
                </a:extLst>
              </p:cNvPr>
              <p:cNvCxnSpPr/>
              <p:nvPr/>
            </p:nvCxnSpPr>
            <p:spPr>
              <a:xfrm flipH="1" flipV="1">
                <a:off x="5915199" y="2781300"/>
                <a:ext cx="3175" cy="227012"/>
              </a:xfrm>
              <a:prstGeom prst="line">
                <a:avLst/>
              </a:prstGeom>
              <a:ln w="19050"/>
            </p:spPr>
            <p:style>
              <a:lnRef idx="1">
                <a:schemeClr val="dk1"/>
              </a:lnRef>
              <a:fillRef idx="0">
                <a:schemeClr val="dk1"/>
              </a:fillRef>
              <a:effectRef idx="0">
                <a:schemeClr val="dk1"/>
              </a:effectRef>
              <a:fontRef idx="minor">
                <a:schemeClr val="tx1"/>
              </a:fontRef>
            </p:style>
          </p:cxnSp>
          <p:sp>
            <p:nvSpPr>
              <p:cNvPr id="145" name="圓角矩形 75">
                <a:extLst>
                  <a:ext uri="{FF2B5EF4-FFF2-40B4-BE49-F238E27FC236}">
                    <a16:creationId xmlns:a16="http://schemas.microsoft.com/office/drawing/2014/main" xmlns="" id="{E61B6510-9CA8-4D1D-A948-2B42605A1E66}"/>
                  </a:ext>
                </a:extLst>
              </p:cNvPr>
              <p:cNvSpPr/>
              <p:nvPr/>
            </p:nvSpPr>
            <p:spPr>
              <a:xfrm>
                <a:off x="5770736" y="4089400"/>
                <a:ext cx="324962" cy="1901825"/>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金山、樹林高</a:t>
                </a:r>
                <a:endParaRPr kumimoji="0" lang="en-US" altLang="zh-TW" sz="1600" b="1" dirty="0">
                  <a:solidFill>
                    <a:srgbClr val="FFFFFF"/>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中</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grpSp>
        <p:grpSp>
          <p:nvGrpSpPr>
            <p:cNvPr id="146" name="群組 2">
              <a:extLst>
                <a:ext uri="{FF2B5EF4-FFF2-40B4-BE49-F238E27FC236}">
                  <a16:creationId xmlns:a16="http://schemas.microsoft.com/office/drawing/2014/main" xmlns="" id="{7C4EB4D6-41F5-41A6-9E9D-F2E5E30248E0}"/>
                </a:ext>
              </a:extLst>
            </p:cNvPr>
            <p:cNvGrpSpPr>
              <a:grpSpLocks/>
            </p:cNvGrpSpPr>
            <p:nvPr/>
          </p:nvGrpSpPr>
          <p:grpSpPr bwMode="auto">
            <a:xfrm>
              <a:off x="216295" y="3644921"/>
              <a:ext cx="792146" cy="578929"/>
              <a:chOff x="216294" y="3644919"/>
              <a:chExt cx="792146" cy="578929"/>
            </a:xfrm>
          </p:grpSpPr>
          <p:cxnSp>
            <p:nvCxnSpPr>
              <p:cNvPr id="147" name="直線接點 35">
                <a:extLst>
                  <a:ext uri="{FF2B5EF4-FFF2-40B4-BE49-F238E27FC236}">
                    <a16:creationId xmlns:a16="http://schemas.microsoft.com/office/drawing/2014/main" xmlns="" id="{BE2F541B-3FFD-4B92-BFFC-78834B8FF444}"/>
                  </a:ext>
                </a:extLst>
              </p:cNvPr>
              <p:cNvCxnSpPr>
                <a:endCxn id="173" idx="0"/>
              </p:cNvCxnSpPr>
              <p:nvPr/>
            </p:nvCxnSpPr>
            <p:spPr>
              <a:xfrm rot="5400000">
                <a:off x="103069" y="3758144"/>
                <a:ext cx="576169" cy="349719"/>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148" name="直線接點 147">
                <a:extLst>
                  <a:ext uri="{FF2B5EF4-FFF2-40B4-BE49-F238E27FC236}">
                    <a16:creationId xmlns:a16="http://schemas.microsoft.com/office/drawing/2014/main" xmlns="" id="{CC0AAD9F-5AA9-4A22-BB47-9BEA81BF186B}"/>
                  </a:ext>
                </a:extLst>
              </p:cNvPr>
              <p:cNvCxnSpPr/>
              <p:nvPr/>
            </p:nvCxnSpPr>
            <p:spPr>
              <a:xfrm flipH="1" flipV="1">
                <a:off x="523386" y="3937243"/>
                <a:ext cx="485054" cy="4030"/>
              </a:xfrm>
              <a:prstGeom prst="line">
                <a:avLst/>
              </a:prstGeom>
              <a:ln w="19050"/>
            </p:spPr>
            <p:style>
              <a:lnRef idx="1">
                <a:schemeClr val="dk1"/>
              </a:lnRef>
              <a:fillRef idx="0">
                <a:schemeClr val="dk1"/>
              </a:fillRef>
              <a:effectRef idx="0">
                <a:schemeClr val="dk1"/>
              </a:effectRef>
              <a:fontRef idx="minor">
                <a:schemeClr val="tx1"/>
              </a:fontRef>
            </p:style>
          </p:cxnSp>
          <p:cxnSp>
            <p:nvCxnSpPr>
              <p:cNvPr id="149" name="直線接點 148">
                <a:extLst>
                  <a:ext uri="{FF2B5EF4-FFF2-40B4-BE49-F238E27FC236}">
                    <a16:creationId xmlns:a16="http://schemas.microsoft.com/office/drawing/2014/main" xmlns="" id="{2B12611F-BCFF-41DA-8594-6F502BB7C54B}"/>
                  </a:ext>
                </a:extLst>
              </p:cNvPr>
              <p:cNvCxnSpPr/>
              <p:nvPr/>
            </p:nvCxnSpPr>
            <p:spPr>
              <a:xfrm flipV="1">
                <a:off x="1008440" y="3941273"/>
                <a:ext cx="0" cy="28257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50" name="群組 149">
              <a:extLst>
                <a:ext uri="{FF2B5EF4-FFF2-40B4-BE49-F238E27FC236}">
                  <a16:creationId xmlns:a16="http://schemas.microsoft.com/office/drawing/2014/main" xmlns="" id="{6B11C393-1CF8-4353-82D2-6758EE37F6BE}"/>
                </a:ext>
              </a:extLst>
            </p:cNvPr>
            <p:cNvGrpSpPr/>
            <p:nvPr/>
          </p:nvGrpSpPr>
          <p:grpSpPr>
            <a:xfrm>
              <a:off x="3951536" y="2790825"/>
              <a:ext cx="979487" cy="3223240"/>
              <a:chOff x="3808413" y="2778125"/>
              <a:chExt cx="979487" cy="3223240"/>
            </a:xfrm>
          </p:grpSpPr>
          <p:cxnSp>
            <p:nvCxnSpPr>
              <p:cNvPr id="151" name="直線接點 150">
                <a:extLst>
                  <a:ext uri="{FF2B5EF4-FFF2-40B4-BE49-F238E27FC236}">
                    <a16:creationId xmlns:a16="http://schemas.microsoft.com/office/drawing/2014/main" xmlns="" id="{C8F1B20A-0E69-4183-B420-CF4194AAE7B2}"/>
                  </a:ext>
                </a:extLst>
              </p:cNvPr>
              <p:cNvCxnSpPr/>
              <p:nvPr/>
            </p:nvCxnSpPr>
            <p:spPr>
              <a:xfrm flipH="1" flipV="1">
                <a:off x="4283075" y="2778125"/>
                <a:ext cx="1588" cy="227013"/>
              </a:xfrm>
              <a:prstGeom prst="line">
                <a:avLst/>
              </a:prstGeom>
              <a:ln w="19050"/>
            </p:spPr>
            <p:style>
              <a:lnRef idx="1">
                <a:schemeClr val="dk1"/>
              </a:lnRef>
              <a:fillRef idx="0">
                <a:schemeClr val="dk1"/>
              </a:fillRef>
              <a:effectRef idx="0">
                <a:schemeClr val="dk1"/>
              </a:effectRef>
              <a:fontRef idx="minor">
                <a:schemeClr val="tx1"/>
              </a:fontRef>
            </p:style>
          </p:cxnSp>
          <p:sp>
            <p:nvSpPr>
              <p:cNvPr id="152" name="圓角矩形 57">
                <a:extLst>
                  <a:ext uri="{FF2B5EF4-FFF2-40B4-BE49-F238E27FC236}">
                    <a16:creationId xmlns:a16="http://schemas.microsoft.com/office/drawing/2014/main" xmlns="" id="{F4918A49-B017-47A0-AAE7-FB3194322E96}"/>
                  </a:ext>
                </a:extLst>
              </p:cNvPr>
              <p:cNvSpPr/>
              <p:nvPr/>
            </p:nvSpPr>
            <p:spPr>
              <a:xfrm>
                <a:off x="3808413" y="3017838"/>
                <a:ext cx="979487" cy="627062"/>
              </a:xfrm>
              <a:prstGeom prst="roundRect">
                <a:avLst/>
              </a:prstGeom>
              <a:solidFill>
                <a:schemeClr val="bg2">
                  <a:lumMod val="50000"/>
                </a:scheme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b="1" dirty="0">
                    <a:solidFill>
                      <a:srgbClr val="FFFFFF"/>
                    </a:solidFill>
                    <a:latin typeface="標楷體" panose="03000509000000000000" pitchFamily="65" charset="-120"/>
                    <a:ea typeface="標楷體" panose="03000509000000000000" pitchFamily="65" charset="-120"/>
                  </a:rPr>
                  <a:t>完全</a:t>
                </a:r>
                <a:endParaRPr kumimoji="0" lang="en-US" altLang="zh-TW" b="1" dirty="0">
                  <a:solidFill>
                    <a:srgbClr val="FFFFFF"/>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b="1" dirty="0">
                    <a:solidFill>
                      <a:srgbClr val="FFFFFF"/>
                    </a:solidFill>
                    <a:latin typeface="標楷體" panose="03000509000000000000" pitchFamily="65" charset="-120"/>
                    <a:ea typeface="標楷體" panose="03000509000000000000" pitchFamily="65" charset="-120"/>
                  </a:rPr>
                  <a:t>免試</a:t>
                </a:r>
                <a:endParaRPr kumimoji="0" lang="ja-JP" altLang="en-US" b="1" dirty="0">
                  <a:solidFill>
                    <a:srgbClr val="FFFFFF"/>
                  </a:solidFill>
                  <a:latin typeface="標楷體" panose="03000509000000000000" pitchFamily="65" charset="-120"/>
                  <a:ea typeface="標楷體" panose="03000509000000000000" pitchFamily="65" charset="-120"/>
                </a:endParaRPr>
              </a:p>
            </p:txBody>
          </p:sp>
          <p:sp>
            <p:nvSpPr>
              <p:cNvPr id="153" name="圓角矩形 63">
                <a:extLst>
                  <a:ext uri="{FF2B5EF4-FFF2-40B4-BE49-F238E27FC236}">
                    <a16:creationId xmlns:a16="http://schemas.microsoft.com/office/drawing/2014/main" xmlns="" id="{E65C87F4-6815-4B0D-94EB-92596E156FD6}"/>
                  </a:ext>
                </a:extLst>
              </p:cNvPr>
              <p:cNvSpPr/>
              <p:nvPr/>
            </p:nvSpPr>
            <p:spPr>
              <a:xfrm>
                <a:off x="4420169" y="4115472"/>
                <a:ext cx="221606" cy="1882594"/>
              </a:xfrm>
              <a:prstGeom prst="roundRect">
                <a:avLst/>
              </a:prstGeom>
              <a:solidFill>
                <a:schemeClr val="bg2">
                  <a:lumMod val="50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南強工商及醒吾高中</a:t>
                </a:r>
                <a:endParaRPr kumimoji="0" lang="en-US" altLang="zh-TW" sz="1200" b="1" dirty="0">
                  <a:solidFill>
                    <a:srgbClr val="FFFF00"/>
                  </a:solidFill>
                  <a:latin typeface="標楷體" panose="03000509000000000000" pitchFamily="65" charset="-120"/>
                  <a:ea typeface="標楷體" panose="03000509000000000000" pitchFamily="65" charset="-120"/>
                </a:endParaRPr>
              </a:p>
            </p:txBody>
          </p:sp>
          <p:sp>
            <p:nvSpPr>
              <p:cNvPr id="154" name="圓角矩形 64">
                <a:extLst>
                  <a:ext uri="{FF2B5EF4-FFF2-40B4-BE49-F238E27FC236}">
                    <a16:creationId xmlns:a16="http://schemas.microsoft.com/office/drawing/2014/main" xmlns="" id="{E09D69B4-3CA5-4557-9C32-4ABB61A69D10}"/>
                  </a:ext>
                </a:extLst>
              </p:cNvPr>
              <p:cNvSpPr/>
              <p:nvPr/>
            </p:nvSpPr>
            <p:spPr>
              <a:xfrm>
                <a:off x="3817978" y="4099540"/>
                <a:ext cx="252146" cy="1901825"/>
              </a:xfrm>
              <a:prstGeom prst="roundRect">
                <a:avLst/>
              </a:prstGeom>
              <a:solidFill>
                <a:schemeClr val="bg2">
                  <a:lumMod val="50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金山</a:t>
                </a:r>
                <a:endParaRPr kumimoji="0" lang="en-US" altLang="zh-TW" sz="600" b="1" dirty="0">
                  <a:solidFill>
                    <a:srgbClr val="FFFF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endParaRPr kumimoji="0" lang="en-US" altLang="zh-TW" sz="600" b="1" dirty="0">
                  <a:solidFill>
                    <a:srgbClr val="FFFF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及</a:t>
                </a:r>
                <a:endParaRPr kumimoji="0" lang="en-US" altLang="zh-TW" sz="1200" b="1" dirty="0">
                  <a:solidFill>
                    <a:srgbClr val="FFFF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人</a:t>
                </a:r>
                <a:endParaRPr kumimoji="0" lang="en-US" altLang="zh-TW" sz="600" b="1" dirty="0">
                  <a:solidFill>
                    <a:srgbClr val="FFFF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endParaRPr lang="en-US" altLang="zh-TW" sz="600" b="1" dirty="0">
                  <a:solidFill>
                    <a:srgbClr val="FFFF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雙溪高中</a:t>
                </a:r>
                <a:endParaRPr kumimoji="0" lang="ja-JP" altLang="en-US" sz="1200" b="1" dirty="0">
                  <a:solidFill>
                    <a:srgbClr val="FFFF00"/>
                  </a:solidFill>
                  <a:latin typeface="標楷體" panose="03000509000000000000" pitchFamily="65" charset="-120"/>
                  <a:ea typeface="標楷體" panose="03000509000000000000" pitchFamily="65" charset="-120"/>
                </a:endParaRPr>
              </a:p>
            </p:txBody>
          </p:sp>
          <p:grpSp>
            <p:nvGrpSpPr>
              <p:cNvPr id="155" name="群組 8">
                <a:extLst>
                  <a:ext uri="{FF2B5EF4-FFF2-40B4-BE49-F238E27FC236}">
                    <a16:creationId xmlns:a16="http://schemas.microsoft.com/office/drawing/2014/main" xmlns="" id="{ECEF8E35-C76A-460A-9E46-AB0F95B272D8}"/>
                  </a:ext>
                </a:extLst>
              </p:cNvPr>
              <p:cNvGrpSpPr>
                <a:grpSpLocks/>
              </p:cNvGrpSpPr>
              <p:nvPr/>
            </p:nvGrpSpPr>
            <p:grpSpPr bwMode="auto">
              <a:xfrm>
                <a:off x="3936506" y="3644899"/>
                <a:ext cx="847503" cy="470573"/>
                <a:chOff x="3836077" y="3645022"/>
                <a:chExt cx="847936" cy="470450"/>
              </a:xfrm>
            </p:grpSpPr>
            <p:cxnSp>
              <p:nvCxnSpPr>
                <p:cNvPr id="156" name="直線接點 155">
                  <a:extLst>
                    <a:ext uri="{FF2B5EF4-FFF2-40B4-BE49-F238E27FC236}">
                      <a16:creationId xmlns:a16="http://schemas.microsoft.com/office/drawing/2014/main" xmlns="" id="{0CC7443E-A2D0-4ED2-AEFE-475B566752B2}"/>
                    </a:ext>
                  </a:extLst>
                </p:cNvPr>
                <p:cNvCxnSpPr>
                  <a:endCxn id="152" idx="2"/>
                </p:cNvCxnSpPr>
                <p:nvPr/>
              </p:nvCxnSpPr>
              <p:spPr>
                <a:xfrm flipV="1">
                  <a:off x="4195491" y="3645022"/>
                  <a:ext cx="2425" cy="219021"/>
                </a:xfrm>
                <a:prstGeom prst="line">
                  <a:avLst/>
                </a:prstGeom>
                <a:ln w="19050"/>
              </p:spPr>
              <p:style>
                <a:lnRef idx="1">
                  <a:schemeClr val="dk1"/>
                </a:lnRef>
                <a:fillRef idx="0">
                  <a:schemeClr val="dk1"/>
                </a:fillRef>
                <a:effectRef idx="0">
                  <a:schemeClr val="dk1"/>
                </a:effectRef>
                <a:fontRef idx="minor">
                  <a:schemeClr val="tx1"/>
                </a:fontRef>
              </p:style>
            </p:cxnSp>
            <p:cxnSp>
              <p:nvCxnSpPr>
                <p:cNvPr id="157" name="直線接點 156">
                  <a:extLst>
                    <a:ext uri="{FF2B5EF4-FFF2-40B4-BE49-F238E27FC236}">
                      <a16:creationId xmlns:a16="http://schemas.microsoft.com/office/drawing/2014/main" xmlns="" id="{D3320335-EF9B-459E-9B6E-6D7E563FEF98}"/>
                    </a:ext>
                  </a:extLst>
                </p:cNvPr>
                <p:cNvCxnSpPr/>
                <p:nvPr/>
              </p:nvCxnSpPr>
              <p:spPr>
                <a:xfrm flipH="1" flipV="1">
                  <a:off x="3836077" y="3851343"/>
                  <a:ext cx="847936" cy="7937"/>
                </a:xfrm>
                <a:prstGeom prst="line">
                  <a:avLst/>
                </a:prstGeom>
                <a:ln w="19050"/>
              </p:spPr>
              <p:style>
                <a:lnRef idx="1">
                  <a:schemeClr val="dk1"/>
                </a:lnRef>
                <a:fillRef idx="0">
                  <a:schemeClr val="dk1"/>
                </a:fillRef>
                <a:effectRef idx="0">
                  <a:schemeClr val="dk1"/>
                </a:effectRef>
                <a:fontRef idx="minor">
                  <a:schemeClr val="tx1"/>
                </a:fontRef>
              </p:style>
            </p:cxnSp>
            <p:cxnSp>
              <p:nvCxnSpPr>
                <p:cNvPr id="158" name="直線接點 157">
                  <a:extLst>
                    <a:ext uri="{FF2B5EF4-FFF2-40B4-BE49-F238E27FC236}">
                      <a16:creationId xmlns:a16="http://schemas.microsoft.com/office/drawing/2014/main" xmlns="" id="{EA33D6B0-880C-4CDE-8DE1-F3BC73CF9DFD}"/>
                    </a:ext>
                  </a:extLst>
                </p:cNvPr>
                <p:cNvCxnSpPr/>
                <p:nvPr/>
              </p:nvCxnSpPr>
              <p:spPr>
                <a:xfrm flipH="1" flipV="1">
                  <a:off x="3838635" y="3859280"/>
                  <a:ext cx="3177" cy="247585"/>
                </a:xfrm>
                <a:prstGeom prst="line">
                  <a:avLst/>
                </a:prstGeom>
                <a:ln w="19050"/>
              </p:spPr>
              <p:style>
                <a:lnRef idx="1">
                  <a:schemeClr val="dk1"/>
                </a:lnRef>
                <a:fillRef idx="0">
                  <a:schemeClr val="dk1"/>
                </a:fillRef>
                <a:effectRef idx="0">
                  <a:schemeClr val="dk1"/>
                </a:effectRef>
                <a:fontRef idx="minor">
                  <a:schemeClr val="tx1"/>
                </a:fontRef>
              </p:style>
            </p:cxnSp>
            <p:cxnSp>
              <p:nvCxnSpPr>
                <p:cNvPr id="159" name="直線接點 158">
                  <a:extLst>
                    <a:ext uri="{FF2B5EF4-FFF2-40B4-BE49-F238E27FC236}">
                      <a16:creationId xmlns:a16="http://schemas.microsoft.com/office/drawing/2014/main" xmlns="" id="{5DE2FB3F-A2DC-4AEE-BE3F-869E1EDE6472}"/>
                    </a:ext>
                  </a:extLst>
                </p:cNvPr>
                <p:cNvCxnSpPr>
                  <a:stCxn id="153" idx="0"/>
                </p:cNvCxnSpPr>
                <p:nvPr/>
              </p:nvCxnSpPr>
              <p:spPr>
                <a:xfrm flipV="1">
                  <a:off x="4430847" y="3859280"/>
                  <a:ext cx="925" cy="256192"/>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160" name="群組 3">
              <a:extLst>
                <a:ext uri="{FF2B5EF4-FFF2-40B4-BE49-F238E27FC236}">
                  <a16:creationId xmlns:a16="http://schemas.microsoft.com/office/drawing/2014/main" xmlns="" id="{A5A756B8-E215-4985-B64B-0D113E70130D}"/>
                </a:ext>
              </a:extLst>
            </p:cNvPr>
            <p:cNvGrpSpPr>
              <a:grpSpLocks/>
            </p:cNvGrpSpPr>
            <p:nvPr/>
          </p:nvGrpSpPr>
          <p:grpSpPr bwMode="auto">
            <a:xfrm>
              <a:off x="1888253" y="3554418"/>
              <a:ext cx="1769156" cy="596106"/>
              <a:chOff x="1893207" y="3590100"/>
              <a:chExt cx="1769156" cy="596717"/>
            </a:xfrm>
          </p:grpSpPr>
          <p:cxnSp>
            <p:nvCxnSpPr>
              <p:cNvPr id="161" name="直線接點 35">
                <a:extLst>
                  <a:ext uri="{FF2B5EF4-FFF2-40B4-BE49-F238E27FC236}">
                    <a16:creationId xmlns:a16="http://schemas.microsoft.com/office/drawing/2014/main" xmlns="" id="{2EDCB5DD-5477-4E7A-92A6-A63B0A3CFA06}"/>
                  </a:ext>
                </a:extLst>
              </p:cNvPr>
              <p:cNvCxnSpPr>
                <a:endCxn id="100" idx="0"/>
              </p:cNvCxnSpPr>
              <p:nvPr/>
            </p:nvCxnSpPr>
            <p:spPr>
              <a:xfrm rot="5400000">
                <a:off x="1780248" y="3703059"/>
                <a:ext cx="595274" cy="369356"/>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162" name="直線接點 161">
                <a:extLst>
                  <a:ext uri="{FF2B5EF4-FFF2-40B4-BE49-F238E27FC236}">
                    <a16:creationId xmlns:a16="http://schemas.microsoft.com/office/drawing/2014/main" xmlns="" id="{0F7BDA1E-8DEA-4808-BEAA-C5B489943286}"/>
                  </a:ext>
                </a:extLst>
              </p:cNvPr>
              <p:cNvCxnSpPr/>
              <p:nvPr/>
            </p:nvCxnSpPr>
            <p:spPr>
              <a:xfrm flipH="1" flipV="1">
                <a:off x="2262189" y="3886472"/>
                <a:ext cx="1400174" cy="9531"/>
              </a:xfrm>
              <a:prstGeom prst="line">
                <a:avLst/>
              </a:prstGeom>
              <a:ln w="19050"/>
            </p:spPr>
            <p:style>
              <a:lnRef idx="1">
                <a:schemeClr val="dk1"/>
              </a:lnRef>
              <a:fillRef idx="0">
                <a:schemeClr val="dk1"/>
              </a:fillRef>
              <a:effectRef idx="0">
                <a:schemeClr val="dk1"/>
              </a:effectRef>
              <a:fontRef idx="minor">
                <a:schemeClr val="tx1"/>
              </a:fontRef>
            </p:style>
          </p:cxnSp>
          <p:cxnSp>
            <p:nvCxnSpPr>
              <p:cNvPr id="163" name="直線接點 162">
                <a:extLst>
                  <a:ext uri="{FF2B5EF4-FFF2-40B4-BE49-F238E27FC236}">
                    <a16:creationId xmlns:a16="http://schemas.microsoft.com/office/drawing/2014/main" xmlns="" id="{9CF60C28-3F3C-4122-BFEC-0A6140D07B66}"/>
                  </a:ext>
                </a:extLst>
              </p:cNvPr>
              <p:cNvCxnSpPr/>
              <p:nvPr/>
            </p:nvCxnSpPr>
            <p:spPr>
              <a:xfrm flipH="1" flipV="1">
                <a:off x="3113882" y="3888062"/>
                <a:ext cx="0" cy="271740"/>
              </a:xfrm>
              <a:prstGeom prst="line">
                <a:avLst/>
              </a:prstGeom>
              <a:ln w="19050"/>
            </p:spPr>
            <p:style>
              <a:lnRef idx="1">
                <a:schemeClr val="dk1"/>
              </a:lnRef>
              <a:fillRef idx="0">
                <a:schemeClr val="dk1"/>
              </a:fillRef>
              <a:effectRef idx="0">
                <a:schemeClr val="dk1"/>
              </a:effectRef>
              <a:fontRef idx="minor">
                <a:schemeClr val="tx1"/>
              </a:fontRef>
            </p:style>
          </p:cxnSp>
          <p:cxnSp>
            <p:nvCxnSpPr>
              <p:cNvPr id="164" name="直線接點 163">
                <a:extLst>
                  <a:ext uri="{FF2B5EF4-FFF2-40B4-BE49-F238E27FC236}">
                    <a16:creationId xmlns:a16="http://schemas.microsoft.com/office/drawing/2014/main" xmlns="" id="{629F7017-99A9-472B-9925-88E54885E79B}"/>
                  </a:ext>
                </a:extLst>
              </p:cNvPr>
              <p:cNvCxnSpPr/>
              <p:nvPr/>
            </p:nvCxnSpPr>
            <p:spPr>
              <a:xfrm flipV="1">
                <a:off x="3344863" y="3897596"/>
                <a:ext cx="4762" cy="289221"/>
              </a:xfrm>
              <a:prstGeom prst="line">
                <a:avLst/>
              </a:prstGeom>
              <a:ln w="19050"/>
            </p:spPr>
            <p:style>
              <a:lnRef idx="1">
                <a:schemeClr val="dk1"/>
              </a:lnRef>
              <a:fillRef idx="0">
                <a:schemeClr val="dk1"/>
              </a:fillRef>
              <a:effectRef idx="0">
                <a:schemeClr val="dk1"/>
              </a:effectRef>
              <a:fontRef idx="minor">
                <a:schemeClr val="tx1"/>
              </a:fontRef>
            </p:style>
          </p:cxnSp>
          <p:cxnSp>
            <p:nvCxnSpPr>
              <p:cNvPr id="165" name="直線接點 164">
                <a:extLst>
                  <a:ext uri="{FF2B5EF4-FFF2-40B4-BE49-F238E27FC236}">
                    <a16:creationId xmlns:a16="http://schemas.microsoft.com/office/drawing/2014/main" xmlns="" id="{D3D5CA87-BE68-4477-A942-DB3FBC77CAA2}"/>
                  </a:ext>
                </a:extLst>
              </p:cNvPr>
              <p:cNvCxnSpPr/>
              <p:nvPr/>
            </p:nvCxnSpPr>
            <p:spPr>
              <a:xfrm flipV="1">
                <a:off x="3652838" y="3892831"/>
                <a:ext cx="2381" cy="248692"/>
              </a:xfrm>
              <a:prstGeom prst="line">
                <a:avLst/>
              </a:prstGeom>
              <a:ln w="19050"/>
            </p:spPr>
            <p:style>
              <a:lnRef idx="1">
                <a:schemeClr val="dk1"/>
              </a:lnRef>
              <a:fillRef idx="0">
                <a:schemeClr val="dk1"/>
              </a:fillRef>
              <a:effectRef idx="0">
                <a:schemeClr val="dk1"/>
              </a:effectRef>
              <a:fontRef idx="minor">
                <a:schemeClr val="tx1"/>
              </a:fontRef>
            </p:style>
          </p:cxnSp>
          <p:cxnSp>
            <p:nvCxnSpPr>
              <p:cNvPr id="166" name="直線接點 165">
                <a:extLst>
                  <a:ext uri="{FF2B5EF4-FFF2-40B4-BE49-F238E27FC236}">
                    <a16:creationId xmlns:a16="http://schemas.microsoft.com/office/drawing/2014/main" xmlns="" id="{F99D54B5-FCBC-4537-9394-44E78A48BDB3}"/>
                  </a:ext>
                </a:extLst>
              </p:cNvPr>
              <p:cNvCxnSpPr/>
              <p:nvPr/>
            </p:nvCxnSpPr>
            <p:spPr>
              <a:xfrm flipV="1">
                <a:off x="2856846" y="3890442"/>
                <a:ext cx="4762" cy="289221"/>
              </a:xfrm>
              <a:prstGeom prst="line">
                <a:avLst/>
              </a:prstGeom>
              <a:ln w="19050"/>
            </p:spPr>
            <p:style>
              <a:lnRef idx="1">
                <a:schemeClr val="dk1"/>
              </a:lnRef>
              <a:fillRef idx="0">
                <a:schemeClr val="dk1"/>
              </a:fillRef>
              <a:effectRef idx="0">
                <a:schemeClr val="dk1"/>
              </a:effectRef>
              <a:fontRef idx="minor">
                <a:schemeClr val="tx1"/>
              </a:fontRef>
            </p:style>
          </p:cxnSp>
        </p:grpSp>
        <p:sp>
          <p:nvSpPr>
            <p:cNvPr id="167" name="圓角矩形 95">
              <a:extLst>
                <a:ext uri="{FF2B5EF4-FFF2-40B4-BE49-F238E27FC236}">
                  <a16:creationId xmlns:a16="http://schemas.microsoft.com/office/drawing/2014/main" xmlns="" id="{CB57A355-9499-4CDA-988A-2263B587C7E6}"/>
                </a:ext>
              </a:extLst>
            </p:cNvPr>
            <p:cNvSpPr/>
            <p:nvPr/>
          </p:nvSpPr>
          <p:spPr>
            <a:xfrm>
              <a:off x="3262462" y="4140202"/>
              <a:ext cx="258762" cy="1839913"/>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kumimoji="0" lang="zh-TW" altLang="en-US" sz="1400" b="1">
                  <a:solidFill>
                    <a:srgbClr val="FFFFFF"/>
                  </a:solidFill>
                  <a:latin typeface="標楷體" panose="03000509000000000000" pitchFamily="65" charset="-120"/>
                  <a:ea typeface="標楷體" panose="03000509000000000000" pitchFamily="65" charset="-120"/>
                </a:rPr>
                <a:t>產特、技優、實用</a:t>
              </a:r>
              <a:endParaRPr kumimoji="0" lang="ja-JP" altLang="en-US" sz="1400" b="1">
                <a:solidFill>
                  <a:srgbClr val="FFFFFF"/>
                </a:solidFill>
                <a:latin typeface="標楷體" panose="03000509000000000000" pitchFamily="65" charset="-120"/>
                <a:ea typeface="標楷體" panose="03000509000000000000" pitchFamily="65" charset="-120"/>
              </a:endParaRPr>
            </a:p>
          </p:txBody>
        </p:sp>
        <p:sp>
          <p:nvSpPr>
            <p:cNvPr id="168" name="圓角矩形 96">
              <a:extLst>
                <a:ext uri="{FF2B5EF4-FFF2-40B4-BE49-F238E27FC236}">
                  <a16:creationId xmlns:a16="http://schemas.microsoft.com/office/drawing/2014/main" xmlns="" id="{0E0B40AB-D1F3-48FC-BD81-A0E32C9E7BCA}"/>
                </a:ext>
              </a:extLst>
            </p:cNvPr>
            <p:cNvSpPr/>
            <p:nvPr/>
          </p:nvSpPr>
          <p:spPr>
            <a:xfrm>
              <a:off x="2719537" y="4140202"/>
              <a:ext cx="258762" cy="1839913"/>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chemeClr val="accent3">
                      <a:lumMod val="40000"/>
                      <a:lumOff val="60000"/>
                    </a:schemeClr>
                  </a:solidFill>
                  <a:latin typeface="標楷體" panose="03000509000000000000" pitchFamily="65" charset="-120"/>
                  <a:ea typeface="標楷體" panose="03000509000000000000" pitchFamily="65" charset="-120"/>
                </a:rPr>
                <a:t>五專特招</a:t>
              </a:r>
              <a:endParaRPr kumimoji="0" lang="ja-JP" altLang="en-US" sz="1600" b="1" dirty="0">
                <a:solidFill>
                  <a:schemeClr val="accent3">
                    <a:lumMod val="40000"/>
                    <a:lumOff val="60000"/>
                  </a:schemeClr>
                </a:solidFill>
                <a:latin typeface="標楷體" panose="03000509000000000000" pitchFamily="65" charset="-120"/>
                <a:ea typeface="標楷體" panose="03000509000000000000" pitchFamily="65" charset="-120"/>
              </a:endParaRPr>
            </a:p>
          </p:txBody>
        </p:sp>
        <p:sp>
          <p:nvSpPr>
            <p:cNvPr id="169" name="圓角矩形 118">
              <a:extLst>
                <a:ext uri="{FF2B5EF4-FFF2-40B4-BE49-F238E27FC236}">
                  <a16:creationId xmlns:a16="http://schemas.microsoft.com/office/drawing/2014/main" xmlns="" id="{A6FE7F37-54D1-4DDD-91E5-870336DEB92E}"/>
                </a:ext>
              </a:extLst>
            </p:cNvPr>
            <p:cNvSpPr/>
            <p:nvPr/>
          </p:nvSpPr>
          <p:spPr>
            <a:xfrm>
              <a:off x="357188" y="4225922"/>
              <a:ext cx="217578" cy="1828712"/>
            </a:xfrm>
            <a:prstGeom prst="roundRect">
              <a:avLst/>
            </a:prstGeom>
            <a:solidFill>
              <a:srgbClr val="921EB2"/>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師大附中</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70" name="圓角矩形 119">
              <a:extLst>
                <a:ext uri="{FF2B5EF4-FFF2-40B4-BE49-F238E27FC236}">
                  <a16:creationId xmlns:a16="http://schemas.microsoft.com/office/drawing/2014/main" xmlns="" id="{1EEC9570-FF38-480E-9BEF-B2C1AF2C78F7}"/>
                </a:ext>
              </a:extLst>
            </p:cNvPr>
            <p:cNvSpPr/>
            <p:nvPr/>
          </p:nvSpPr>
          <p:spPr>
            <a:xfrm>
              <a:off x="609659" y="4218192"/>
              <a:ext cx="219527" cy="1854200"/>
            </a:xfrm>
            <a:prstGeom prst="roundRect">
              <a:avLst/>
            </a:prstGeom>
            <a:solidFill>
              <a:srgbClr val="921EB2"/>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西松高中</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71" name="圓角矩形 99">
              <a:extLst>
                <a:ext uri="{FF2B5EF4-FFF2-40B4-BE49-F238E27FC236}">
                  <a16:creationId xmlns:a16="http://schemas.microsoft.com/office/drawing/2014/main" xmlns="" id="{9BDF1524-D925-4A09-A832-E93D8F8DD1FA}"/>
                </a:ext>
              </a:extLst>
            </p:cNvPr>
            <p:cNvSpPr/>
            <p:nvPr/>
          </p:nvSpPr>
          <p:spPr>
            <a:xfrm>
              <a:off x="4259352" y="4119465"/>
              <a:ext cx="257558" cy="1901825"/>
            </a:xfrm>
            <a:prstGeom prst="roundRect">
              <a:avLst/>
            </a:prstGeom>
            <a:solidFill>
              <a:schemeClr val="bg2">
                <a:lumMod val="50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瑞芳高工及穀保家商</a:t>
              </a:r>
              <a:endParaRPr kumimoji="0" lang="ja-JP" altLang="en-US" sz="1200" b="1" dirty="0">
                <a:solidFill>
                  <a:srgbClr val="FFFF00"/>
                </a:solidFill>
                <a:latin typeface="標楷體" panose="03000509000000000000" pitchFamily="65" charset="-120"/>
                <a:ea typeface="標楷體" panose="03000509000000000000" pitchFamily="65" charset="-120"/>
              </a:endParaRPr>
            </a:p>
          </p:txBody>
        </p:sp>
        <p:cxnSp>
          <p:nvCxnSpPr>
            <p:cNvPr id="172" name="直線接點 171">
              <a:extLst>
                <a:ext uri="{FF2B5EF4-FFF2-40B4-BE49-F238E27FC236}">
                  <a16:creationId xmlns:a16="http://schemas.microsoft.com/office/drawing/2014/main" xmlns="" id="{EBB9D334-00E5-4FD0-8776-5E2802FF8220}"/>
                </a:ext>
              </a:extLst>
            </p:cNvPr>
            <p:cNvCxnSpPr/>
            <p:nvPr/>
          </p:nvCxnSpPr>
          <p:spPr bwMode="auto">
            <a:xfrm flipH="1" flipV="1">
              <a:off x="4373395" y="3879137"/>
              <a:ext cx="3175" cy="247650"/>
            </a:xfrm>
            <a:prstGeom prst="line">
              <a:avLst/>
            </a:prstGeom>
            <a:ln w="19050"/>
          </p:spPr>
          <p:style>
            <a:lnRef idx="1">
              <a:schemeClr val="dk1"/>
            </a:lnRef>
            <a:fillRef idx="0">
              <a:schemeClr val="dk1"/>
            </a:fillRef>
            <a:effectRef idx="0">
              <a:schemeClr val="dk1"/>
            </a:effectRef>
            <a:fontRef idx="minor">
              <a:schemeClr val="tx1"/>
            </a:fontRef>
          </p:style>
        </p:cxnSp>
        <p:sp>
          <p:nvSpPr>
            <p:cNvPr id="173" name="圓角矩形 102">
              <a:extLst>
                <a:ext uri="{FF2B5EF4-FFF2-40B4-BE49-F238E27FC236}">
                  <a16:creationId xmlns:a16="http://schemas.microsoft.com/office/drawing/2014/main" xmlns="" id="{2B2FCB55-7E5E-44B7-9F59-0B62512B8A5E}"/>
                </a:ext>
              </a:extLst>
            </p:cNvPr>
            <p:cNvSpPr/>
            <p:nvPr/>
          </p:nvSpPr>
          <p:spPr>
            <a:xfrm>
              <a:off x="107504" y="4221088"/>
              <a:ext cx="217578" cy="1828712"/>
            </a:xfrm>
            <a:prstGeom prst="roundRect">
              <a:avLst/>
            </a:prstGeom>
            <a:solidFill>
              <a:srgbClr val="921EB2"/>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中正高中</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cxnSp>
          <p:nvCxnSpPr>
            <p:cNvPr id="174" name="直線接點 173">
              <a:extLst>
                <a:ext uri="{FF2B5EF4-FFF2-40B4-BE49-F238E27FC236}">
                  <a16:creationId xmlns:a16="http://schemas.microsoft.com/office/drawing/2014/main" xmlns="" id="{D5F621E7-9421-41B0-BF8A-670FB9BA2EBF}"/>
                </a:ext>
              </a:extLst>
            </p:cNvPr>
            <p:cNvCxnSpPr/>
            <p:nvPr/>
          </p:nvCxnSpPr>
          <p:spPr bwMode="auto">
            <a:xfrm flipV="1">
              <a:off x="719421" y="3943352"/>
              <a:ext cx="0" cy="282575"/>
            </a:xfrm>
            <a:prstGeom prst="line">
              <a:avLst/>
            </a:prstGeom>
            <a:ln w="19050"/>
          </p:spPr>
          <p:style>
            <a:lnRef idx="1">
              <a:schemeClr val="dk1"/>
            </a:lnRef>
            <a:fillRef idx="0">
              <a:schemeClr val="dk1"/>
            </a:fillRef>
            <a:effectRef idx="0">
              <a:schemeClr val="dk1"/>
            </a:effectRef>
            <a:fontRef idx="minor">
              <a:schemeClr val="tx1"/>
            </a:fontRef>
          </p:style>
        </p:cxnSp>
        <p:cxnSp>
          <p:nvCxnSpPr>
            <p:cNvPr id="175" name="直線接點 174">
              <a:extLst>
                <a:ext uri="{FF2B5EF4-FFF2-40B4-BE49-F238E27FC236}">
                  <a16:creationId xmlns:a16="http://schemas.microsoft.com/office/drawing/2014/main" xmlns="" id="{65A775A0-C003-4483-AB23-054E8743F814}"/>
                </a:ext>
              </a:extLst>
            </p:cNvPr>
            <p:cNvCxnSpPr/>
            <p:nvPr/>
          </p:nvCxnSpPr>
          <p:spPr bwMode="auto">
            <a:xfrm flipV="1">
              <a:off x="465977" y="3944695"/>
              <a:ext cx="0" cy="282575"/>
            </a:xfrm>
            <a:prstGeom prst="line">
              <a:avLst/>
            </a:prstGeom>
            <a:ln w="19050"/>
          </p:spPr>
          <p:style>
            <a:lnRef idx="1">
              <a:schemeClr val="dk1"/>
            </a:lnRef>
            <a:fillRef idx="0">
              <a:schemeClr val="dk1"/>
            </a:fillRef>
            <a:effectRef idx="0">
              <a:schemeClr val="dk1"/>
            </a:effectRef>
            <a:fontRef idx="minor">
              <a:schemeClr val="tx1"/>
            </a:fontRef>
          </p:style>
        </p:cxnSp>
        <p:sp>
          <p:nvSpPr>
            <p:cNvPr id="176" name="圓角矩形 105">
              <a:extLst>
                <a:ext uri="{FF2B5EF4-FFF2-40B4-BE49-F238E27FC236}">
                  <a16:creationId xmlns:a16="http://schemas.microsoft.com/office/drawing/2014/main" xmlns="" id="{7B4C600F-006D-43C2-B0FA-E3AE9649AE8A}"/>
                </a:ext>
              </a:extLst>
            </p:cNvPr>
            <p:cNvSpPr/>
            <p:nvPr/>
          </p:nvSpPr>
          <p:spPr>
            <a:xfrm>
              <a:off x="4823908" y="4121878"/>
              <a:ext cx="214514" cy="1901825"/>
            </a:xfrm>
            <a:prstGeom prst="roundRect">
              <a:avLst/>
            </a:prstGeom>
            <a:solidFill>
              <a:schemeClr val="bg2">
                <a:lumMod val="50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中華商海</a:t>
              </a:r>
              <a:endParaRPr kumimoji="0" lang="en-US" altLang="zh-TW" sz="1200" b="1" dirty="0">
                <a:solidFill>
                  <a:srgbClr val="FFFF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及莊敬工家</a:t>
              </a:r>
              <a:endParaRPr kumimoji="0" lang="ja-JP" altLang="en-US" sz="1200" b="1" dirty="0">
                <a:solidFill>
                  <a:srgbClr val="FFFF00"/>
                </a:solidFill>
                <a:latin typeface="標楷體" panose="03000509000000000000" pitchFamily="65" charset="-120"/>
                <a:ea typeface="標楷體" panose="03000509000000000000" pitchFamily="65" charset="-120"/>
              </a:endParaRPr>
            </a:p>
          </p:txBody>
        </p:sp>
        <p:cxnSp>
          <p:nvCxnSpPr>
            <p:cNvPr id="177" name="直線接點 176">
              <a:extLst>
                <a:ext uri="{FF2B5EF4-FFF2-40B4-BE49-F238E27FC236}">
                  <a16:creationId xmlns:a16="http://schemas.microsoft.com/office/drawing/2014/main" xmlns="" id="{CFC21B2D-9640-4447-82BE-8A4769C41FD2}"/>
                </a:ext>
              </a:extLst>
            </p:cNvPr>
            <p:cNvCxnSpPr>
              <a:stCxn id="176" idx="0"/>
            </p:cNvCxnSpPr>
            <p:nvPr/>
          </p:nvCxnSpPr>
          <p:spPr bwMode="auto">
            <a:xfrm flipH="1" flipV="1">
              <a:off x="4927131" y="3879137"/>
              <a:ext cx="4034" cy="242739"/>
            </a:xfrm>
            <a:prstGeom prst="line">
              <a:avLst/>
            </a:prstGeom>
            <a:ln w="19050"/>
          </p:spPr>
          <p:style>
            <a:lnRef idx="1">
              <a:schemeClr val="dk1"/>
            </a:lnRef>
            <a:fillRef idx="0">
              <a:schemeClr val="dk1"/>
            </a:fillRef>
            <a:effectRef idx="0">
              <a:schemeClr val="dk1"/>
            </a:effectRef>
            <a:fontRef idx="minor">
              <a:schemeClr val="tx1"/>
            </a:fontRef>
          </p:style>
        </p:cxnSp>
      </p:grpSp>
      <p:sp>
        <p:nvSpPr>
          <p:cNvPr id="180" name="矩形 179">
            <a:extLst>
              <a:ext uri="{FF2B5EF4-FFF2-40B4-BE49-F238E27FC236}">
                <a16:creationId xmlns:a16="http://schemas.microsoft.com/office/drawing/2014/main" xmlns="" id="{B7BFC920-964D-48A7-8F27-74812C0C9360}"/>
              </a:ext>
            </a:extLst>
          </p:cNvPr>
          <p:cNvSpPr/>
          <p:nvPr/>
        </p:nvSpPr>
        <p:spPr>
          <a:xfrm>
            <a:off x="4912732" y="239730"/>
            <a:ext cx="6096000" cy="1348061"/>
          </a:xfrm>
          <a:prstGeom prst="rect">
            <a:avLst/>
          </a:prstGeom>
        </p:spPr>
        <p:txBody>
          <a:bodyPr>
            <a:spAutoFit/>
          </a:bodyPr>
          <a:lstStyle/>
          <a:p>
            <a:pPr algn="ctr" defTabSz="1733550">
              <a:lnSpc>
                <a:spcPct val="90000"/>
              </a:lnSpc>
              <a:spcAft>
                <a:spcPct val="35000"/>
              </a:spcAft>
              <a:defRPr/>
            </a:pPr>
            <a:r>
              <a:rPr lang="en-US" altLang="zh-TW" sz="2400" b="1" dirty="0">
                <a:solidFill>
                  <a:srgbClr val="0000FF"/>
                </a:solidFill>
                <a:effectLst>
                  <a:outerShdw blurRad="38100" dist="38100" dir="2700000" algn="tl">
                    <a:srgbClr val="C0C0C0"/>
                  </a:outerShdw>
                </a:effectLst>
                <a:latin typeface="標楷體" pitchFamily="65" charset="-120"/>
                <a:ea typeface="標楷體" pitchFamily="65" charset="-120"/>
                <a:cs typeface="BiauKai"/>
              </a:rPr>
              <a:t>112</a:t>
            </a:r>
            <a:r>
              <a:rPr lang="zh-TW" altLang="en-US" sz="2400" b="1" dirty="0">
                <a:solidFill>
                  <a:srgbClr val="0000FF"/>
                </a:solidFill>
                <a:effectLst>
                  <a:outerShdw blurRad="38100" dist="38100" dir="2700000" algn="tl">
                    <a:srgbClr val="C0C0C0"/>
                  </a:outerShdw>
                </a:effectLst>
                <a:latin typeface="標楷體" pitchFamily="65" charset="-120"/>
                <a:ea typeface="標楷體" pitchFamily="65" charset="-120"/>
                <a:cs typeface="BiauKai"/>
              </a:rPr>
              <a:t>學年度基北區高級中等學校 </a:t>
            </a:r>
            <a:endParaRPr lang="en-US" altLang="zh-TW" sz="2400" b="1" dirty="0">
              <a:solidFill>
                <a:srgbClr val="0000FF"/>
              </a:solidFill>
              <a:effectLst>
                <a:outerShdw blurRad="38100" dist="38100" dir="2700000" algn="tl">
                  <a:srgbClr val="C0C0C0"/>
                </a:outerShdw>
              </a:effectLst>
              <a:latin typeface="標楷體" pitchFamily="65" charset="-120"/>
              <a:ea typeface="標楷體" pitchFamily="65" charset="-120"/>
              <a:cs typeface="BiauKai"/>
            </a:endParaRPr>
          </a:p>
          <a:p>
            <a:pPr algn="ctr" defTabSz="1733550">
              <a:lnSpc>
                <a:spcPct val="90000"/>
              </a:lnSpc>
              <a:spcAft>
                <a:spcPct val="35000"/>
              </a:spcAft>
              <a:defRPr/>
            </a:pPr>
            <a:r>
              <a:rPr lang="zh-TW" altLang="en-US" sz="2400" b="1" dirty="0">
                <a:solidFill>
                  <a:srgbClr val="0000FF"/>
                </a:solidFill>
                <a:effectLst>
                  <a:outerShdw blurRad="38100" dist="38100" dir="2700000" algn="tl">
                    <a:srgbClr val="C0C0C0"/>
                  </a:outerShdw>
                </a:effectLst>
                <a:latin typeface="標楷體" pitchFamily="65" charset="-120"/>
                <a:ea typeface="標楷體" pitchFamily="65" charset="-120"/>
                <a:cs typeface="BiauKai"/>
              </a:rPr>
              <a:t>及五專免試入學規劃</a:t>
            </a:r>
            <a:endParaRPr lang="en-US" altLang="zh-TW" sz="2400" b="1" dirty="0">
              <a:solidFill>
                <a:srgbClr val="0000FF"/>
              </a:solidFill>
              <a:effectLst>
                <a:outerShdw blurRad="38100" dist="38100" dir="2700000" algn="tl">
                  <a:srgbClr val="C0C0C0"/>
                </a:outerShdw>
              </a:effectLst>
              <a:latin typeface="標楷體" pitchFamily="65" charset="-120"/>
              <a:ea typeface="標楷體" pitchFamily="65" charset="-120"/>
              <a:cs typeface="BiauKai"/>
            </a:endParaRPr>
          </a:p>
          <a:p>
            <a:pPr algn="ctr" defTabSz="1733550">
              <a:lnSpc>
                <a:spcPct val="90000"/>
              </a:lnSpc>
              <a:spcAft>
                <a:spcPct val="35000"/>
              </a:spcAft>
              <a:defRPr/>
            </a:pPr>
            <a:r>
              <a:rPr lang="zh-TW" altLang="en-US" sz="2400" b="1" dirty="0">
                <a:solidFill>
                  <a:srgbClr val="0000FF"/>
                </a:solidFill>
                <a:effectLst>
                  <a:outerShdw blurRad="38100" dist="38100" dir="2700000" algn="tl">
                    <a:srgbClr val="C0C0C0"/>
                  </a:outerShdw>
                </a:effectLst>
                <a:latin typeface="標楷體" pitchFamily="65" charset="-120"/>
                <a:ea typeface="標楷體" pitchFamily="65" charset="-120"/>
                <a:cs typeface="BiauKai"/>
              </a:rPr>
              <a:t>新北市入學管道創新作為</a:t>
            </a:r>
          </a:p>
        </p:txBody>
      </p:sp>
    </p:spTree>
    <p:extLst>
      <p:ext uri="{BB962C8B-B14F-4D97-AF65-F5344CB8AC3E}">
        <p14:creationId xmlns:p14="http://schemas.microsoft.com/office/powerpoint/2010/main" val="3154943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29"/>
            <a:ext cx="4324865" cy="17037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11</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181339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2823020"/>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037" y="807307"/>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b="1" dirty="0"/>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153" name="TextBox 7">
            <a:extLst>
              <a:ext uri="{FF2B5EF4-FFF2-40B4-BE49-F238E27FC236}">
                <a16:creationId xmlns:a16="http://schemas.microsoft.com/office/drawing/2014/main" xmlns="" id="{5A0151CA-4F17-486D-A55B-4FFDBA3708A3}"/>
              </a:ext>
            </a:extLst>
          </p:cNvPr>
          <p:cNvSpPr txBox="1"/>
          <p:nvPr/>
        </p:nvSpPr>
        <p:spPr>
          <a:xfrm>
            <a:off x="3529733" y="383564"/>
            <a:ext cx="6535563" cy="677108"/>
          </a:xfrm>
          <a:prstGeom prst="rect">
            <a:avLst/>
          </a:prstGeom>
          <a:noFill/>
        </p:spPr>
        <p:txBody>
          <a:bodyPr wrap="square" lIns="0" tIns="0" rIns="0" bIns="0" rtlCol="0" anchor="t">
            <a:spAutoFit/>
          </a:bodyPr>
          <a:lstStyle/>
          <a:p>
            <a:pPr algn="ctr"/>
            <a:r>
              <a:rPr lang="en-US" altLang="zh-TW" sz="4400" dirty="0">
                <a:latin typeface="+mn-ea"/>
              </a:rPr>
              <a:t>7</a:t>
            </a:r>
            <a:r>
              <a:rPr lang="zh-TW" altLang="en-US" sz="4400" dirty="0">
                <a:latin typeface="+mn-ea"/>
              </a:rPr>
              <a:t>級總積分</a:t>
            </a:r>
            <a:r>
              <a:rPr lang="en-US" altLang="zh-TW" sz="4400" dirty="0">
                <a:latin typeface="+mn-ea"/>
              </a:rPr>
              <a:t>108</a:t>
            </a:r>
            <a:r>
              <a:rPr lang="zh-TW" altLang="en-US" sz="4400" dirty="0">
                <a:latin typeface="+mn-ea"/>
              </a:rPr>
              <a:t>方案</a:t>
            </a:r>
            <a:endParaRPr lang="en-US" sz="4400" b="1" dirty="0">
              <a:solidFill>
                <a:prstClr val="black"/>
              </a:solidFill>
            </a:endParaRPr>
          </a:p>
        </p:txBody>
      </p:sp>
      <p:sp>
        <p:nvSpPr>
          <p:cNvPr id="154" name="文字方塊 153"/>
          <p:cNvSpPr txBox="1"/>
          <p:nvPr/>
        </p:nvSpPr>
        <p:spPr>
          <a:xfrm>
            <a:off x="2090341" y="1449308"/>
            <a:ext cx="9873179" cy="5078313"/>
          </a:xfrm>
          <a:prstGeom prst="rect">
            <a:avLst/>
          </a:prstGeom>
          <a:noFill/>
        </p:spPr>
        <p:txBody>
          <a:bodyPr wrap="square" rtlCol="0">
            <a:spAutoFit/>
          </a:bodyPr>
          <a:lstStyle/>
          <a:p>
            <a:pPr fontAlgn="ctr"/>
            <a:r>
              <a:rPr lang="zh-TW" altLang="en-US" sz="2800" b="1" dirty="0">
                <a:solidFill>
                  <a:srgbClr val="FF0000"/>
                </a:solidFill>
                <a:latin typeface="+mn-ea"/>
              </a:rPr>
              <a:t>總積分</a:t>
            </a:r>
            <a:r>
              <a:rPr lang="en-US" altLang="zh-TW" sz="2800" b="1" dirty="0">
                <a:solidFill>
                  <a:srgbClr val="FF0000"/>
                </a:solidFill>
                <a:latin typeface="+mn-ea"/>
              </a:rPr>
              <a:t>(108)</a:t>
            </a:r>
            <a:endParaRPr lang="en-US" altLang="zh-TW" dirty="0">
              <a:solidFill>
                <a:srgbClr val="FF0000"/>
              </a:solidFill>
            </a:endParaRPr>
          </a:p>
          <a:p>
            <a:pPr fontAlgn="ctr"/>
            <a:r>
              <a:rPr lang="en-US" altLang="zh-TW" sz="2000" dirty="0">
                <a:solidFill>
                  <a:srgbClr val="FF0000"/>
                </a:solidFill>
                <a:latin typeface="+mn-ea"/>
              </a:rPr>
              <a:t>    </a:t>
            </a:r>
            <a:r>
              <a:rPr lang="zh-TW" altLang="en-US" sz="3600" dirty="0">
                <a:solidFill>
                  <a:srgbClr val="FF0000"/>
                </a:solidFill>
                <a:latin typeface="+mn-ea"/>
              </a:rPr>
              <a:t>多元學習表現</a:t>
            </a:r>
            <a:r>
              <a:rPr lang="en-US" altLang="zh-TW" sz="3600" dirty="0">
                <a:solidFill>
                  <a:srgbClr val="FF0000"/>
                </a:solidFill>
                <a:latin typeface="+mn-ea"/>
              </a:rPr>
              <a:t>(36)+</a:t>
            </a:r>
            <a:r>
              <a:rPr lang="zh-TW" altLang="zh-TW" sz="3600" dirty="0">
                <a:solidFill>
                  <a:srgbClr val="FF0000"/>
                </a:solidFill>
                <a:latin typeface="+mn-ea"/>
              </a:rPr>
              <a:t>志願序</a:t>
            </a:r>
            <a:r>
              <a:rPr lang="en-US" altLang="zh-TW" sz="3600" dirty="0">
                <a:solidFill>
                  <a:srgbClr val="FF0000"/>
                </a:solidFill>
                <a:latin typeface="+mn-ea"/>
              </a:rPr>
              <a:t>(36)+</a:t>
            </a:r>
            <a:r>
              <a:rPr lang="zh-TW" altLang="zh-TW" sz="3600" dirty="0">
                <a:solidFill>
                  <a:srgbClr val="FF0000"/>
                </a:solidFill>
                <a:latin typeface="+mn-ea"/>
              </a:rPr>
              <a:t>教育會考</a:t>
            </a:r>
            <a:r>
              <a:rPr lang="en-US" altLang="zh-TW" sz="3600" dirty="0">
                <a:solidFill>
                  <a:srgbClr val="FF0000"/>
                </a:solidFill>
                <a:latin typeface="+mn-ea"/>
              </a:rPr>
              <a:t>(36)</a:t>
            </a:r>
          </a:p>
          <a:p>
            <a:pPr fontAlgn="ctr"/>
            <a:endParaRPr lang="en-US" altLang="zh-TW" dirty="0">
              <a:latin typeface="+mn-ea"/>
            </a:endParaRPr>
          </a:p>
          <a:p>
            <a:pPr fontAlgn="ctr"/>
            <a:r>
              <a:rPr lang="zh-TW" altLang="en-US" sz="2000" b="1" dirty="0">
                <a:latin typeface="+mn-ea"/>
              </a:rPr>
              <a:t>志願序</a:t>
            </a:r>
            <a:r>
              <a:rPr lang="en-US" altLang="zh-TW" sz="2000" b="1" dirty="0">
                <a:latin typeface="+mn-ea"/>
              </a:rPr>
              <a:t>(36)</a:t>
            </a:r>
          </a:p>
          <a:p>
            <a:pPr fontAlgn="ctr"/>
            <a:r>
              <a:rPr lang="zh-TW" altLang="en-US" sz="2000" dirty="0">
                <a:latin typeface="+mn-ea"/>
              </a:rPr>
              <a:t>    </a:t>
            </a:r>
            <a:r>
              <a:rPr lang="en-US" altLang="zh-TW" dirty="0">
                <a:latin typeface="+mn-ea"/>
              </a:rPr>
              <a:t>1-5</a:t>
            </a:r>
            <a:r>
              <a:rPr lang="zh-TW" altLang="en-US" dirty="0">
                <a:latin typeface="+mn-ea"/>
              </a:rPr>
              <a:t>志願：</a:t>
            </a:r>
            <a:r>
              <a:rPr lang="en-US" altLang="zh-TW" dirty="0">
                <a:latin typeface="+mn-ea"/>
              </a:rPr>
              <a:t>36</a:t>
            </a:r>
            <a:r>
              <a:rPr lang="zh-TW" altLang="en-US" dirty="0">
                <a:latin typeface="+mn-ea"/>
              </a:rPr>
              <a:t>分、</a:t>
            </a:r>
            <a:r>
              <a:rPr lang="en-US" altLang="zh-TW" dirty="0">
                <a:latin typeface="+mn-ea"/>
              </a:rPr>
              <a:t>6-10</a:t>
            </a:r>
            <a:r>
              <a:rPr lang="zh-TW" altLang="en-US" dirty="0">
                <a:latin typeface="+mn-ea"/>
              </a:rPr>
              <a:t>志願：</a:t>
            </a:r>
            <a:r>
              <a:rPr lang="en-US" altLang="zh-TW" dirty="0">
                <a:latin typeface="+mn-ea"/>
              </a:rPr>
              <a:t>35</a:t>
            </a:r>
            <a:r>
              <a:rPr lang="zh-TW" altLang="en-US" dirty="0">
                <a:latin typeface="+mn-ea"/>
              </a:rPr>
              <a:t>分、</a:t>
            </a:r>
            <a:r>
              <a:rPr lang="en-US" altLang="zh-TW" dirty="0">
                <a:latin typeface="+mn-ea"/>
              </a:rPr>
              <a:t>11-15</a:t>
            </a:r>
            <a:r>
              <a:rPr lang="zh-TW" altLang="en-US" dirty="0">
                <a:latin typeface="+mn-ea"/>
              </a:rPr>
              <a:t>志願：</a:t>
            </a:r>
            <a:r>
              <a:rPr lang="en-US" altLang="zh-TW" dirty="0">
                <a:latin typeface="+mn-ea"/>
              </a:rPr>
              <a:t>34</a:t>
            </a:r>
            <a:r>
              <a:rPr lang="zh-TW" altLang="en-US" dirty="0">
                <a:latin typeface="+mn-ea"/>
              </a:rPr>
              <a:t>分</a:t>
            </a:r>
            <a:endParaRPr lang="en-US" altLang="zh-TW" dirty="0">
              <a:latin typeface="+mn-ea"/>
            </a:endParaRPr>
          </a:p>
          <a:p>
            <a:pPr fontAlgn="ctr"/>
            <a:r>
              <a:rPr lang="zh-TW" altLang="en-US" dirty="0">
                <a:latin typeface="+mn-ea"/>
              </a:rPr>
              <a:t>    </a:t>
            </a:r>
            <a:r>
              <a:rPr lang="en-US" altLang="zh-TW" dirty="0">
                <a:latin typeface="+mn-ea"/>
              </a:rPr>
              <a:t>16-20</a:t>
            </a:r>
            <a:r>
              <a:rPr lang="zh-TW" altLang="en-US" dirty="0">
                <a:latin typeface="+mn-ea"/>
              </a:rPr>
              <a:t>志願：</a:t>
            </a:r>
            <a:r>
              <a:rPr lang="en-US" altLang="zh-TW" dirty="0">
                <a:latin typeface="+mn-ea"/>
              </a:rPr>
              <a:t>33</a:t>
            </a:r>
            <a:r>
              <a:rPr lang="zh-TW" altLang="en-US" dirty="0">
                <a:latin typeface="+mn-ea"/>
              </a:rPr>
              <a:t>分、</a:t>
            </a:r>
            <a:r>
              <a:rPr lang="en-US" altLang="zh-TW" dirty="0">
                <a:latin typeface="+mn-ea"/>
              </a:rPr>
              <a:t>21-30</a:t>
            </a:r>
            <a:r>
              <a:rPr lang="zh-TW" altLang="en-US" dirty="0">
                <a:latin typeface="+mn-ea"/>
              </a:rPr>
              <a:t>志願：</a:t>
            </a:r>
            <a:r>
              <a:rPr lang="en-US" altLang="zh-TW" dirty="0">
                <a:latin typeface="+mn-ea"/>
              </a:rPr>
              <a:t>32</a:t>
            </a:r>
            <a:r>
              <a:rPr lang="zh-TW" altLang="en-US" dirty="0">
                <a:latin typeface="+mn-ea"/>
              </a:rPr>
              <a:t>分</a:t>
            </a:r>
            <a:endParaRPr lang="en-US" altLang="zh-TW" dirty="0">
              <a:latin typeface="+mn-ea"/>
            </a:endParaRPr>
          </a:p>
          <a:p>
            <a:pPr fontAlgn="ctr"/>
            <a:r>
              <a:rPr lang="zh-TW" altLang="en-US" sz="2000" b="1" dirty="0">
                <a:latin typeface="+mn-ea"/>
              </a:rPr>
              <a:t>教育會考</a:t>
            </a:r>
            <a:r>
              <a:rPr lang="en-US" altLang="zh-TW" sz="2000" b="1" dirty="0">
                <a:latin typeface="+mn-ea"/>
              </a:rPr>
              <a:t>(36)</a:t>
            </a:r>
          </a:p>
          <a:p>
            <a:pPr marL="76200" indent="-76200">
              <a:lnSpc>
                <a:spcPct val="100000"/>
              </a:lnSpc>
              <a:spcAft>
                <a:spcPts val="0"/>
              </a:spcAft>
            </a:pPr>
            <a:r>
              <a:rPr lang="zh-TW" altLang="en-US" kern="100" dirty="0">
                <a:latin typeface="+mj-ea"/>
              </a:rPr>
              <a:t>    五科</a:t>
            </a:r>
            <a:r>
              <a:rPr lang="en-US" altLang="zh-TW" kern="100" dirty="0">
                <a:latin typeface="+mj-ea"/>
              </a:rPr>
              <a:t>(35)</a:t>
            </a:r>
            <a:r>
              <a:rPr lang="zh-TW" altLang="en-US" dirty="0">
                <a:latin typeface="+mn-ea"/>
              </a:rPr>
              <a:t>：</a:t>
            </a:r>
            <a:r>
              <a:rPr lang="en-US" altLang="zh-TW" kern="100" dirty="0">
                <a:latin typeface="+mj-ea"/>
              </a:rPr>
              <a:t>A++</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7</a:t>
            </a:r>
            <a:r>
              <a:rPr lang="zh-TW" altLang="en-US" kern="100" dirty="0">
                <a:latin typeface="+mj-ea"/>
              </a:rPr>
              <a:t>分</a:t>
            </a:r>
            <a:r>
              <a:rPr lang="zh-TW" altLang="en-US" dirty="0">
                <a:latin typeface="+mn-ea"/>
              </a:rPr>
              <a:t>、</a:t>
            </a:r>
            <a:r>
              <a:rPr lang="en-US" altLang="zh-TW" kern="100" dirty="0">
                <a:latin typeface="+mj-ea"/>
              </a:rPr>
              <a:t>A+</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6</a:t>
            </a:r>
            <a:r>
              <a:rPr lang="zh-TW" altLang="en-US" kern="100" dirty="0">
                <a:latin typeface="+mj-ea"/>
              </a:rPr>
              <a:t>分</a:t>
            </a:r>
            <a:r>
              <a:rPr lang="zh-TW" altLang="en-US" dirty="0">
                <a:latin typeface="+mn-ea"/>
              </a:rPr>
              <a:t>、</a:t>
            </a:r>
            <a:r>
              <a:rPr lang="en-US" altLang="zh-TW" kern="100" dirty="0">
                <a:latin typeface="+mj-ea"/>
              </a:rPr>
              <a:t>A</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5</a:t>
            </a:r>
            <a:r>
              <a:rPr lang="zh-TW" altLang="en-US" kern="100" dirty="0">
                <a:latin typeface="+mj-ea"/>
              </a:rPr>
              <a:t>分</a:t>
            </a:r>
            <a:r>
              <a:rPr lang="zh-TW" altLang="en-US" dirty="0">
                <a:latin typeface="+mn-ea"/>
              </a:rPr>
              <a:t>、</a:t>
            </a:r>
            <a:r>
              <a:rPr lang="en-US" altLang="zh-TW" kern="100" dirty="0">
                <a:latin typeface="+mj-ea"/>
              </a:rPr>
              <a:t>B++</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4</a:t>
            </a:r>
            <a:r>
              <a:rPr lang="zh-TW" altLang="en-US" kern="100" dirty="0">
                <a:latin typeface="+mj-ea"/>
              </a:rPr>
              <a:t>分</a:t>
            </a:r>
            <a:r>
              <a:rPr lang="zh-TW" altLang="en-US" dirty="0">
                <a:latin typeface="+mn-ea"/>
              </a:rPr>
              <a:t>、</a:t>
            </a:r>
            <a:r>
              <a:rPr lang="en-US" altLang="zh-TW" kern="100" dirty="0">
                <a:latin typeface="+mj-ea"/>
              </a:rPr>
              <a:t>B+</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3</a:t>
            </a:r>
            <a:r>
              <a:rPr lang="zh-TW" altLang="en-US" kern="100" dirty="0">
                <a:latin typeface="+mj-ea"/>
              </a:rPr>
              <a:t>分</a:t>
            </a:r>
            <a:r>
              <a:rPr lang="zh-TW" altLang="en-US" dirty="0">
                <a:latin typeface="+mn-ea"/>
              </a:rPr>
              <a:t>、</a:t>
            </a:r>
            <a:r>
              <a:rPr lang="en-US" altLang="zh-TW" kern="100" dirty="0">
                <a:latin typeface="+mj-ea"/>
              </a:rPr>
              <a:t>B</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2</a:t>
            </a:r>
            <a:r>
              <a:rPr lang="zh-TW" altLang="en-US" kern="100" dirty="0">
                <a:latin typeface="+mj-ea"/>
              </a:rPr>
              <a:t>分</a:t>
            </a:r>
            <a:r>
              <a:rPr lang="zh-TW" altLang="en-US" dirty="0">
                <a:latin typeface="+mn-ea"/>
              </a:rPr>
              <a:t>、</a:t>
            </a:r>
            <a:r>
              <a:rPr lang="en-US" altLang="zh-TW" kern="100" dirty="0">
                <a:latin typeface="+mj-ea"/>
              </a:rPr>
              <a:t>C</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1</a:t>
            </a:r>
            <a:r>
              <a:rPr lang="zh-TW" altLang="en-US" kern="100" dirty="0">
                <a:latin typeface="+mj-ea"/>
              </a:rPr>
              <a:t>分</a:t>
            </a:r>
            <a:endParaRPr lang="en-US" altLang="zh-TW" kern="100" dirty="0">
              <a:latin typeface="+mj-ea"/>
            </a:endParaRPr>
          </a:p>
          <a:p>
            <a:r>
              <a:rPr lang="zh-TW" altLang="en-US" dirty="0">
                <a:latin typeface="+mn-ea"/>
              </a:rPr>
              <a:t>    </a:t>
            </a:r>
            <a:r>
              <a:rPr lang="zh-TW" altLang="zh-TW" dirty="0">
                <a:latin typeface="+mn-ea"/>
              </a:rPr>
              <a:t>寫作</a:t>
            </a:r>
            <a:r>
              <a:rPr lang="en-US" altLang="zh-TW" dirty="0">
                <a:latin typeface="+mn-ea"/>
              </a:rPr>
              <a:t>(1)</a:t>
            </a:r>
            <a:r>
              <a:rPr lang="zh-TW" altLang="en-US" dirty="0">
                <a:latin typeface="+mn-ea"/>
              </a:rPr>
              <a:t>：</a:t>
            </a:r>
            <a:r>
              <a:rPr lang="en-US" altLang="zh-TW" dirty="0">
                <a:latin typeface="+mn-ea"/>
              </a:rPr>
              <a:t>6</a:t>
            </a:r>
            <a:r>
              <a:rPr lang="zh-TW" altLang="en-US" dirty="0">
                <a:latin typeface="+mn-ea"/>
              </a:rPr>
              <a:t>級：</a:t>
            </a:r>
            <a:r>
              <a:rPr lang="en-US" altLang="zh-TW" dirty="0">
                <a:latin typeface="+mn-ea"/>
              </a:rPr>
              <a:t>1</a:t>
            </a:r>
            <a:r>
              <a:rPr lang="zh-TW" altLang="en-US" dirty="0">
                <a:latin typeface="+mn-ea"/>
              </a:rPr>
              <a:t>分、</a:t>
            </a:r>
            <a:r>
              <a:rPr lang="en-US" altLang="zh-TW" dirty="0">
                <a:latin typeface="+mn-ea"/>
              </a:rPr>
              <a:t>5</a:t>
            </a:r>
            <a:r>
              <a:rPr lang="zh-TW" altLang="en-US" dirty="0">
                <a:latin typeface="+mn-ea"/>
              </a:rPr>
              <a:t>級：</a:t>
            </a:r>
            <a:r>
              <a:rPr lang="en-US" altLang="zh-TW" dirty="0">
                <a:latin typeface="+mn-ea"/>
              </a:rPr>
              <a:t>0.8</a:t>
            </a:r>
            <a:r>
              <a:rPr lang="zh-TW" altLang="en-US" dirty="0">
                <a:latin typeface="+mn-ea"/>
              </a:rPr>
              <a:t>分、</a:t>
            </a:r>
            <a:r>
              <a:rPr lang="en-US" altLang="zh-TW" dirty="0">
                <a:latin typeface="+mn-ea"/>
              </a:rPr>
              <a:t>4</a:t>
            </a:r>
            <a:r>
              <a:rPr lang="zh-TW" altLang="en-US" dirty="0">
                <a:latin typeface="+mn-ea"/>
              </a:rPr>
              <a:t>級：</a:t>
            </a:r>
            <a:r>
              <a:rPr lang="en-US" altLang="zh-TW" dirty="0">
                <a:latin typeface="+mn-ea"/>
              </a:rPr>
              <a:t>0.6</a:t>
            </a:r>
            <a:r>
              <a:rPr lang="zh-TW" altLang="en-US" dirty="0">
                <a:latin typeface="+mn-ea"/>
              </a:rPr>
              <a:t>分、</a:t>
            </a:r>
            <a:r>
              <a:rPr lang="en-US" altLang="zh-TW" dirty="0">
                <a:latin typeface="+mn-ea"/>
              </a:rPr>
              <a:t>3</a:t>
            </a:r>
            <a:r>
              <a:rPr lang="zh-TW" altLang="en-US" dirty="0">
                <a:latin typeface="+mn-ea"/>
              </a:rPr>
              <a:t>級：</a:t>
            </a:r>
            <a:r>
              <a:rPr lang="en-US" altLang="zh-TW" dirty="0">
                <a:latin typeface="+mn-ea"/>
              </a:rPr>
              <a:t>0.4</a:t>
            </a:r>
            <a:r>
              <a:rPr lang="zh-TW" altLang="en-US" dirty="0">
                <a:latin typeface="+mn-ea"/>
              </a:rPr>
              <a:t>分、</a:t>
            </a:r>
            <a:r>
              <a:rPr lang="en-US" altLang="zh-TW" dirty="0">
                <a:latin typeface="+mn-ea"/>
              </a:rPr>
              <a:t>2</a:t>
            </a:r>
            <a:r>
              <a:rPr lang="zh-TW" altLang="en-US" dirty="0">
                <a:latin typeface="+mn-ea"/>
              </a:rPr>
              <a:t>級：</a:t>
            </a:r>
            <a:r>
              <a:rPr lang="en-US" altLang="zh-TW" dirty="0">
                <a:latin typeface="+mn-ea"/>
              </a:rPr>
              <a:t>0.2</a:t>
            </a:r>
            <a:r>
              <a:rPr lang="zh-TW" altLang="en-US" dirty="0">
                <a:latin typeface="+mn-ea"/>
              </a:rPr>
              <a:t>分、</a:t>
            </a:r>
            <a:r>
              <a:rPr lang="en-US" altLang="zh-TW" dirty="0">
                <a:latin typeface="+mn-ea"/>
              </a:rPr>
              <a:t>1</a:t>
            </a:r>
            <a:r>
              <a:rPr lang="zh-TW" altLang="en-US" dirty="0">
                <a:latin typeface="+mn-ea"/>
              </a:rPr>
              <a:t>級：</a:t>
            </a:r>
            <a:r>
              <a:rPr lang="en-US" altLang="zh-TW" dirty="0">
                <a:latin typeface="+mn-ea"/>
              </a:rPr>
              <a:t>0.1</a:t>
            </a:r>
            <a:r>
              <a:rPr lang="zh-TW" altLang="en-US" dirty="0">
                <a:latin typeface="+mn-ea"/>
              </a:rPr>
              <a:t>分</a:t>
            </a:r>
            <a:endParaRPr lang="en-US" altLang="zh-TW" dirty="0">
              <a:latin typeface="+mn-ea"/>
            </a:endParaRPr>
          </a:p>
          <a:p>
            <a:r>
              <a:rPr lang="zh-TW" altLang="zh-TW" sz="2000" b="1" dirty="0">
                <a:latin typeface="+mn-ea"/>
              </a:rPr>
              <a:t>多元學習表現</a:t>
            </a:r>
            <a:r>
              <a:rPr lang="en-US" altLang="zh-TW" sz="2000" b="1" dirty="0">
                <a:latin typeface="+mn-ea"/>
              </a:rPr>
              <a:t>(36)----</a:t>
            </a:r>
            <a:endParaRPr lang="en-US" altLang="zh-TW" sz="2000" b="1" dirty="0">
              <a:solidFill>
                <a:srgbClr val="FFC000"/>
              </a:solidFill>
              <a:latin typeface="+mn-ea"/>
            </a:endParaRPr>
          </a:p>
          <a:p>
            <a:pPr fontAlgn="ctr"/>
            <a:r>
              <a:rPr lang="zh-TW" altLang="en-US" dirty="0">
                <a:latin typeface="+mn-ea"/>
              </a:rPr>
              <a:t>    均衡學習</a:t>
            </a:r>
            <a:r>
              <a:rPr lang="en-US" altLang="zh-TW" dirty="0">
                <a:latin typeface="+mn-ea"/>
              </a:rPr>
              <a:t>(21)</a:t>
            </a:r>
            <a:r>
              <a:rPr lang="zh-TW" altLang="en-US" dirty="0">
                <a:latin typeface="+mn-ea"/>
              </a:rPr>
              <a:t>：</a:t>
            </a:r>
            <a:r>
              <a:rPr lang="zh-TW" altLang="en-US" b="1" dirty="0">
                <a:solidFill>
                  <a:srgbClr val="0000FF"/>
                </a:solidFill>
                <a:latin typeface="+mn-ea"/>
              </a:rPr>
              <a:t>健體、藝術、綜合</a:t>
            </a:r>
            <a:r>
              <a:rPr lang="zh-TW" altLang="en-US" b="1" dirty="0">
                <a:solidFill>
                  <a:srgbClr val="0000FF"/>
                </a:solidFill>
                <a:latin typeface="PMingLiU" panose="02020500000000000000" pitchFamily="18" charset="-120"/>
                <a:ea typeface="PMingLiU" panose="02020500000000000000" pitchFamily="18" charset="-120"/>
              </a:rPr>
              <a:t>、科技</a:t>
            </a:r>
            <a:r>
              <a:rPr lang="en-US" altLang="zh-TW" b="1" dirty="0">
                <a:solidFill>
                  <a:srgbClr val="0000FF"/>
                </a:solidFill>
                <a:latin typeface="PMingLiU" panose="02020500000000000000" pitchFamily="18" charset="-120"/>
                <a:ea typeface="PMingLiU" panose="02020500000000000000" pitchFamily="18" charset="-120"/>
              </a:rPr>
              <a:t>4</a:t>
            </a:r>
            <a:r>
              <a:rPr lang="zh-TW" altLang="en-US" b="1" dirty="0">
                <a:solidFill>
                  <a:srgbClr val="0000FF"/>
                </a:solidFill>
                <a:latin typeface="+mn-ea"/>
              </a:rPr>
              <a:t>領域  任</a:t>
            </a:r>
            <a:r>
              <a:rPr lang="en-US" altLang="zh-TW" b="1" dirty="0">
                <a:solidFill>
                  <a:srgbClr val="0000FF"/>
                </a:solidFill>
                <a:latin typeface="+mn-ea"/>
              </a:rPr>
              <a:t>3</a:t>
            </a:r>
            <a:r>
              <a:rPr lang="zh-TW" altLang="en-US" b="1" dirty="0">
                <a:solidFill>
                  <a:srgbClr val="0000FF"/>
                </a:solidFill>
                <a:latin typeface="+mn-ea"/>
              </a:rPr>
              <a:t>領域    </a:t>
            </a:r>
            <a:r>
              <a:rPr lang="en-US" altLang="zh-TW" b="1" dirty="0">
                <a:solidFill>
                  <a:srgbClr val="0000FF"/>
                </a:solidFill>
                <a:latin typeface="+mn-ea"/>
              </a:rPr>
              <a:t>7</a:t>
            </a:r>
            <a:r>
              <a:rPr lang="zh-TW" altLang="en-US" b="1" dirty="0">
                <a:solidFill>
                  <a:srgbClr val="0000FF"/>
                </a:solidFill>
                <a:latin typeface="+mn-ea"/>
              </a:rPr>
              <a:t>分</a:t>
            </a:r>
            <a:r>
              <a:rPr lang="en-US" altLang="zh-TW" b="1" dirty="0">
                <a:solidFill>
                  <a:srgbClr val="0000FF"/>
                </a:solidFill>
                <a:latin typeface="+mn-ea"/>
              </a:rPr>
              <a:t>/1</a:t>
            </a:r>
            <a:r>
              <a:rPr lang="zh-TW" altLang="en-US" b="1" dirty="0">
                <a:solidFill>
                  <a:srgbClr val="0000FF"/>
                </a:solidFill>
                <a:latin typeface="+mn-ea"/>
              </a:rPr>
              <a:t>領域 </a:t>
            </a:r>
            <a:r>
              <a:rPr lang="en-US" altLang="zh-TW" b="1" dirty="0">
                <a:solidFill>
                  <a:srgbClr val="0000FF"/>
                </a:solidFill>
                <a:latin typeface="+mn-ea"/>
              </a:rPr>
              <a:t>(</a:t>
            </a:r>
            <a:r>
              <a:rPr lang="zh-TW" altLang="en-US" b="1" dirty="0">
                <a:solidFill>
                  <a:srgbClr val="0000FF"/>
                </a:solidFill>
                <a:latin typeface="+mn-ea"/>
              </a:rPr>
              <a:t>五學期平均成績及格</a:t>
            </a:r>
            <a:r>
              <a:rPr lang="en-US" altLang="zh-TW" b="1" dirty="0">
                <a:solidFill>
                  <a:srgbClr val="0000FF"/>
                </a:solidFill>
                <a:latin typeface="+mn-ea"/>
              </a:rPr>
              <a:t>)</a:t>
            </a:r>
          </a:p>
          <a:p>
            <a:r>
              <a:rPr lang="zh-TW" altLang="en-US" dirty="0">
                <a:latin typeface="+mn-ea"/>
              </a:rPr>
              <a:t>    服務學習</a:t>
            </a:r>
            <a:r>
              <a:rPr lang="en-US" altLang="zh-TW" dirty="0">
                <a:latin typeface="+mn-ea"/>
              </a:rPr>
              <a:t>(15)</a:t>
            </a:r>
            <a:r>
              <a:rPr lang="zh-TW" altLang="en-US" dirty="0">
                <a:latin typeface="+mn-ea"/>
              </a:rPr>
              <a:t>：</a:t>
            </a:r>
            <a:r>
              <a:rPr lang="en-US" altLang="zh-TW" kern="100" dirty="0">
                <a:latin typeface="+mn-ea"/>
              </a:rPr>
              <a:t>1.</a:t>
            </a:r>
            <a:r>
              <a:rPr lang="zh-TW" altLang="zh-TW" kern="100" dirty="0">
                <a:latin typeface="+mn-ea"/>
              </a:rPr>
              <a:t>每學期服務滿</a:t>
            </a:r>
            <a:r>
              <a:rPr lang="en-US" altLang="zh-TW" kern="100" dirty="0">
                <a:latin typeface="+mn-ea"/>
              </a:rPr>
              <a:t>6</a:t>
            </a:r>
            <a:r>
              <a:rPr lang="zh-TW" altLang="zh-TW" kern="100" dirty="0">
                <a:latin typeface="+mn-ea"/>
              </a:rPr>
              <a:t>小時以上</a:t>
            </a:r>
            <a:r>
              <a:rPr lang="en-US" altLang="zh-TW" kern="100" dirty="0">
                <a:latin typeface="+mn-ea"/>
              </a:rPr>
              <a:t>5</a:t>
            </a:r>
            <a:r>
              <a:rPr lang="zh-TW" altLang="zh-TW" kern="100" dirty="0">
                <a:latin typeface="+mn-ea"/>
              </a:rPr>
              <a:t>分</a:t>
            </a:r>
            <a:endParaRPr lang="en-US" altLang="zh-TW" kern="100" dirty="0">
              <a:latin typeface="+mn-ea"/>
            </a:endParaRPr>
          </a:p>
          <a:p>
            <a:r>
              <a:rPr lang="zh-TW" altLang="en-US" kern="100" dirty="0">
                <a:latin typeface="+mn-ea"/>
              </a:rPr>
              <a:t>                            </a:t>
            </a:r>
            <a:r>
              <a:rPr lang="en-US" altLang="zh-TW" kern="100" dirty="0">
                <a:latin typeface="+mn-ea"/>
              </a:rPr>
              <a:t>2.</a:t>
            </a:r>
            <a:r>
              <a:rPr lang="zh-TW" altLang="zh-TW" kern="100" dirty="0">
                <a:latin typeface="+mn-ea"/>
              </a:rPr>
              <a:t>由國中學校認證</a:t>
            </a:r>
          </a:p>
          <a:p>
            <a:pPr>
              <a:lnSpc>
                <a:spcPct val="100000"/>
              </a:lnSpc>
              <a:spcAft>
                <a:spcPts val="0"/>
              </a:spcAft>
            </a:pPr>
            <a:r>
              <a:rPr lang="zh-TW" altLang="en-US" kern="100" dirty="0">
                <a:latin typeface="+mn-ea"/>
              </a:rPr>
              <a:t>                            </a:t>
            </a:r>
            <a:r>
              <a:rPr lang="en-US" altLang="zh-TW" kern="100" dirty="0">
                <a:latin typeface="+mn-ea"/>
              </a:rPr>
              <a:t>3.</a:t>
            </a:r>
            <a:r>
              <a:rPr lang="zh-TW" altLang="zh-TW" kern="100" dirty="0">
                <a:latin typeface="+mn-ea"/>
              </a:rPr>
              <a:t>採計期間為</a:t>
            </a:r>
            <a:r>
              <a:rPr lang="en-US" altLang="zh-TW" kern="100" dirty="0">
                <a:solidFill>
                  <a:schemeClr val="accent1"/>
                </a:solidFill>
                <a:latin typeface="+mn-ea"/>
              </a:rPr>
              <a:t>109</a:t>
            </a:r>
            <a:r>
              <a:rPr lang="zh-TW" altLang="zh-TW" kern="100" dirty="0">
                <a:solidFill>
                  <a:schemeClr val="accent1"/>
                </a:solidFill>
                <a:latin typeface="+mn-ea"/>
              </a:rPr>
              <a:t>學年度上學期至</a:t>
            </a:r>
            <a:r>
              <a:rPr lang="en-US" altLang="zh-TW" kern="100" dirty="0">
                <a:solidFill>
                  <a:schemeClr val="accent1"/>
                </a:solidFill>
                <a:latin typeface="+mn-ea"/>
              </a:rPr>
              <a:t>111</a:t>
            </a:r>
            <a:r>
              <a:rPr lang="zh-TW" altLang="zh-TW" kern="100" dirty="0">
                <a:solidFill>
                  <a:schemeClr val="accent1"/>
                </a:solidFill>
                <a:latin typeface="+mn-ea"/>
              </a:rPr>
              <a:t>學年度上學期</a:t>
            </a:r>
          </a:p>
          <a:p>
            <a:pPr marL="76200" indent="-76200">
              <a:lnSpc>
                <a:spcPct val="100000"/>
              </a:lnSpc>
              <a:spcAft>
                <a:spcPts val="0"/>
              </a:spcAft>
            </a:pPr>
            <a:r>
              <a:rPr lang="zh-TW" altLang="en-US" kern="100" dirty="0">
                <a:latin typeface="+mn-ea"/>
              </a:rPr>
              <a:t>                            </a:t>
            </a:r>
            <a:r>
              <a:rPr lang="en-US" altLang="zh-TW" kern="100" dirty="0">
                <a:latin typeface="+mn-ea"/>
              </a:rPr>
              <a:t>4.</a:t>
            </a:r>
            <a:r>
              <a:rPr lang="zh-TW" altLang="zh-TW" kern="100" dirty="0">
                <a:latin typeface="+mn-ea"/>
              </a:rPr>
              <a:t>非應屆畢</a:t>
            </a:r>
            <a:r>
              <a:rPr lang="en-US" altLang="zh-TW" kern="100" dirty="0">
                <a:latin typeface="+mn-ea"/>
              </a:rPr>
              <a:t>(</a:t>
            </a:r>
            <a:r>
              <a:rPr lang="zh-TW" altLang="zh-TW" kern="100" dirty="0">
                <a:latin typeface="+mn-ea"/>
              </a:rPr>
              <a:t>結</a:t>
            </a:r>
            <a:r>
              <a:rPr lang="en-US" altLang="zh-TW" kern="100" dirty="0">
                <a:latin typeface="+mn-ea"/>
              </a:rPr>
              <a:t>)</a:t>
            </a:r>
            <a:r>
              <a:rPr lang="zh-TW" altLang="zh-TW" kern="100" dirty="0">
                <a:latin typeface="+mn-ea"/>
              </a:rPr>
              <a:t>業生服務學習時數採計，除上採計期間外，亦得選擇國中在學</a:t>
            </a:r>
            <a:endParaRPr lang="en-US" altLang="zh-TW" kern="100" dirty="0">
              <a:latin typeface="+mn-ea"/>
            </a:endParaRPr>
          </a:p>
          <a:p>
            <a:pPr marL="76200" indent="-76200">
              <a:lnSpc>
                <a:spcPct val="100000"/>
              </a:lnSpc>
              <a:spcAft>
                <a:spcPts val="0"/>
              </a:spcAft>
            </a:pPr>
            <a:r>
              <a:rPr lang="zh-TW" altLang="en-US" kern="100" dirty="0">
                <a:latin typeface="+mn-ea"/>
              </a:rPr>
              <a:t>                               </a:t>
            </a:r>
            <a:r>
              <a:rPr lang="zh-TW" altLang="zh-TW" kern="100" dirty="0">
                <a:latin typeface="+mn-ea"/>
              </a:rPr>
              <a:t>期間</a:t>
            </a:r>
            <a:r>
              <a:rPr lang="zh-TW" altLang="en-US" kern="100" dirty="0">
                <a:latin typeface="+mn-ea"/>
              </a:rPr>
              <a:t>，</a:t>
            </a:r>
            <a:r>
              <a:rPr lang="zh-TW" altLang="zh-TW" kern="100" dirty="0">
                <a:latin typeface="+mn-ea"/>
              </a:rPr>
              <a:t>前</a:t>
            </a:r>
            <a:r>
              <a:rPr lang="en-US" altLang="zh-TW" kern="100" dirty="0">
                <a:latin typeface="+mn-ea"/>
              </a:rPr>
              <a:t>5</a:t>
            </a:r>
            <a:r>
              <a:rPr lang="zh-TW" altLang="zh-TW" kern="100" dirty="0">
                <a:latin typeface="+mn-ea"/>
              </a:rPr>
              <a:t>學期</a:t>
            </a:r>
            <a:r>
              <a:rPr lang="zh-TW" altLang="en-US" kern="100" dirty="0">
                <a:latin typeface="+mn-ea"/>
              </a:rPr>
              <a:t>中</a:t>
            </a:r>
            <a:r>
              <a:rPr lang="en-US" altLang="zh-TW" kern="100" dirty="0">
                <a:latin typeface="+mn-ea"/>
              </a:rPr>
              <a:t>3</a:t>
            </a:r>
            <a:r>
              <a:rPr lang="zh-TW" altLang="zh-TW" kern="100" dirty="0">
                <a:latin typeface="+mn-ea"/>
              </a:rPr>
              <a:t>學期進行採計</a:t>
            </a:r>
          </a:p>
        </p:txBody>
      </p:sp>
    </p:spTree>
    <p:extLst>
      <p:ext uri="{BB962C8B-B14F-4D97-AF65-F5344CB8AC3E}">
        <p14:creationId xmlns:p14="http://schemas.microsoft.com/office/powerpoint/2010/main" val="172490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1" y="786577"/>
            <a:ext cx="1759083"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3" y="636936"/>
            <a:ext cx="4895848" cy="170379"/>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招生資訊</a:t>
            </a:r>
            <a:endParaRPr lang="en-US" sz="4400" b="1" dirty="0">
              <a:solidFill>
                <a:prstClr val="black"/>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1" y="6356358"/>
            <a:ext cx="457200" cy="365125"/>
          </a:xfrm>
        </p:spPr>
        <p:txBody>
          <a:bodyPr/>
          <a:lstStyle/>
          <a:p>
            <a:pPr algn="ctr"/>
            <a:fld id="{1046B996-B622-4B67-A455-51FC79324563}" type="slidenum">
              <a:rPr lang="en-US" sz="1600" smtClean="0">
                <a:solidFill>
                  <a:prstClr val="white"/>
                </a:solidFill>
              </a:rPr>
              <a:pPr algn="ctr"/>
              <a:t>12</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4849307"/>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3" y="1817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3" y="28283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80649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2" y="5859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5543" y="2071872"/>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5543" y="3074216"/>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0127" y="6106123"/>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6149"/>
            <a:ext cx="1107996" cy="369332"/>
          </a:xfrm>
          <a:prstGeom prst="rect">
            <a:avLst/>
          </a:prstGeom>
          <a:noFill/>
        </p:spPr>
        <p:txBody>
          <a:bodyPr wrap="none" rtlCol="0">
            <a:spAutoFit/>
          </a:bodyPr>
          <a:lstStyle/>
          <a:p>
            <a:r>
              <a:rPr lang="zh-TW" altLang="en-US" b="1" dirty="0"/>
              <a:t>基北免試</a:t>
            </a:r>
          </a:p>
        </p:txBody>
      </p:sp>
      <p:sp>
        <p:nvSpPr>
          <p:cNvPr id="16" name="文字方塊 15"/>
          <p:cNvSpPr txBox="1"/>
          <p:nvPr/>
        </p:nvSpPr>
        <p:spPr>
          <a:xfrm>
            <a:off x="325543" y="5095475"/>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3" name="矩形 2"/>
          <p:cNvSpPr/>
          <p:nvPr/>
        </p:nvSpPr>
        <p:spPr>
          <a:xfrm>
            <a:off x="2571755" y="1302247"/>
            <a:ext cx="9620248" cy="4893647"/>
          </a:xfrm>
          <a:prstGeom prst="rect">
            <a:avLst/>
          </a:prstGeom>
        </p:spPr>
        <p:txBody>
          <a:bodyPr wrap="square">
            <a:spAutoFit/>
          </a:bodyPr>
          <a:lstStyle/>
          <a:p>
            <a:pPr>
              <a:spcBef>
                <a:spcPct val="0"/>
              </a:spcBef>
              <a:buFontTx/>
              <a:buNone/>
            </a:pPr>
            <a:r>
              <a:rPr lang="zh-TW" altLang="en-US" sz="2400" dirty="0">
                <a:latin typeface="+mn-ea"/>
              </a:rPr>
              <a:t>招生對象：</a:t>
            </a:r>
            <a:r>
              <a:rPr lang="en-US" altLang="zh-TW" sz="2400" dirty="0">
                <a:latin typeface="+mn-ea"/>
              </a:rPr>
              <a:t>(</a:t>
            </a:r>
            <a:r>
              <a:rPr lang="zh-TW" altLang="en-US" sz="2400" dirty="0">
                <a:latin typeface="+mn-ea"/>
              </a:rPr>
              <a:t>詳見簡章規定</a:t>
            </a:r>
            <a:r>
              <a:rPr lang="en-US" altLang="zh-TW" sz="2400" dirty="0">
                <a:latin typeface="+mn-ea"/>
              </a:rPr>
              <a:t>)</a:t>
            </a:r>
          </a:p>
          <a:p>
            <a:pPr>
              <a:spcBef>
                <a:spcPct val="0"/>
              </a:spcBef>
              <a:buFontTx/>
              <a:buNone/>
            </a:pPr>
            <a:endParaRPr lang="en-US" altLang="zh-TW" sz="2400" dirty="0">
              <a:latin typeface="+mn-ea"/>
            </a:endParaRPr>
          </a:p>
          <a:p>
            <a:pPr>
              <a:spcBef>
                <a:spcPct val="0"/>
              </a:spcBef>
              <a:buFontTx/>
              <a:buNone/>
            </a:pPr>
            <a:r>
              <a:rPr lang="zh-TW" altLang="en-US" sz="2400" dirty="0">
                <a:latin typeface="+mn-ea"/>
              </a:rPr>
              <a:t>招生學校：基北區及共同就學區公私立普通型、技術型高中</a:t>
            </a:r>
            <a:endParaRPr lang="en-US" altLang="zh-TW" sz="2400" dirty="0">
              <a:latin typeface="+mn-ea"/>
            </a:endParaRPr>
          </a:p>
          <a:p>
            <a:pPr>
              <a:spcBef>
                <a:spcPct val="0"/>
              </a:spcBef>
              <a:buFontTx/>
              <a:buNone/>
            </a:pPr>
            <a:endParaRPr lang="en-US" altLang="zh-TW" sz="2400" dirty="0">
              <a:latin typeface="+mn-ea"/>
            </a:endParaRPr>
          </a:p>
          <a:p>
            <a:pPr>
              <a:spcBef>
                <a:spcPct val="0"/>
              </a:spcBef>
              <a:buFont typeface="Arial" panose="020B0604020202020204" pitchFamily="34" charset="0"/>
              <a:buNone/>
            </a:pPr>
            <a:r>
              <a:rPr lang="zh-TW" altLang="en-US" sz="2400" dirty="0">
                <a:latin typeface="+mn-ea"/>
              </a:rPr>
              <a:t>招生名額：以</a:t>
            </a:r>
            <a:r>
              <a:rPr lang="en-US" altLang="zh-TW" sz="2400" dirty="0">
                <a:solidFill>
                  <a:schemeClr val="accent1"/>
                </a:solidFill>
                <a:latin typeface="+mn-ea"/>
              </a:rPr>
              <a:t>112</a:t>
            </a:r>
            <a:r>
              <a:rPr lang="zh-TW" altLang="en-US" sz="2400" dirty="0">
                <a:solidFill>
                  <a:schemeClr val="accent1"/>
                </a:solidFill>
                <a:latin typeface="+mn-ea"/>
              </a:rPr>
              <a:t>年</a:t>
            </a:r>
            <a:r>
              <a:rPr lang="en-US" altLang="zh-TW" sz="2400" dirty="0">
                <a:solidFill>
                  <a:schemeClr val="accent1"/>
                </a:solidFill>
                <a:latin typeface="+mn-ea"/>
              </a:rPr>
              <a:t>6</a:t>
            </a:r>
            <a:r>
              <a:rPr lang="zh-TW" altLang="en-US" sz="2400" dirty="0">
                <a:solidFill>
                  <a:schemeClr val="accent1"/>
                </a:solidFill>
                <a:latin typeface="+mn-ea"/>
              </a:rPr>
              <a:t>月</a:t>
            </a:r>
            <a:r>
              <a:rPr lang="en-US" altLang="zh-TW" sz="2400" dirty="0">
                <a:solidFill>
                  <a:schemeClr val="accent1"/>
                </a:solidFill>
                <a:latin typeface="+mn-ea"/>
              </a:rPr>
              <a:t>21</a:t>
            </a:r>
            <a:r>
              <a:rPr lang="zh-TW" altLang="en-US" sz="2400" dirty="0">
                <a:solidFill>
                  <a:schemeClr val="accent1"/>
                </a:solidFill>
                <a:latin typeface="+mn-ea"/>
              </a:rPr>
              <a:t>日</a:t>
            </a:r>
            <a:r>
              <a:rPr lang="en-US" altLang="zh-TW" sz="2400" dirty="0">
                <a:solidFill>
                  <a:schemeClr val="accent1"/>
                </a:solidFill>
                <a:latin typeface="+mn-ea"/>
              </a:rPr>
              <a:t>(</a:t>
            </a:r>
            <a:r>
              <a:rPr lang="zh-TW" altLang="en-US" sz="2400" dirty="0">
                <a:solidFill>
                  <a:schemeClr val="accent1"/>
                </a:solidFill>
                <a:latin typeface="+mn-ea"/>
              </a:rPr>
              <a:t>三</a:t>
            </a:r>
            <a:r>
              <a:rPr lang="en-US" altLang="zh-TW" sz="2400" dirty="0">
                <a:solidFill>
                  <a:schemeClr val="accent1"/>
                </a:solidFill>
                <a:latin typeface="+mn-ea"/>
              </a:rPr>
              <a:t>)</a:t>
            </a:r>
            <a:r>
              <a:rPr lang="zh-TW" altLang="en-US" sz="2400" dirty="0">
                <a:solidFill>
                  <a:schemeClr val="accent1"/>
                </a:solidFill>
                <a:latin typeface="+mn-ea"/>
              </a:rPr>
              <a:t>中午</a:t>
            </a:r>
            <a:r>
              <a:rPr lang="en-US" altLang="zh-TW" sz="2400" dirty="0">
                <a:solidFill>
                  <a:schemeClr val="accent1"/>
                </a:solidFill>
                <a:latin typeface="+mn-ea"/>
              </a:rPr>
              <a:t>12</a:t>
            </a:r>
            <a:r>
              <a:rPr lang="zh-TW" altLang="en-US" sz="2400" dirty="0">
                <a:solidFill>
                  <a:schemeClr val="accent1"/>
                </a:solidFill>
                <a:latin typeface="+mn-ea"/>
              </a:rPr>
              <a:t>時</a:t>
            </a:r>
            <a:r>
              <a:rPr lang="zh-TW" altLang="en-US" sz="2400" dirty="0">
                <a:latin typeface="+mn-ea"/>
              </a:rPr>
              <a:t>公告為主</a:t>
            </a:r>
            <a:endParaRPr lang="en-US" altLang="zh-TW" sz="2400" dirty="0">
              <a:latin typeface="+mn-ea"/>
            </a:endParaRPr>
          </a:p>
          <a:p>
            <a:pPr>
              <a:spcBef>
                <a:spcPct val="0"/>
              </a:spcBef>
              <a:buFont typeface="Arial" panose="020B0604020202020204" pitchFamily="34" charset="0"/>
              <a:buNone/>
            </a:pPr>
            <a:endParaRPr lang="en-US" altLang="zh-TW" sz="2400" dirty="0">
              <a:latin typeface="+mn-ea"/>
            </a:endParaRPr>
          </a:p>
          <a:p>
            <a:pPr>
              <a:spcBef>
                <a:spcPct val="0"/>
              </a:spcBef>
              <a:buFont typeface="Arial" panose="020B0604020202020204" pitchFamily="34" charset="0"/>
              <a:buNone/>
            </a:pPr>
            <a:r>
              <a:rPr lang="zh-TW" altLang="en-US" sz="2400" dirty="0">
                <a:latin typeface="+mn-ea"/>
              </a:rPr>
              <a:t>報名費：</a:t>
            </a:r>
            <a:r>
              <a:rPr lang="en-US" altLang="zh-TW" sz="2400" dirty="0">
                <a:latin typeface="+mn-ea"/>
              </a:rPr>
              <a:t>230</a:t>
            </a:r>
            <a:r>
              <a:rPr lang="zh-TW" altLang="en-US" sz="2400" dirty="0">
                <a:latin typeface="+mn-ea"/>
              </a:rPr>
              <a:t>元</a:t>
            </a:r>
            <a:endParaRPr lang="en-US" altLang="zh-TW" sz="2400" dirty="0">
              <a:latin typeface="+mn-ea"/>
            </a:endParaRPr>
          </a:p>
          <a:p>
            <a:pPr>
              <a:spcBef>
                <a:spcPct val="0"/>
              </a:spcBef>
              <a:buFont typeface="Arial" panose="020B0604020202020204" pitchFamily="34" charset="0"/>
              <a:buNone/>
            </a:pPr>
            <a:endParaRPr lang="zh-TW" altLang="en-US" sz="2400" dirty="0">
              <a:latin typeface="+mn-ea"/>
            </a:endParaRPr>
          </a:p>
          <a:p>
            <a:pPr>
              <a:spcBef>
                <a:spcPct val="0"/>
              </a:spcBef>
              <a:buFont typeface="Arial" panose="020B0604020202020204" pitchFamily="34" charset="0"/>
              <a:buNone/>
            </a:pPr>
            <a:r>
              <a:rPr lang="zh-TW" altLang="en-US" sz="2400" dirty="0">
                <a:latin typeface="+mn-ea"/>
              </a:rPr>
              <a:t>個人序位查詢及志願選填：</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21</a:t>
            </a:r>
            <a:r>
              <a:rPr lang="zh-TW" altLang="en-US" sz="2400" dirty="0">
                <a:latin typeface="+mn-ea"/>
              </a:rPr>
              <a:t>日</a:t>
            </a:r>
            <a:r>
              <a:rPr lang="en-US" altLang="zh-TW" sz="2400" dirty="0">
                <a:latin typeface="+mn-ea"/>
              </a:rPr>
              <a:t>(</a:t>
            </a:r>
            <a:r>
              <a:rPr lang="zh-TW" altLang="en-US" sz="2400" dirty="0">
                <a:latin typeface="+mn-ea"/>
              </a:rPr>
              <a:t>三</a:t>
            </a:r>
            <a:r>
              <a:rPr lang="en-US" altLang="zh-TW" sz="2400" dirty="0">
                <a:latin typeface="+mn-ea"/>
              </a:rPr>
              <a:t>)12</a:t>
            </a:r>
            <a:r>
              <a:rPr lang="zh-TW" altLang="en-US" sz="2400" dirty="0">
                <a:latin typeface="+mn-ea"/>
              </a:rPr>
              <a:t>時</a:t>
            </a:r>
            <a:r>
              <a:rPr lang="en-US" altLang="zh-TW" sz="2400" dirty="0">
                <a:latin typeface="+mn-ea"/>
              </a:rPr>
              <a:t>~6</a:t>
            </a:r>
            <a:r>
              <a:rPr lang="zh-TW" altLang="en-US" sz="2400" dirty="0">
                <a:latin typeface="+mn-ea"/>
              </a:rPr>
              <a:t>月</a:t>
            </a:r>
            <a:r>
              <a:rPr lang="en-US" altLang="zh-TW" sz="2400" dirty="0">
                <a:latin typeface="+mn-ea"/>
              </a:rPr>
              <a:t>29</a:t>
            </a:r>
            <a:r>
              <a:rPr lang="zh-TW" altLang="en-US" sz="2400" dirty="0">
                <a:latin typeface="+mn-ea"/>
              </a:rPr>
              <a:t>日</a:t>
            </a:r>
            <a:r>
              <a:rPr lang="en-US" altLang="zh-TW" sz="2400" dirty="0">
                <a:latin typeface="+mn-ea"/>
              </a:rPr>
              <a:t>(</a:t>
            </a:r>
            <a:r>
              <a:rPr lang="zh-TW" altLang="en-US" sz="2400" dirty="0">
                <a:latin typeface="+mn-ea"/>
              </a:rPr>
              <a:t>四</a:t>
            </a:r>
            <a:r>
              <a:rPr lang="en-US" altLang="zh-TW" sz="2400" dirty="0">
                <a:latin typeface="+mn-ea"/>
              </a:rPr>
              <a:t>)12</a:t>
            </a:r>
            <a:r>
              <a:rPr lang="zh-TW" altLang="en-US" sz="2400" dirty="0">
                <a:latin typeface="+mn-ea"/>
              </a:rPr>
              <a:t>時</a:t>
            </a:r>
            <a:endParaRPr lang="en-US" altLang="zh-TW" sz="2400" dirty="0">
              <a:latin typeface="+mn-ea"/>
            </a:endParaRPr>
          </a:p>
          <a:p>
            <a:pPr>
              <a:spcBef>
                <a:spcPct val="0"/>
              </a:spcBef>
              <a:buFont typeface="Arial" panose="020B0604020202020204" pitchFamily="34" charset="0"/>
              <a:buNone/>
            </a:pPr>
            <a:endParaRPr lang="en-US" altLang="zh-TW" sz="2400" dirty="0">
              <a:latin typeface="+mn-ea"/>
            </a:endParaRPr>
          </a:p>
          <a:p>
            <a:pPr>
              <a:spcBef>
                <a:spcPct val="0"/>
              </a:spcBef>
              <a:buFont typeface="Arial" panose="020B0604020202020204" pitchFamily="34" charset="0"/>
              <a:buNone/>
            </a:pPr>
            <a:r>
              <a:rPr lang="zh-TW" altLang="en-US" sz="2400" dirty="0">
                <a:latin typeface="+mn-ea"/>
              </a:rPr>
              <a:t>放榜：</a:t>
            </a:r>
            <a:r>
              <a:rPr lang="en-US" altLang="zh-TW" sz="2400" dirty="0">
                <a:latin typeface="+mn-ea"/>
              </a:rPr>
              <a:t>112</a:t>
            </a:r>
            <a:r>
              <a:rPr lang="zh-TW" altLang="zh-TW" sz="2400" dirty="0">
                <a:latin typeface="+mn-ea"/>
              </a:rPr>
              <a:t>年</a:t>
            </a:r>
            <a:r>
              <a:rPr lang="en-US" altLang="zh-TW" sz="2400" dirty="0">
                <a:latin typeface="+mn-ea"/>
              </a:rPr>
              <a:t>7</a:t>
            </a:r>
            <a:r>
              <a:rPr lang="zh-TW" altLang="zh-TW" sz="2400" dirty="0">
                <a:latin typeface="+mn-ea"/>
              </a:rPr>
              <a:t>月</a:t>
            </a:r>
            <a:r>
              <a:rPr lang="en-US" altLang="zh-TW" sz="2400" dirty="0">
                <a:latin typeface="+mn-ea"/>
              </a:rPr>
              <a:t>11</a:t>
            </a:r>
            <a:r>
              <a:rPr lang="zh-TW" altLang="zh-TW" sz="2400" dirty="0">
                <a:latin typeface="+mn-ea"/>
              </a:rPr>
              <a:t>日</a:t>
            </a:r>
            <a:r>
              <a:rPr lang="en-US" altLang="zh-TW" sz="2400" dirty="0">
                <a:latin typeface="+mn-ea"/>
              </a:rPr>
              <a:t>(</a:t>
            </a:r>
            <a:r>
              <a:rPr lang="zh-TW" altLang="en-US" sz="2400" dirty="0">
                <a:latin typeface="+mn-ea"/>
              </a:rPr>
              <a:t>二</a:t>
            </a:r>
            <a:r>
              <a:rPr lang="en-US" altLang="zh-TW" sz="2400" dirty="0">
                <a:latin typeface="+mn-ea"/>
              </a:rPr>
              <a:t>)</a:t>
            </a:r>
            <a:r>
              <a:rPr lang="zh-TW" altLang="en-US" sz="2400" dirty="0">
                <a:latin typeface="+mn-ea"/>
              </a:rPr>
              <a:t>上午</a:t>
            </a:r>
            <a:r>
              <a:rPr lang="en-US" altLang="zh-TW" sz="2400" dirty="0">
                <a:latin typeface="+mn-ea"/>
              </a:rPr>
              <a:t>11</a:t>
            </a:r>
            <a:r>
              <a:rPr lang="zh-TW" altLang="en-US" sz="2400" dirty="0">
                <a:latin typeface="+mn-ea"/>
              </a:rPr>
              <a:t>時</a:t>
            </a:r>
            <a:endParaRPr lang="en-US" altLang="zh-TW" sz="2400" dirty="0">
              <a:latin typeface="+mn-ea"/>
            </a:endParaRPr>
          </a:p>
          <a:p>
            <a:pPr>
              <a:spcBef>
                <a:spcPct val="0"/>
              </a:spcBef>
              <a:buFont typeface="Arial" panose="020B0604020202020204" pitchFamily="34" charset="0"/>
              <a:buNone/>
            </a:pPr>
            <a:endParaRPr lang="en-US" altLang="zh-TW" sz="2400" dirty="0">
              <a:latin typeface="+mn-ea"/>
            </a:endParaRPr>
          </a:p>
          <a:p>
            <a:pPr>
              <a:spcBef>
                <a:spcPct val="0"/>
              </a:spcBef>
              <a:buFont typeface="Arial" panose="020B0604020202020204" pitchFamily="34" charset="0"/>
              <a:buNone/>
            </a:pPr>
            <a:r>
              <a:rPr lang="zh-TW" altLang="en-US" sz="2400" dirty="0">
                <a:latin typeface="+mn-ea"/>
              </a:rPr>
              <a:t>報到：</a:t>
            </a:r>
            <a:r>
              <a:rPr lang="en-US" altLang="zh-TW" sz="2400" dirty="0">
                <a:latin typeface="+mn-ea"/>
              </a:rPr>
              <a:t>112</a:t>
            </a:r>
            <a:r>
              <a:rPr lang="zh-TW" altLang="zh-TW" sz="2400" dirty="0">
                <a:latin typeface="+mn-ea"/>
              </a:rPr>
              <a:t>年</a:t>
            </a:r>
            <a:r>
              <a:rPr lang="en-US" altLang="zh-TW" sz="2400" dirty="0">
                <a:latin typeface="+mn-ea"/>
              </a:rPr>
              <a:t>7</a:t>
            </a:r>
            <a:r>
              <a:rPr lang="zh-TW" altLang="zh-TW" sz="2400" dirty="0">
                <a:latin typeface="+mn-ea"/>
              </a:rPr>
              <a:t>月</a:t>
            </a:r>
            <a:r>
              <a:rPr lang="en-US" altLang="zh-TW" sz="2400" dirty="0">
                <a:latin typeface="+mn-ea"/>
              </a:rPr>
              <a:t>14</a:t>
            </a:r>
            <a:r>
              <a:rPr lang="zh-TW" altLang="en-US" sz="2400" dirty="0">
                <a:latin typeface="+mn-ea"/>
              </a:rPr>
              <a:t>日</a:t>
            </a:r>
            <a:r>
              <a:rPr lang="en-US" altLang="zh-TW" sz="2400" dirty="0">
                <a:latin typeface="+mn-ea"/>
              </a:rPr>
              <a:t>(</a:t>
            </a:r>
            <a:r>
              <a:rPr lang="zh-TW" altLang="en-US" sz="2400" dirty="0">
                <a:latin typeface="+mn-ea"/>
              </a:rPr>
              <a:t>五</a:t>
            </a:r>
            <a:r>
              <a:rPr lang="en-US" altLang="zh-TW" sz="2400" dirty="0">
                <a:latin typeface="+mn-ea"/>
              </a:rPr>
              <a:t>)</a:t>
            </a:r>
            <a:r>
              <a:rPr lang="zh-TW" altLang="en-US" sz="2400" dirty="0">
                <a:latin typeface="+mn-ea"/>
              </a:rPr>
              <a:t>上午</a:t>
            </a:r>
            <a:r>
              <a:rPr lang="en-US" altLang="zh-TW" sz="2400" dirty="0">
                <a:latin typeface="+mn-ea"/>
              </a:rPr>
              <a:t>9</a:t>
            </a:r>
            <a:r>
              <a:rPr lang="zh-TW" altLang="en-US" sz="2400" dirty="0">
                <a:latin typeface="+mn-ea"/>
              </a:rPr>
              <a:t>時至</a:t>
            </a:r>
            <a:r>
              <a:rPr lang="en-US" altLang="zh-TW" sz="2400" dirty="0">
                <a:latin typeface="+mn-ea"/>
              </a:rPr>
              <a:t>11</a:t>
            </a:r>
            <a:r>
              <a:rPr lang="zh-TW" altLang="en-US" sz="2400" dirty="0">
                <a:latin typeface="+mn-ea"/>
              </a:rPr>
              <a:t>時</a:t>
            </a:r>
            <a:endParaRPr lang="en-US" altLang="zh-TW" sz="2400" dirty="0">
              <a:latin typeface="+mn-ea"/>
            </a:endParaRPr>
          </a:p>
        </p:txBody>
      </p:sp>
      <p:sp>
        <p:nvSpPr>
          <p:cNvPr id="2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13317" y="1307924"/>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13317" y="2010683"/>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13317" y="2769772"/>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13317" y="3479055"/>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13317" y="4231473"/>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13317" y="4978522"/>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13317" y="5710981"/>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49898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3" y="636929"/>
            <a:ext cx="3459892" cy="17037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xmlns="" id="{5A0151CA-4F17-486D-A55B-4FFDBA3708A3}"/>
              </a:ext>
            </a:extLst>
          </p:cNvPr>
          <p:cNvSpPr txBox="1"/>
          <p:nvPr/>
        </p:nvSpPr>
        <p:spPr>
          <a:xfrm>
            <a:off x="2828221" y="387851"/>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基北免試辦理方式</a:t>
            </a:r>
            <a:endParaRPr lang="en-US" sz="4400" b="1" dirty="0">
              <a:solidFill>
                <a:prstClr val="black"/>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13</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181339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2823020"/>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809610"/>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b="1" dirty="0"/>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grpSp>
        <p:nvGrpSpPr>
          <p:cNvPr id="26" name="Group 181">
            <a:extLst>
              <a:ext uri="{FF2B5EF4-FFF2-40B4-BE49-F238E27FC236}">
                <a16:creationId xmlns:a16="http://schemas.microsoft.com/office/drawing/2014/main" xmlns="" id="{E52DCB02-263C-4353-B7EF-CF671ECEBF08}"/>
              </a:ext>
            </a:extLst>
          </p:cNvPr>
          <p:cNvGrpSpPr/>
          <p:nvPr/>
        </p:nvGrpSpPr>
        <p:grpSpPr>
          <a:xfrm>
            <a:off x="7419825" y="2432652"/>
            <a:ext cx="142875" cy="285750"/>
            <a:chOff x="7085013" y="5922963"/>
            <a:chExt cx="142875" cy="285750"/>
          </a:xfrm>
          <a:solidFill>
            <a:schemeClr val="accent5">
              <a:lumMod val="75000"/>
            </a:schemeClr>
          </a:solidFill>
        </p:grpSpPr>
        <p:sp>
          <p:nvSpPr>
            <p:cNvPr id="32" name="Freeform 3394">
              <a:extLst>
                <a:ext uri="{FF2B5EF4-FFF2-40B4-BE49-F238E27FC236}">
                  <a16:creationId xmlns:a16="http://schemas.microsoft.com/office/drawing/2014/main" xmlns=""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95">
              <a:extLst>
                <a:ext uri="{FF2B5EF4-FFF2-40B4-BE49-F238E27FC236}">
                  <a16:creationId xmlns:a16="http://schemas.microsoft.com/office/drawing/2014/main" xmlns=""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196">
            <a:extLst>
              <a:ext uri="{FF2B5EF4-FFF2-40B4-BE49-F238E27FC236}">
                <a16:creationId xmlns:a16="http://schemas.microsoft.com/office/drawing/2014/main" xmlns="" id="{262B0F37-8AFA-4FDC-83E0-59701E2712A4}"/>
              </a:ext>
            </a:extLst>
          </p:cNvPr>
          <p:cNvGrpSpPr/>
          <p:nvPr/>
        </p:nvGrpSpPr>
        <p:grpSpPr>
          <a:xfrm>
            <a:off x="7673213" y="2432652"/>
            <a:ext cx="142875" cy="285750"/>
            <a:chOff x="7085013" y="5922963"/>
            <a:chExt cx="142875" cy="285750"/>
          </a:xfrm>
          <a:solidFill>
            <a:schemeClr val="accent5">
              <a:lumMod val="75000"/>
            </a:schemeClr>
          </a:solidFill>
        </p:grpSpPr>
        <p:sp>
          <p:nvSpPr>
            <p:cNvPr id="39" name="Freeform 3394">
              <a:extLst>
                <a:ext uri="{FF2B5EF4-FFF2-40B4-BE49-F238E27FC236}">
                  <a16:creationId xmlns:a16="http://schemas.microsoft.com/office/drawing/2014/main" xmlns=""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95">
              <a:extLst>
                <a:ext uri="{FF2B5EF4-FFF2-40B4-BE49-F238E27FC236}">
                  <a16:creationId xmlns:a16="http://schemas.microsoft.com/office/drawing/2014/main" xmlns=""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211">
            <a:extLst>
              <a:ext uri="{FF2B5EF4-FFF2-40B4-BE49-F238E27FC236}">
                <a16:creationId xmlns:a16="http://schemas.microsoft.com/office/drawing/2014/main" xmlns="" id="{2180B60E-86B1-4CE7-8BED-1CAE6E8C72A7}"/>
              </a:ext>
            </a:extLst>
          </p:cNvPr>
          <p:cNvGrpSpPr/>
          <p:nvPr/>
        </p:nvGrpSpPr>
        <p:grpSpPr>
          <a:xfrm>
            <a:off x="7926597" y="2432652"/>
            <a:ext cx="142875" cy="285750"/>
            <a:chOff x="7085013" y="5922963"/>
            <a:chExt cx="142875" cy="285750"/>
          </a:xfrm>
          <a:solidFill>
            <a:schemeClr val="accent5">
              <a:lumMod val="75000"/>
            </a:schemeClr>
          </a:solidFill>
        </p:grpSpPr>
        <p:sp>
          <p:nvSpPr>
            <p:cNvPr id="42" name="Freeform 3394">
              <a:extLst>
                <a:ext uri="{FF2B5EF4-FFF2-40B4-BE49-F238E27FC236}">
                  <a16:creationId xmlns:a16="http://schemas.microsoft.com/office/drawing/2014/main" xmlns=""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95">
              <a:extLst>
                <a:ext uri="{FF2B5EF4-FFF2-40B4-BE49-F238E27FC236}">
                  <a16:creationId xmlns:a16="http://schemas.microsoft.com/office/drawing/2014/main" xmlns=""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258">
            <a:extLst>
              <a:ext uri="{FF2B5EF4-FFF2-40B4-BE49-F238E27FC236}">
                <a16:creationId xmlns:a16="http://schemas.microsoft.com/office/drawing/2014/main" xmlns="" id="{6D8EDC4B-A996-470E-A468-C062E47C902D}"/>
              </a:ext>
            </a:extLst>
          </p:cNvPr>
          <p:cNvGrpSpPr/>
          <p:nvPr/>
        </p:nvGrpSpPr>
        <p:grpSpPr>
          <a:xfrm>
            <a:off x="8179985" y="2432652"/>
            <a:ext cx="142875" cy="285750"/>
            <a:chOff x="7085013" y="5922963"/>
            <a:chExt cx="142875" cy="285750"/>
          </a:xfrm>
          <a:solidFill>
            <a:schemeClr val="accent5">
              <a:lumMod val="75000"/>
            </a:schemeClr>
          </a:solidFill>
        </p:grpSpPr>
        <p:sp>
          <p:nvSpPr>
            <p:cNvPr id="45" name="Freeform 3394">
              <a:extLst>
                <a:ext uri="{FF2B5EF4-FFF2-40B4-BE49-F238E27FC236}">
                  <a16:creationId xmlns:a16="http://schemas.microsoft.com/office/drawing/2014/main" xmlns=""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95">
              <a:extLst>
                <a:ext uri="{FF2B5EF4-FFF2-40B4-BE49-F238E27FC236}">
                  <a16:creationId xmlns:a16="http://schemas.microsoft.com/office/drawing/2014/main" xmlns=""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273">
            <a:extLst>
              <a:ext uri="{FF2B5EF4-FFF2-40B4-BE49-F238E27FC236}">
                <a16:creationId xmlns:a16="http://schemas.microsoft.com/office/drawing/2014/main" xmlns="" id="{5C9A133C-3454-4245-8BAF-1CE56C23BCC7}"/>
              </a:ext>
            </a:extLst>
          </p:cNvPr>
          <p:cNvGrpSpPr/>
          <p:nvPr/>
        </p:nvGrpSpPr>
        <p:grpSpPr>
          <a:xfrm>
            <a:off x="8433373" y="2432652"/>
            <a:ext cx="142875" cy="285750"/>
            <a:chOff x="7085013" y="5922963"/>
            <a:chExt cx="142875" cy="285750"/>
          </a:xfrm>
          <a:solidFill>
            <a:schemeClr val="accent5">
              <a:lumMod val="75000"/>
            </a:schemeClr>
          </a:solidFill>
        </p:grpSpPr>
        <p:sp>
          <p:nvSpPr>
            <p:cNvPr id="48" name="Freeform 3394">
              <a:extLst>
                <a:ext uri="{FF2B5EF4-FFF2-40B4-BE49-F238E27FC236}">
                  <a16:creationId xmlns:a16="http://schemas.microsoft.com/office/drawing/2014/main" xmlns=""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395">
              <a:extLst>
                <a:ext uri="{FF2B5EF4-FFF2-40B4-BE49-F238E27FC236}">
                  <a16:creationId xmlns:a16="http://schemas.microsoft.com/office/drawing/2014/main" xmlns=""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276">
            <a:extLst>
              <a:ext uri="{FF2B5EF4-FFF2-40B4-BE49-F238E27FC236}">
                <a16:creationId xmlns:a16="http://schemas.microsoft.com/office/drawing/2014/main" xmlns="" id="{721BA385-E492-469A-A72F-9F9E0F2FBC19}"/>
              </a:ext>
            </a:extLst>
          </p:cNvPr>
          <p:cNvGrpSpPr/>
          <p:nvPr/>
        </p:nvGrpSpPr>
        <p:grpSpPr>
          <a:xfrm>
            <a:off x="8686761" y="2432652"/>
            <a:ext cx="142875" cy="285750"/>
            <a:chOff x="7085013" y="5922963"/>
            <a:chExt cx="142875" cy="285750"/>
          </a:xfrm>
          <a:solidFill>
            <a:schemeClr val="accent5">
              <a:lumMod val="75000"/>
            </a:schemeClr>
          </a:solidFill>
        </p:grpSpPr>
        <p:sp>
          <p:nvSpPr>
            <p:cNvPr id="51" name="Freeform 3394">
              <a:extLst>
                <a:ext uri="{FF2B5EF4-FFF2-40B4-BE49-F238E27FC236}">
                  <a16:creationId xmlns:a16="http://schemas.microsoft.com/office/drawing/2014/main" xmlns=""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95">
              <a:extLst>
                <a:ext uri="{FF2B5EF4-FFF2-40B4-BE49-F238E27FC236}">
                  <a16:creationId xmlns:a16="http://schemas.microsoft.com/office/drawing/2014/main" xmlns=""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279">
            <a:extLst>
              <a:ext uri="{FF2B5EF4-FFF2-40B4-BE49-F238E27FC236}">
                <a16:creationId xmlns:a16="http://schemas.microsoft.com/office/drawing/2014/main" xmlns="" id="{F5B526D7-4A56-4ACB-A92C-8C5513AA293B}"/>
              </a:ext>
            </a:extLst>
          </p:cNvPr>
          <p:cNvGrpSpPr/>
          <p:nvPr/>
        </p:nvGrpSpPr>
        <p:grpSpPr>
          <a:xfrm>
            <a:off x="8940145" y="2432652"/>
            <a:ext cx="142875" cy="285750"/>
            <a:chOff x="7085013" y="5922963"/>
            <a:chExt cx="142875" cy="285750"/>
          </a:xfrm>
          <a:solidFill>
            <a:schemeClr val="accent5">
              <a:lumMod val="75000"/>
            </a:schemeClr>
          </a:solidFill>
        </p:grpSpPr>
        <p:sp>
          <p:nvSpPr>
            <p:cNvPr id="54" name="Freeform 3394">
              <a:extLst>
                <a:ext uri="{FF2B5EF4-FFF2-40B4-BE49-F238E27FC236}">
                  <a16:creationId xmlns:a16="http://schemas.microsoft.com/office/drawing/2014/main" xmlns=""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95">
              <a:extLst>
                <a:ext uri="{FF2B5EF4-FFF2-40B4-BE49-F238E27FC236}">
                  <a16:creationId xmlns:a16="http://schemas.microsoft.com/office/drawing/2014/main" xmlns=""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282">
            <a:extLst>
              <a:ext uri="{FF2B5EF4-FFF2-40B4-BE49-F238E27FC236}">
                <a16:creationId xmlns:a16="http://schemas.microsoft.com/office/drawing/2014/main" xmlns="" id="{71A2B207-9A89-4AE6-8259-E9E04D204159}"/>
              </a:ext>
            </a:extLst>
          </p:cNvPr>
          <p:cNvGrpSpPr/>
          <p:nvPr/>
        </p:nvGrpSpPr>
        <p:grpSpPr>
          <a:xfrm>
            <a:off x="9193533" y="2432652"/>
            <a:ext cx="142875" cy="285750"/>
            <a:chOff x="7085013" y="5922963"/>
            <a:chExt cx="142875" cy="285750"/>
          </a:xfrm>
          <a:solidFill>
            <a:schemeClr val="accent5">
              <a:lumMod val="75000"/>
            </a:schemeClr>
          </a:solidFill>
        </p:grpSpPr>
        <p:sp>
          <p:nvSpPr>
            <p:cNvPr id="57" name="Freeform 3394">
              <a:extLst>
                <a:ext uri="{FF2B5EF4-FFF2-40B4-BE49-F238E27FC236}">
                  <a16:creationId xmlns:a16="http://schemas.microsoft.com/office/drawing/2014/main" xmlns=""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95">
              <a:extLst>
                <a:ext uri="{FF2B5EF4-FFF2-40B4-BE49-F238E27FC236}">
                  <a16:creationId xmlns:a16="http://schemas.microsoft.com/office/drawing/2014/main" xmlns=""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285">
            <a:extLst>
              <a:ext uri="{FF2B5EF4-FFF2-40B4-BE49-F238E27FC236}">
                <a16:creationId xmlns:a16="http://schemas.microsoft.com/office/drawing/2014/main" xmlns="" id="{311CD589-2756-4F31-9492-AE19A73F00E6}"/>
              </a:ext>
            </a:extLst>
          </p:cNvPr>
          <p:cNvGrpSpPr/>
          <p:nvPr/>
        </p:nvGrpSpPr>
        <p:grpSpPr>
          <a:xfrm>
            <a:off x="9446921" y="2432652"/>
            <a:ext cx="142875" cy="285750"/>
            <a:chOff x="7085013" y="5922963"/>
            <a:chExt cx="142875" cy="285750"/>
          </a:xfrm>
          <a:solidFill>
            <a:schemeClr val="accent5">
              <a:lumMod val="75000"/>
            </a:schemeClr>
          </a:solidFill>
        </p:grpSpPr>
        <p:sp>
          <p:nvSpPr>
            <p:cNvPr id="60" name="Freeform 3394">
              <a:extLst>
                <a:ext uri="{FF2B5EF4-FFF2-40B4-BE49-F238E27FC236}">
                  <a16:creationId xmlns:a16="http://schemas.microsoft.com/office/drawing/2014/main" xmlns=""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95">
              <a:extLst>
                <a:ext uri="{FF2B5EF4-FFF2-40B4-BE49-F238E27FC236}">
                  <a16:creationId xmlns:a16="http://schemas.microsoft.com/office/drawing/2014/main" xmlns=""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288">
            <a:extLst>
              <a:ext uri="{FF2B5EF4-FFF2-40B4-BE49-F238E27FC236}">
                <a16:creationId xmlns:a16="http://schemas.microsoft.com/office/drawing/2014/main" xmlns="" id="{B23D31AF-959B-4B6F-A9AC-47C7509BBF93}"/>
              </a:ext>
            </a:extLst>
          </p:cNvPr>
          <p:cNvGrpSpPr/>
          <p:nvPr/>
        </p:nvGrpSpPr>
        <p:grpSpPr>
          <a:xfrm>
            <a:off x="9700309" y="2432652"/>
            <a:ext cx="142875" cy="285750"/>
            <a:chOff x="7085013" y="5922963"/>
            <a:chExt cx="142875" cy="285750"/>
          </a:xfrm>
          <a:solidFill>
            <a:schemeClr val="accent5">
              <a:lumMod val="75000"/>
            </a:schemeClr>
          </a:solidFill>
        </p:grpSpPr>
        <p:sp>
          <p:nvSpPr>
            <p:cNvPr id="63" name="Freeform 3394">
              <a:extLst>
                <a:ext uri="{FF2B5EF4-FFF2-40B4-BE49-F238E27FC236}">
                  <a16:creationId xmlns:a16="http://schemas.microsoft.com/office/drawing/2014/main" xmlns=""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395">
              <a:extLst>
                <a:ext uri="{FF2B5EF4-FFF2-40B4-BE49-F238E27FC236}">
                  <a16:creationId xmlns:a16="http://schemas.microsoft.com/office/drawing/2014/main" xmlns=""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5" name="矩形 94"/>
          <p:cNvSpPr/>
          <p:nvPr/>
        </p:nvSpPr>
        <p:spPr>
          <a:xfrm>
            <a:off x="2618509" y="1490227"/>
            <a:ext cx="4801314" cy="646331"/>
          </a:xfrm>
          <a:prstGeom prst="rect">
            <a:avLst/>
          </a:prstGeom>
        </p:spPr>
        <p:txBody>
          <a:bodyPr wrap="none">
            <a:spAutoFit/>
          </a:bodyPr>
          <a:lstStyle/>
          <a:p>
            <a:pPr>
              <a:defRPr/>
            </a:pPr>
            <a:r>
              <a:rPr lang="zh-TW" altLang="en-US" sz="3600" dirty="0">
                <a:latin typeface="+mn-ea"/>
              </a:rPr>
              <a:t>國中生申請、選填志願</a:t>
            </a:r>
          </a:p>
        </p:txBody>
      </p:sp>
      <p:sp>
        <p:nvSpPr>
          <p:cNvPr id="9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063829" y="1578229"/>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7" name="矩形 96"/>
          <p:cNvSpPr/>
          <p:nvPr/>
        </p:nvSpPr>
        <p:spPr>
          <a:xfrm>
            <a:off x="3067388" y="2296646"/>
            <a:ext cx="5854725" cy="523220"/>
          </a:xfrm>
          <a:prstGeom prst="rect">
            <a:avLst/>
          </a:prstGeom>
        </p:spPr>
        <p:txBody>
          <a:bodyPr wrap="square">
            <a:spAutoFit/>
          </a:bodyPr>
          <a:lstStyle/>
          <a:p>
            <a:pPr>
              <a:defRPr/>
            </a:pPr>
            <a:r>
              <a:rPr lang="zh-TW" altLang="en-US" sz="2800" dirty="0">
                <a:latin typeface="+mn-ea"/>
              </a:rPr>
              <a:t>申請人數未超過招生名額</a:t>
            </a:r>
          </a:p>
        </p:txBody>
      </p:sp>
      <p:sp>
        <p:nvSpPr>
          <p:cNvPr id="98"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703363" y="2395182"/>
            <a:ext cx="326148" cy="32614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703363" y="3772074"/>
            <a:ext cx="326148" cy="32614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文字方塊 1"/>
          <p:cNvSpPr txBox="1"/>
          <p:nvPr/>
        </p:nvSpPr>
        <p:spPr>
          <a:xfrm>
            <a:off x="3067391" y="2874465"/>
            <a:ext cx="1620957" cy="523220"/>
          </a:xfrm>
          <a:prstGeom prst="rect">
            <a:avLst/>
          </a:prstGeom>
          <a:noFill/>
        </p:spPr>
        <p:txBody>
          <a:bodyPr wrap="none" rtlCol="0">
            <a:spAutoFit/>
          </a:bodyPr>
          <a:lstStyle/>
          <a:p>
            <a:r>
              <a:rPr lang="zh-TW" altLang="en-US" sz="2800" b="1" dirty="0"/>
              <a:t>全額錄取</a:t>
            </a:r>
          </a:p>
        </p:txBody>
      </p:sp>
      <p:cxnSp>
        <p:nvCxnSpPr>
          <p:cNvPr id="7" name="直線單箭頭接點 6"/>
          <p:cNvCxnSpPr>
            <a:endCxn id="2" idx="1"/>
          </p:cNvCxnSpPr>
          <p:nvPr/>
        </p:nvCxnSpPr>
        <p:spPr>
          <a:xfrm>
            <a:off x="2703363" y="3136075"/>
            <a:ext cx="3640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3067393" y="3673538"/>
            <a:ext cx="3775393" cy="523220"/>
          </a:xfrm>
          <a:prstGeom prst="rect">
            <a:avLst/>
          </a:prstGeom>
          <a:noFill/>
        </p:spPr>
        <p:txBody>
          <a:bodyPr wrap="none" rtlCol="0">
            <a:spAutoFit/>
          </a:bodyPr>
          <a:lstStyle/>
          <a:p>
            <a:r>
              <a:rPr lang="zh-TW" altLang="en-US" sz="2800" dirty="0"/>
              <a:t>申請人數超過招生名額</a:t>
            </a:r>
          </a:p>
        </p:txBody>
      </p:sp>
      <p:grpSp>
        <p:nvGrpSpPr>
          <p:cNvPr id="101" name="Group 181">
            <a:extLst>
              <a:ext uri="{FF2B5EF4-FFF2-40B4-BE49-F238E27FC236}">
                <a16:creationId xmlns:a16="http://schemas.microsoft.com/office/drawing/2014/main" xmlns="" id="{E52DCB02-263C-4353-B7EF-CF671ECEBF08}"/>
              </a:ext>
            </a:extLst>
          </p:cNvPr>
          <p:cNvGrpSpPr/>
          <p:nvPr/>
        </p:nvGrpSpPr>
        <p:grpSpPr>
          <a:xfrm>
            <a:off x="7411745" y="3768292"/>
            <a:ext cx="142875" cy="285750"/>
            <a:chOff x="7085013" y="5922963"/>
            <a:chExt cx="142875" cy="285750"/>
          </a:xfrm>
          <a:solidFill>
            <a:schemeClr val="accent5">
              <a:lumMod val="75000"/>
            </a:schemeClr>
          </a:solidFill>
        </p:grpSpPr>
        <p:sp>
          <p:nvSpPr>
            <p:cNvPr id="102" name="Freeform 3394">
              <a:extLst>
                <a:ext uri="{FF2B5EF4-FFF2-40B4-BE49-F238E27FC236}">
                  <a16:creationId xmlns:a16="http://schemas.microsoft.com/office/drawing/2014/main" xmlns=""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95">
              <a:extLst>
                <a:ext uri="{FF2B5EF4-FFF2-40B4-BE49-F238E27FC236}">
                  <a16:creationId xmlns:a16="http://schemas.microsoft.com/office/drawing/2014/main" xmlns=""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196">
            <a:extLst>
              <a:ext uri="{FF2B5EF4-FFF2-40B4-BE49-F238E27FC236}">
                <a16:creationId xmlns:a16="http://schemas.microsoft.com/office/drawing/2014/main" xmlns="" id="{262B0F37-8AFA-4FDC-83E0-59701E2712A4}"/>
              </a:ext>
            </a:extLst>
          </p:cNvPr>
          <p:cNvGrpSpPr/>
          <p:nvPr/>
        </p:nvGrpSpPr>
        <p:grpSpPr>
          <a:xfrm>
            <a:off x="7665133" y="3768292"/>
            <a:ext cx="142875" cy="285750"/>
            <a:chOff x="7085013" y="5922963"/>
            <a:chExt cx="142875" cy="285750"/>
          </a:xfrm>
          <a:solidFill>
            <a:schemeClr val="accent5">
              <a:lumMod val="75000"/>
            </a:schemeClr>
          </a:solidFill>
        </p:grpSpPr>
        <p:sp>
          <p:nvSpPr>
            <p:cNvPr id="105" name="Freeform 3394">
              <a:extLst>
                <a:ext uri="{FF2B5EF4-FFF2-40B4-BE49-F238E27FC236}">
                  <a16:creationId xmlns:a16="http://schemas.microsoft.com/office/drawing/2014/main" xmlns=""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395">
              <a:extLst>
                <a:ext uri="{FF2B5EF4-FFF2-40B4-BE49-F238E27FC236}">
                  <a16:creationId xmlns:a16="http://schemas.microsoft.com/office/drawing/2014/main" xmlns=""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211">
            <a:extLst>
              <a:ext uri="{FF2B5EF4-FFF2-40B4-BE49-F238E27FC236}">
                <a16:creationId xmlns:a16="http://schemas.microsoft.com/office/drawing/2014/main" xmlns="" id="{2180B60E-86B1-4CE7-8BED-1CAE6E8C72A7}"/>
              </a:ext>
            </a:extLst>
          </p:cNvPr>
          <p:cNvGrpSpPr/>
          <p:nvPr/>
        </p:nvGrpSpPr>
        <p:grpSpPr>
          <a:xfrm>
            <a:off x="7918521" y="3768292"/>
            <a:ext cx="142875" cy="285750"/>
            <a:chOff x="7085013" y="5922963"/>
            <a:chExt cx="142875" cy="285750"/>
          </a:xfrm>
          <a:solidFill>
            <a:schemeClr val="accent5">
              <a:lumMod val="75000"/>
            </a:schemeClr>
          </a:solidFill>
        </p:grpSpPr>
        <p:sp>
          <p:nvSpPr>
            <p:cNvPr id="108" name="Freeform 3394">
              <a:extLst>
                <a:ext uri="{FF2B5EF4-FFF2-40B4-BE49-F238E27FC236}">
                  <a16:creationId xmlns:a16="http://schemas.microsoft.com/office/drawing/2014/main" xmlns=""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395">
              <a:extLst>
                <a:ext uri="{FF2B5EF4-FFF2-40B4-BE49-F238E27FC236}">
                  <a16:creationId xmlns:a16="http://schemas.microsoft.com/office/drawing/2014/main" xmlns=""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258">
            <a:extLst>
              <a:ext uri="{FF2B5EF4-FFF2-40B4-BE49-F238E27FC236}">
                <a16:creationId xmlns:a16="http://schemas.microsoft.com/office/drawing/2014/main" xmlns="" id="{6D8EDC4B-A996-470E-A468-C062E47C902D}"/>
              </a:ext>
            </a:extLst>
          </p:cNvPr>
          <p:cNvGrpSpPr/>
          <p:nvPr/>
        </p:nvGrpSpPr>
        <p:grpSpPr>
          <a:xfrm>
            <a:off x="8171909" y="3768292"/>
            <a:ext cx="142875" cy="285750"/>
            <a:chOff x="7085013" y="5922963"/>
            <a:chExt cx="142875" cy="285750"/>
          </a:xfrm>
          <a:solidFill>
            <a:schemeClr val="accent5">
              <a:lumMod val="75000"/>
            </a:schemeClr>
          </a:solidFill>
        </p:grpSpPr>
        <p:sp>
          <p:nvSpPr>
            <p:cNvPr id="111" name="Freeform 3394">
              <a:extLst>
                <a:ext uri="{FF2B5EF4-FFF2-40B4-BE49-F238E27FC236}">
                  <a16:creationId xmlns:a16="http://schemas.microsoft.com/office/drawing/2014/main" xmlns=""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395">
              <a:extLst>
                <a:ext uri="{FF2B5EF4-FFF2-40B4-BE49-F238E27FC236}">
                  <a16:creationId xmlns:a16="http://schemas.microsoft.com/office/drawing/2014/main" xmlns=""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273">
            <a:extLst>
              <a:ext uri="{FF2B5EF4-FFF2-40B4-BE49-F238E27FC236}">
                <a16:creationId xmlns:a16="http://schemas.microsoft.com/office/drawing/2014/main" xmlns="" id="{5C9A133C-3454-4245-8BAF-1CE56C23BCC7}"/>
              </a:ext>
            </a:extLst>
          </p:cNvPr>
          <p:cNvGrpSpPr/>
          <p:nvPr/>
        </p:nvGrpSpPr>
        <p:grpSpPr>
          <a:xfrm>
            <a:off x="8425293" y="3768292"/>
            <a:ext cx="142875" cy="285750"/>
            <a:chOff x="7085013" y="5922963"/>
            <a:chExt cx="142875" cy="285750"/>
          </a:xfrm>
          <a:solidFill>
            <a:schemeClr val="accent5">
              <a:lumMod val="75000"/>
            </a:schemeClr>
          </a:solidFill>
        </p:grpSpPr>
        <p:sp>
          <p:nvSpPr>
            <p:cNvPr id="114" name="Freeform 3394">
              <a:extLst>
                <a:ext uri="{FF2B5EF4-FFF2-40B4-BE49-F238E27FC236}">
                  <a16:creationId xmlns:a16="http://schemas.microsoft.com/office/drawing/2014/main" xmlns=""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395">
              <a:extLst>
                <a:ext uri="{FF2B5EF4-FFF2-40B4-BE49-F238E27FC236}">
                  <a16:creationId xmlns:a16="http://schemas.microsoft.com/office/drawing/2014/main" xmlns=""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6" name="Group 276">
            <a:extLst>
              <a:ext uri="{FF2B5EF4-FFF2-40B4-BE49-F238E27FC236}">
                <a16:creationId xmlns:a16="http://schemas.microsoft.com/office/drawing/2014/main" xmlns="" id="{721BA385-E492-469A-A72F-9F9E0F2FBC19}"/>
              </a:ext>
            </a:extLst>
          </p:cNvPr>
          <p:cNvGrpSpPr/>
          <p:nvPr/>
        </p:nvGrpSpPr>
        <p:grpSpPr>
          <a:xfrm>
            <a:off x="8678681" y="3768292"/>
            <a:ext cx="142875" cy="285750"/>
            <a:chOff x="7085013" y="5922963"/>
            <a:chExt cx="142875" cy="285750"/>
          </a:xfrm>
          <a:solidFill>
            <a:schemeClr val="accent5">
              <a:lumMod val="75000"/>
            </a:schemeClr>
          </a:solidFill>
        </p:grpSpPr>
        <p:sp>
          <p:nvSpPr>
            <p:cNvPr id="117" name="Freeform 3394">
              <a:extLst>
                <a:ext uri="{FF2B5EF4-FFF2-40B4-BE49-F238E27FC236}">
                  <a16:creationId xmlns:a16="http://schemas.microsoft.com/office/drawing/2014/main" xmlns=""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3395">
              <a:extLst>
                <a:ext uri="{FF2B5EF4-FFF2-40B4-BE49-F238E27FC236}">
                  <a16:creationId xmlns:a16="http://schemas.microsoft.com/office/drawing/2014/main" xmlns=""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9" name="Group 279">
            <a:extLst>
              <a:ext uri="{FF2B5EF4-FFF2-40B4-BE49-F238E27FC236}">
                <a16:creationId xmlns:a16="http://schemas.microsoft.com/office/drawing/2014/main" xmlns="" id="{F5B526D7-4A56-4ACB-A92C-8C5513AA293B}"/>
              </a:ext>
            </a:extLst>
          </p:cNvPr>
          <p:cNvGrpSpPr/>
          <p:nvPr/>
        </p:nvGrpSpPr>
        <p:grpSpPr>
          <a:xfrm>
            <a:off x="8932069" y="3768292"/>
            <a:ext cx="142875" cy="285750"/>
            <a:chOff x="7085013" y="5922963"/>
            <a:chExt cx="142875" cy="285750"/>
          </a:xfrm>
          <a:solidFill>
            <a:schemeClr val="accent5">
              <a:lumMod val="75000"/>
            </a:schemeClr>
          </a:solidFill>
        </p:grpSpPr>
        <p:sp>
          <p:nvSpPr>
            <p:cNvPr id="120" name="Freeform 3394">
              <a:extLst>
                <a:ext uri="{FF2B5EF4-FFF2-40B4-BE49-F238E27FC236}">
                  <a16:creationId xmlns:a16="http://schemas.microsoft.com/office/drawing/2014/main" xmlns=""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3395">
              <a:extLst>
                <a:ext uri="{FF2B5EF4-FFF2-40B4-BE49-F238E27FC236}">
                  <a16:creationId xmlns:a16="http://schemas.microsoft.com/office/drawing/2014/main" xmlns=""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2" name="Group 282">
            <a:extLst>
              <a:ext uri="{FF2B5EF4-FFF2-40B4-BE49-F238E27FC236}">
                <a16:creationId xmlns:a16="http://schemas.microsoft.com/office/drawing/2014/main" xmlns="" id="{71A2B207-9A89-4AE6-8259-E9E04D204159}"/>
              </a:ext>
            </a:extLst>
          </p:cNvPr>
          <p:cNvGrpSpPr/>
          <p:nvPr/>
        </p:nvGrpSpPr>
        <p:grpSpPr>
          <a:xfrm>
            <a:off x="9185457" y="3768292"/>
            <a:ext cx="142875" cy="285750"/>
            <a:chOff x="7085013" y="5922963"/>
            <a:chExt cx="142875" cy="285750"/>
          </a:xfrm>
          <a:solidFill>
            <a:schemeClr val="accent5">
              <a:lumMod val="75000"/>
            </a:schemeClr>
          </a:solidFill>
        </p:grpSpPr>
        <p:sp>
          <p:nvSpPr>
            <p:cNvPr id="123" name="Freeform 3394">
              <a:extLst>
                <a:ext uri="{FF2B5EF4-FFF2-40B4-BE49-F238E27FC236}">
                  <a16:creationId xmlns:a16="http://schemas.microsoft.com/office/drawing/2014/main" xmlns=""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3395">
              <a:extLst>
                <a:ext uri="{FF2B5EF4-FFF2-40B4-BE49-F238E27FC236}">
                  <a16:creationId xmlns:a16="http://schemas.microsoft.com/office/drawing/2014/main" xmlns=""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5" name="Group 285">
            <a:extLst>
              <a:ext uri="{FF2B5EF4-FFF2-40B4-BE49-F238E27FC236}">
                <a16:creationId xmlns:a16="http://schemas.microsoft.com/office/drawing/2014/main" xmlns="" id="{311CD589-2756-4F31-9492-AE19A73F00E6}"/>
              </a:ext>
            </a:extLst>
          </p:cNvPr>
          <p:cNvGrpSpPr/>
          <p:nvPr/>
        </p:nvGrpSpPr>
        <p:grpSpPr>
          <a:xfrm>
            <a:off x="9438841" y="3768292"/>
            <a:ext cx="142875" cy="285750"/>
            <a:chOff x="7085013" y="5922963"/>
            <a:chExt cx="142875" cy="285750"/>
          </a:xfrm>
          <a:solidFill>
            <a:schemeClr val="accent5">
              <a:lumMod val="75000"/>
            </a:schemeClr>
          </a:solidFill>
        </p:grpSpPr>
        <p:sp>
          <p:nvSpPr>
            <p:cNvPr id="126" name="Freeform 3394">
              <a:extLst>
                <a:ext uri="{FF2B5EF4-FFF2-40B4-BE49-F238E27FC236}">
                  <a16:creationId xmlns:a16="http://schemas.microsoft.com/office/drawing/2014/main" xmlns=""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395">
              <a:extLst>
                <a:ext uri="{FF2B5EF4-FFF2-40B4-BE49-F238E27FC236}">
                  <a16:creationId xmlns:a16="http://schemas.microsoft.com/office/drawing/2014/main" xmlns=""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8" name="Group 288">
            <a:extLst>
              <a:ext uri="{FF2B5EF4-FFF2-40B4-BE49-F238E27FC236}">
                <a16:creationId xmlns:a16="http://schemas.microsoft.com/office/drawing/2014/main" xmlns="" id="{B23D31AF-959B-4B6F-A9AC-47C7509BBF93}"/>
              </a:ext>
            </a:extLst>
          </p:cNvPr>
          <p:cNvGrpSpPr/>
          <p:nvPr/>
        </p:nvGrpSpPr>
        <p:grpSpPr>
          <a:xfrm>
            <a:off x="9692229" y="3768292"/>
            <a:ext cx="142875" cy="285750"/>
            <a:chOff x="7085013" y="5922963"/>
            <a:chExt cx="142875" cy="285750"/>
          </a:xfrm>
          <a:solidFill>
            <a:schemeClr val="accent5">
              <a:lumMod val="75000"/>
            </a:schemeClr>
          </a:solidFill>
        </p:grpSpPr>
        <p:sp>
          <p:nvSpPr>
            <p:cNvPr id="129" name="Freeform 3394">
              <a:extLst>
                <a:ext uri="{FF2B5EF4-FFF2-40B4-BE49-F238E27FC236}">
                  <a16:creationId xmlns:a16="http://schemas.microsoft.com/office/drawing/2014/main" xmlns=""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395">
              <a:extLst>
                <a:ext uri="{FF2B5EF4-FFF2-40B4-BE49-F238E27FC236}">
                  <a16:creationId xmlns:a16="http://schemas.microsoft.com/office/drawing/2014/main" xmlns=""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1" name="Group 279">
            <a:extLst>
              <a:ext uri="{FF2B5EF4-FFF2-40B4-BE49-F238E27FC236}">
                <a16:creationId xmlns:a16="http://schemas.microsoft.com/office/drawing/2014/main" xmlns="" id="{F5B526D7-4A56-4ACB-A92C-8C5513AA293B}"/>
              </a:ext>
            </a:extLst>
          </p:cNvPr>
          <p:cNvGrpSpPr/>
          <p:nvPr/>
        </p:nvGrpSpPr>
        <p:grpSpPr>
          <a:xfrm>
            <a:off x="9692229" y="3763736"/>
            <a:ext cx="142875" cy="285750"/>
            <a:chOff x="7085013" y="5922963"/>
            <a:chExt cx="142875" cy="285750"/>
          </a:xfrm>
          <a:solidFill>
            <a:schemeClr val="accent1"/>
          </a:solidFill>
        </p:grpSpPr>
        <p:sp>
          <p:nvSpPr>
            <p:cNvPr id="132" name="Freeform 3394">
              <a:extLst>
                <a:ext uri="{FF2B5EF4-FFF2-40B4-BE49-F238E27FC236}">
                  <a16:creationId xmlns:a16="http://schemas.microsoft.com/office/drawing/2014/main" xmlns=""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3395">
              <a:extLst>
                <a:ext uri="{FF2B5EF4-FFF2-40B4-BE49-F238E27FC236}">
                  <a16:creationId xmlns:a16="http://schemas.microsoft.com/office/drawing/2014/main" xmlns=""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4" name="Group 282">
            <a:extLst>
              <a:ext uri="{FF2B5EF4-FFF2-40B4-BE49-F238E27FC236}">
                <a16:creationId xmlns:a16="http://schemas.microsoft.com/office/drawing/2014/main" xmlns="" id="{71A2B207-9A89-4AE6-8259-E9E04D204159}"/>
              </a:ext>
            </a:extLst>
          </p:cNvPr>
          <p:cNvGrpSpPr/>
          <p:nvPr/>
        </p:nvGrpSpPr>
        <p:grpSpPr>
          <a:xfrm>
            <a:off x="9945617" y="3763736"/>
            <a:ext cx="142875" cy="285750"/>
            <a:chOff x="7085013" y="5922963"/>
            <a:chExt cx="142875" cy="285750"/>
          </a:xfrm>
          <a:solidFill>
            <a:schemeClr val="accent1"/>
          </a:solidFill>
        </p:grpSpPr>
        <p:sp>
          <p:nvSpPr>
            <p:cNvPr id="135" name="Freeform 3394">
              <a:extLst>
                <a:ext uri="{FF2B5EF4-FFF2-40B4-BE49-F238E27FC236}">
                  <a16:creationId xmlns:a16="http://schemas.microsoft.com/office/drawing/2014/main" xmlns=""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395">
              <a:extLst>
                <a:ext uri="{FF2B5EF4-FFF2-40B4-BE49-F238E27FC236}">
                  <a16:creationId xmlns:a16="http://schemas.microsoft.com/office/drawing/2014/main" xmlns=""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7" name="Group 285">
            <a:extLst>
              <a:ext uri="{FF2B5EF4-FFF2-40B4-BE49-F238E27FC236}">
                <a16:creationId xmlns:a16="http://schemas.microsoft.com/office/drawing/2014/main" xmlns="" id="{311CD589-2756-4F31-9492-AE19A73F00E6}"/>
              </a:ext>
            </a:extLst>
          </p:cNvPr>
          <p:cNvGrpSpPr/>
          <p:nvPr/>
        </p:nvGrpSpPr>
        <p:grpSpPr>
          <a:xfrm>
            <a:off x="10199005" y="3763736"/>
            <a:ext cx="142875" cy="285750"/>
            <a:chOff x="7085013" y="5922963"/>
            <a:chExt cx="142875" cy="285750"/>
          </a:xfrm>
          <a:solidFill>
            <a:schemeClr val="accent1"/>
          </a:solidFill>
        </p:grpSpPr>
        <p:sp>
          <p:nvSpPr>
            <p:cNvPr id="138" name="Freeform 3394">
              <a:extLst>
                <a:ext uri="{FF2B5EF4-FFF2-40B4-BE49-F238E27FC236}">
                  <a16:creationId xmlns:a16="http://schemas.microsoft.com/office/drawing/2014/main" xmlns=""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3395">
              <a:extLst>
                <a:ext uri="{FF2B5EF4-FFF2-40B4-BE49-F238E27FC236}">
                  <a16:creationId xmlns:a16="http://schemas.microsoft.com/office/drawing/2014/main" xmlns=""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0" name="Group 288">
            <a:extLst>
              <a:ext uri="{FF2B5EF4-FFF2-40B4-BE49-F238E27FC236}">
                <a16:creationId xmlns:a16="http://schemas.microsoft.com/office/drawing/2014/main" xmlns="" id="{B23D31AF-959B-4B6F-A9AC-47C7509BBF93}"/>
              </a:ext>
            </a:extLst>
          </p:cNvPr>
          <p:cNvGrpSpPr/>
          <p:nvPr/>
        </p:nvGrpSpPr>
        <p:grpSpPr>
          <a:xfrm>
            <a:off x="10452389" y="3763736"/>
            <a:ext cx="142875" cy="285750"/>
            <a:chOff x="7085013" y="5922963"/>
            <a:chExt cx="142875" cy="285750"/>
          </a:xfrm>
          <a:solidFill>
            <a:schemeClr val="accent5">
              <a:lumMod val="75000"/>
            </a:schemeClr>
          </a:solidFill>
        </p:grpSpPr>
        <p:sp>
          <p:nvSpPr>
            <p:cNvPr id="141" name="Freeform 3394">
              <a:extLst>
                <a:ext uri="{FF2B5EF4-FFF2-40B4-BE49-F238E27FC236}">
                  <a16:creationId xmlns:a16="http://schemas.microsoft.com/office/drawing/2014/main" xmlns=""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3395">
              <a:extLst>
                <a:ext uri="{FF2B5EF4-FFF2-40B4-BE49-F238E27FC236}">
                  <a16:creationId xmlns:a16="http://schemas.microsoft.com/office/drawing/2014/main" xmlns=""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43" name="直線單箭頭接點 142"/>
          <p:cNvCxnSpPr/>
          <p:nvPr/>
        </p:nvCxnSpPr>
        <p:spPr>
          <a:xfrm>
            <a:off x="2703361" y="4578485"/>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4" name="Group 181">
            <a:extLst>
              <a:ext uri="{FF2B5EF4-FFF2-40B4-BE49-F238E27FC236}">
                <a16:creationId xmlns:a16="http://schemas.microsoft.com/office/drawing/2014/main" xmlns="" id="{E52DCB02-263C-4353-B7EF-CF671ECEBF08}"/>
              </a:ext>
            </a:extLst>
          </p:cNvPr>
          <p:cNvGrpSpPr/>
          <p:nvPr/>
        </p:nvGrpSpPr>
        <p:grpSpPr>
          <a:xfrm>
            <a:off x="3206329" y="4306723"/>
            <a:ext cx="271763" cy="543524"/>
            <a:chOff x="7085013" y="5922963"/>
            <a:chExt cx="142875" cy="285750"/>
          </a:xfrm>
          <a:solidFill>
            <a:schemeClr val="accent5">
              <a:lumMod val="75000"/>
            </a:schemeClr>
          </a:solidFill>
        </p:grpSpPr>
        <p:sp>
          <p:nvSpPr>
            <p:cNvPr id="145" name="Freeform 3394">
              <a:extLst>
                <a:ext uri="{FF2B5EF4-FFF2-40B4-BE49-F238E27FC236}">
                  <a16:creationId xmlns:a16="http://schemas.microsoft.com/office/drawing/2014/main" xmlns=""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3395">
              <a:extLst>
                <a:ext uri="{FF2B5EF4-FFF2-40B4-BE49-F238E27FC236}">
                  <a16:creationId xmlns:a16="http://schemas.microsoft.com/office/drawing/2014/main" xmlns=""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文字方塊 22"/>
          <p:cNvSpPr txBox="1"/>
          <p:nvPr/>
        </p:nvSpPr>
        <p:spPr>
          <a:xfrm>
            <a:off x="3504187" y="4316875"/>
            <a:ext cx="5570756" cy="523220"/>
          </a:xfrm>
          <a:prstGeom prst="rect">
            <a:avLst/>
          </a:prstGeom>
          <a:noFill/>
        </p:spPr>
        <p:txBody>
          <a:bodyPr wrap="none" rtlCol="0">
            <a:spAutoFit/>
          </a:bodyPr>
          <a:lstStyle/>
          <a:p>
            <a:r>
              <a:rPr lang="zh-TW" altLang="en-US" sz="2800" dirty="0"/>
              <a:t>依總積分錄取，錄取名額內不比序</a:t>
            </a:r>
          </a:p>
        </p:txBody>
      </p:sp>
      <p:cxnSp>
        <p:nvCxnSpPr>
          <p:cNvPr id="147" name="直線單箭頭接點 146"/>
          <p:cNvCxnSpPr/>
          <p:nvPr/>
        </p:nvCxnSpPr>
        <p:spPr>
          <a:xfrm>
            <a:off x="2703361" y="5445357"/>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8" name="Group 181">
            <a:extLst>
              <a:ext uri="{FF2B5EF4-FFF2-40B4-BE49-F238E27FC236}">
                <a16:creationId xmlns:a16="http://schemas.microsoft.com/office/drawing/2014/main" xmlns="" id="{E52DCB02-263C-4353-B7EF-CF671ECEBF08}"/>
              </a:ext>
            </a:extLst>
          </p:cNvPr>
          <p:cNvGrpSpPr/>
          <p:nvPr/>
        </p:nvGrpSpPr>
        <p:grpSpPr>
          <a:xfrm>
            <a:off x="3206329" y="5173595"/>
            <a:ext cx="271763" cy="543524"/>
            <a:chOff x="7085013" y="5922963"/>
            <a:chExt cx="142875" cy="285750"/>
          </a:xfrm>
          <a:solidFill>
            <a:schemeClr val="accent5">
              <a:lumMod val="75000"/>
            </a:schemeClr>
          </a:solidFill>
        </p:grpSpPr>
        <p:sp>
          <p:nvSpPr>
            <p:cNvPr id="149" name="Freeform 3394">
              <a:extLst>
                <a:ext uri="{FF2B5EF4-FFF2-40B4-BE49-F238E27FC236}">
                  <a16:creationId xmlns:a16="http://schemas.microsoft.com/office/drawing/2014/main" xmlns=""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395">
              <a:extLst>
                <a:ext uri="{FF2B5EF4-FFF2-40B4-BE49-F238E27FC236}">
                  <a16:creationId xmlns:a16="http://schemas.microsoft.com/office/drawing/2014/main" xmlns=""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文字方塊 23"/>
          <p:cNvSpPr txBox="1"/>
          <p:nvPr/>
        </p:nvSpPr>
        <p:spPr>
          <a:xfrm>
            <a:off x="3504187" y="5183747"/>
            <a:ext cx="5929828" cy="523220"/>
          </a:xfrm>
          <a:prstGeom prst="rect">
            <a:avLst/>
          </a:prstGeom>
          <a:noFill/>
        </p:spPr>
        <p:txBody>
          <a:bodyPr wrap="none" rtlCol="0">
            <a:spAutoFit/>
          </a:bodyPr>
          <a:lstStyle/>
          <a:p>
            <a:r>
              <a:rPr lang="zh-TW" altLang="en-US" sz="2800" dirty="0"/>
              <a:t>最低錄取總積分相同，進行</a:t>
            </a:r>
            <a:r>
              <a:rPr lang="zh-TW" altLang="en-US" sz="2800" b="1" dirty="0"/>
              <a:t>超額比序</a:t>
            </a:r>
          </a:p>
        </p:txBody>
      </p:sp>
    </p:spTree>
    <p:extLst>
      <p:ext uri="{BB962C8B-B14F-4D97-AF65-F5344CB8AC3E}">
        <p14:creationId xmlns:p14="http://schemas.microsoft.com/office/powerpoint/2010/main" val="118139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36"/>
            <a:ext cx="4349579" cy="17017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14</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181339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2823020"/>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66642" y="80725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b="1" dirty="0"/>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18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超額比序流程</a:t>
            </a:r>
            <a:endParaRPr lang="en-US" sz="4400" b="1" dirty="0">
              <a:solidFill>
                <a:prstClr val="black"/>
              </a:solidFill>
            </a:endParaRPr>
          </a:p>
        </p:txBody>
      </p:sp>
      <p:sp>
        <p:nvSpPr>
          <p:cNvPr id="183" name="Block Arc 9">
            <a:extLst>
              <a:ext uri="{FF2B5EF4-FFF2-40B4-BE49-F238E27FC236}">
                <a16:creationId xmlns:a16="http://schemas.microsoft.com/office/drawing/2014/main" xmlns="" id="{91A5B050-E265-48E9-9385-3C72C8597428}"/>
              </a:ext>
            </a:extLst>
          </p:cNvPr>
          <p:cNvSpPr/>
          <p:nvPr/>
        </p:nvSpPr>
        <p:spPr>
          <a:xfrm rot="5400000">
            <a:off x="7816483" y="1857695"/>
            <a:ext cx="3495733" cy="3183496"/>
          </a:xfrm>
          <a:prstGeom prst="blockArc">
            <a:avLst>
              <a:gd name="adj1" fmla="val 10800000"/>
              <a:gd name="adj2" fmla="val 41499"/>
              <a:gd name="adj3" fmla="val 122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Arrow: Chevron 3">
            <a:extLst>
              <a:ext uri="{FF2B5EF4-FFF2-40B4-BE49-F238E27FC236}">
                <a16:creationId xmlns:a16="http://schemas.microsoft.com/office/drawing/2014/main" xmlns="" id="{B74DCDE5-F6FF-490A-B8D2-396498CA034B}"/>
              </a:ext>
            </a:extLst>
          </p:cNvPr>
          <p:cNvSpPr/>
          <p:nvPr/>
        </p:nvSpPr>
        <p:spPr>
          <a:xfrm>
            <a:off x="3534749" y="1464525"/>
            <a:ext cx="2147433"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5" name="Arrow: Chevron 46">
            <a:extLst>
              <a:ext uri="{FF2B5EF4-FFF2-40B4-BE49-F238E27FC236}">
                <a16:creationId xmlns:a16="http://schemas.microsoft.com/office/drawing/2014/main" xmlns="" id="{1BC15637-F3BD-449B-93FD-386E8A2DA987}"/>
              </a:ext>
            </a:extLst>
          </p:cNvPr>
          <p:cNvSpPr/>
          <p:nvPr/>
        </p:nvSpPr>
        <p:spPr>
          <a:xfrm>
            <a:off x="5685197" y="1464525"/>
            <a:ext cx="2147433"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Arrow: Chevron 49">
            <a:extLst>
              <a:ext uri="{FF2B5EF4-FFF2-40B4-BE49-F238E27FC236}">
                <a16:creationId xmlns:a16="http://schemas.microsoft.com/office/drawing/2014/main" xmlns="" id="{AAE363C1-DA88-472D-879F-1E1F124BBE47}"/>
              </a:ext>
            </a:extLst>
          </p:cNvPr>
          <p:cNvSpPr/>
          <p:nvPr/>
        </p:nvSpPr>
        <p:spPr>
          <a:xfrm>
            <a:off x="7829132" y="1464525"/>
            <a:ext cx="2147433"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Arrow: Chevron 50">
            <a:extLst>
              <a:ext uri="{FF2B5EF4-FFF2-40B4-BE49-F238E27FC236}">
                <a16:creationId xmlns:a16="http://schemas.microsoft.com/office/drawing/2014/main" xmlns="" id="{DDC252AD-84FF-47B7-8790-713CA9415746}"/>
              </a:ext>
            </a:extLst>
          </p:cNvPr>
          <p:cNvSpPr/>
          <p:nvPr/>
        </p:nvSpPr>
        <p:spPr>
          <a:xfrm rot="10800000">
            <a:off x="7829132" y="4539370"/>
            <a:ext cx="2147433"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Arrow: Chevron 51">
            <a:extLst>
              <a:ext uri="{FF2B5EF4-FFF2-40B4-BE49-F238E27FC236}">
                <a16:creationId xmlns:a16="http://schemas.microsoft.com/office/drawing/2014/main" xmlns="" id="{421BF210-F8C0-47E7-92CA-34F5EF9AA6FA}"/>
              </a:ext>
            </a:extLst>
          </p:cNvPr>
          <p:cNvSpPr/>
          <p:nvPr/>
        </p:nvSpPr>
        <p:spPr>
          <a:xfrm flipH="1">
            <a:off x="5688522" y="4539370"/>
            <a:ext cx="2147433"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Oval 15">
            <a:extLst>
              <a:ext uri="{FF2B5EF4-FFF2-40B4-BE49-F238E27FC236}">
                <a16:creationId xmlns:a16="http://schemas.microsoft.com/office/drawing/2014/main" xmlns="" id="{BDB611C0-188C-4800-8C8D-7405100DC7C7}"/>
              </a:ext>
            </a:extLst>
          </p:cNvPr>
          <p:cNvSpPr/>
          <p:nvPr/>
        </p:nvSpPr>
        <p:spPr>
          <a:xfrm>
            <a:off x="4470061" y="2287267"/>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79">
            <a:extLst>
              <a:ext uri="{FF2B5EF4-FFF2-40B4-BE49-F238E27FC236}">
                <a16:creationId xmlns:a16="http://schemas.microsoft.com/office/drawing/2014/main" xmlns="" id="{232D4860-46E2-43EB-9F55-A0885ED057E2}"/>
              </a:ext>
            </a:extLst>
          </p:cNvPr>
          <p:cNvSpPr/>
          <p:nvPr/>
        </p:nvSpPr>
        <p:spPr>
          <a:xfrm>
            <a:off x="6670161" y="2287267"/>
            <a:ext cx="177491"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80">
            <a:extLst>
              <a:ext uri="{FF2B5EF4-FFF2-40B4-BE49-F238E27FC236}">
                <a16:creationId xmlns:a16="http://schemas.microsoft.com/office/drawing/2014/main" xmlns="" id="{F7FF85F3-4199-4CDB-881C-03580035E037}"/>
              </a:ext>
            </a:extLst>
          </p:cNvPr>
          <p:cNvSpPr/>
          <p:nvPr/>
        </p:nvSpPr>
        <p:spPr>
          <a:xfrm>
            <a:off x="8814097" y="2287267"/>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81">
            <a:extLst>
              <a:ext uri="{FF2B5EF4-FFF2-40B4-BE49-F238E27FC236}">
                <a16:creationId xmlns:a16="http://schemas.microsoft.com/office/drawing/2014/main" xmlns="" id="{C6821171-74E6-4E6E-9D56-7128E2478831}"/>
              </a:ext>
            </a:extLst>
          </p:cNvPr>
          <p:cNvSpPr/>
          <p:nvPr/>
        </p:nvSpPr>
        <p:spPr>
          <a:xfrm rot="10800000">
            <a:off x="8814097" y="4448720"/>
            <a:ext cx="177491"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83">
            <a:extLst>
              <a:ext uri="{FF2B5EF4-FFF2-40B4-BE49-F238E27FC236}">
                <a16:creationId xmlns:a16="http://schemas.microsoft.com/office/drawing/2014/main" xmlns="" id="{B43C524D-9D6A-4800-B4AC-49E079ABD482}"/>
              </a:ext>
            </a:extLst>
          </p:cNvPr>
          <p:cNvSpPr/>
          <p:nvPr/>
        </p:nvSpPr>
        <p:spPr>
          <a:xfrm>
            <a:off x="2704046" y="5039192"/>
            <a:ext cx="3008631" cy="1261388"/>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84">
            <a:extLst>
              <a:ext uri="{FF2B5EF4-FFF2-40B4-BE49-F238E27FC236}">
                <a16:creationId xmlns:a16="http://schemas.microsoft.com/office/drawing/2014/main" xmlns="" id="{8B7889CE-3EDD-4248-BCBD-F71BDDFC34B8}"/>
              </a:ext>
            </a:extLst>
          </p:cNvPr>
          <p:cNvSpPr/>
          <p:nvPr/>
        </p:nvSpPr>
        <p:spPr>
          <a:xfrm>
            <a:off x="2688787" y="3727881"/>
            <a:ext cx="3023884" cy="1261388"/>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15">
            <a:extLst>
              <a:ext uri="{FF2B5EF4-FFF2-40B4-BE49-F238E27FC236}">
                <a16:creationId xmlns:a16="http://schemas.microsoft.com/office/drawing/2014/main" xmlns="" id="{424DBE1A-28BA-4F2D-87FC-2C0875049881}"/>
              </a:ext>
            </a:extLst>
          </p:cNvPr>
          <p:cNvSpPr/>
          <p:nvPr/>
        </p:nvSpPr>
        <p:spPr>
          <a:xfrm>
            <a:off x="6673489" y="4448720"/>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文字方塊 196"/>
          <p:cNvSpPr txBox="1"/>
          <p:nvPr/>
        </p:nvSpPr>
        <p:spPr>
          <a:xfrm>
            <a:off x="6127817" y="1747357"/>
            <a:ext cx="1569660" cy="369332"/>
          </a:xfrm>
          <a:prstGeom prst="rect">
            <a:avLst/>
          </a:prstGeom>
          <a:noFill/>
        </p:spPr>
        <p:txBody>
          <a:bodyPr wrap="none" rtlCol="0">
            <a:spAutoFit/>
          </a:bodyPr>
          <a:lstStyle/>
          <a:p>
            <a:r>
              <a:rPr lang="zh-TW" altLang="en-US" dirty="0">
                <a:solidFill>
                  <a:schemeClr val="bg1"/>
                </a:solidFill>
              </a:rPr>
              <a:t>多元學習表現</a:t>
            </a:r>
          </a:p>
        </p:txBody>
      </p:sp>
      <p:sp>
        <p:nvSpPr>
          <p:cNvPr id="201" name="文字方塊 200"/>
          <p:cNvSpPr txBox="1"/>
          <p:nvPr/>
        </p:nvSpPr>
        <p:spPr>
          <a:xfrm>
            <a:off x="4004991" y="1747357"/>
            <a:ext cx="1415772" cy="369332"/>
          </a:xfrm>
          <a:prstGeom prst="rect">
            <a:avLst/>
          </a:prstGeom>
          <a:noFill/>
        </p:spPr>
        <p:txBody>
          <a:bodyPr wrap="none" rtlCol="0">
            <a:spAutoFit/>
          </a:bodyPr>
          <a:lstStyle/>
          <a:p>
            <a:r>
              <a:rPr lang="zh-TW" altLang="en-US" dirty="0">
                <a:solidFill>
                  <a:schemeClr val="bg1"/>
                </a:solidFill>
                <a:latin typeface="+mn-ea"/>
              </a:rPr>
              <a:t>總積分</a:t>
            </a:r>
            <a:r>
              <a:rPr lang="en-US" altLang="zh-TW" dirty="0">
                <a:solidFill>
                  <a:schemeClr val="bg1"/>
                </a:solidFill>
                <a:latin typeface="+mn-ea"/>
              </a:rPr>
              <a:t>(108)</a:t>
            </a:r>
            <a:endParaRPr lang="zh-TW" altLang="en-US" dirty="0">
              <a:solidFill>
                <a:schemeClr val="bg1"/>
              </a:solidFill>
              <a:latin typeface="+mn-ea"/>
            </a:endParaRPr>
          </a:p>
        </p:txBody>
      </p:sp>
      <p:sp>
        <p:nvSpPr>
          <p:cNvPr id="202" name="文字方塊 201"/>
          <p:cNvSpPr txBox="1"/>
          <p:nvPr/>
        </p:nvSpPr>
        <p:spPr>
          <a:xfrm>
            <a:off x="8400035" y="1753133"/>
            <a:ext cx="1107996" cy="369332"/>
          </a:xfrm>
          <a:prstGeom prst="rect">
            <a:avLst/>
          </a:prstGeom>
          <a:noFill/>
        </p:spPr>
        <p:txBody>
          <a:bodyPr wrap="none" rtlCol="0">
            <a:spAutoFit/>
          </a:bodyPr>
          <a:lstStyle/>
          <a:p>
            <a:r>
              <a:rPr lang="zh-TW" altLang="en-US" dirty="0">
                <a:solidFill>
                  <a:schemeClr val="bg1"/>
                </a:solidFill>
              </a:rPr>
              <a:t>教育會考</a:t>
            </a:r>
          </a:p>
        </p:txBody>
      </p:sp>
      <p:sp>
        <p:nvSpPr>
          <p:cNvPr id="205" name="文字方塊 204"/>
          <p:cNvSpPr txBox="1"/>
          <p:nvPr/>
        </p:nvSpPr>
        <p:spPr>
          <a:xfrm>
            <a:off x="8473794" y="4827978"/>
            <a:ext cx="877163" cy="369332"/>
          </a:xfrm>
          <a:prstGeom prst="rect">
            <a:avLst/>
          </a:prstGeom>
          <a:noFill/>
        </p:spPr>
        <p:txBody>
          <a:bodyPr wrap="none" rtlCol="0">
            <a:spAutoFit/>
          </a:bodyPr>
          <a:lstStyle/>
          <a:p>
            <a:r>
              <a:rPr lang="zh-TW" altLang="en-US" dirty="0">
                <a:solidFill>
                  <a:schemeClr val="bg1"/>
                </a:solidFill>
                <a:latin typeface="+mn-ea"/>
              </a:rPr>
              <a:t>志願序</a:t>
            </a:r>
            <a:endParaRPr lang="zh-TW" altLang="en-US" dirty="0">
              <a:solidFill>
                <a:schemeClr val="bg1"/>
              </a:solidFill>
            </a:endParaRPr>
          </a:p>
        </p:txBody>
      </p:sp>
      <p:sp>
        <p:nvSpPr>
          <p:cNvPr id="208" name="文字方塊 207"/>
          <p:cNvSpPr txBox="1"/>
          <p:nvPr/>
        </p:nvSpPr>
        <p:spPr>
          <a:xfrm>
            <a:off x="5828491" y="4811904"/>
            <a:ext cx="1569660" cy="369332"/>
          </a:xfrm>
          <a:prstGeom prst="rect">
            <a:avLst/>
          </a:prstGeom>
          <a:noFill/>
        </p:spPr>
        <p:txBody>
          <a:bodyPr wrap="none" rtlCol="0">
            <a:spAutoFit/>
          </a:bodyPr>
          <a:lstStyle/>
          <a:p>
            <a:r>
              <a:rPr lang="zh-TW" altLang="en-US" dirty="0">
                <a:solidFill>
                  <a:schemeClr val="bg1"/>
                </a:solidFill>
              </a:rPr>
              <a:t>各科會考標示</a:t>
            </a:r>
          </a:p>
        </p:txBody>
      </p:sp>
      <p:sp>
        <p:nvSpPr>
          <p:cNvPr id="20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5873711" y="5580152"/>
            <a:ext cx="228119" cy="2281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 name="文字方塊 209"/>
          <p:cNvSpPr txBox="1"/>
          <p:nvPr/>
        </p:nvSpPr>
        <p:spPr>
          <a:xfrm>
            <a:off x="6057805" y="5526034"/>
            <a:ext cx="1762021" cy="646331"/>
          </a:xfrm>
          <a:prstGeom prst="rect">
            <a:avLst/>
          </a:prstGeom>
          <a:noFill/>
        </p:spPr>
        <p:txBody>
          <a:bodyPr wrap="none" rtlCol="0">
            <a:spAutoFit/>
          </a:bodyPr>
          <a:lstStyle/>
          <a:p>
            <a:r>
              <a:rPr lang="zh-TW" altLang="en-US" dirty="0"/>
              <a:t>依序由國</a:t>
            </a:r>
            <a:r>
              <a:rPr lang="en-US" altLang="zh-TW" dirty="0">
                <a:latin typeface="+mn-ea"/>
              </a:rPr>
              <a:t>,</a:t>
            </a:r>
            <a:r>
              <a:rPr lang="zh-TW" altLang="en-US" dirty="0"/>
              <a:t>數</a:t>
            </a:r>
            <a:r>
              <a:rPr lang="en-US" altLang="zh-TW" dirty="0">
                <a:latin typeface="+mn-ea"/>
              </a:rPr>
              <a:t>,</a:t>
            </a:r>
            <a:r>
              <a:rPr lang="zh-TW" altLang="en-US" dirty="0"/>
              <a:t>英</a:t>
            </a:r>
            <a:r>
              <a:rPr lang="en-US" altLang="zh-TW" dirty="0">
                <a:latin typeface="+mn-ea"/>
              </a:rPr>
              <a:t>,</a:t>
            </a:r>
          </a:p>
          <a:p>
            <a:r>
              <a:rPr lang="zh-TW" altLang="en-US" dirty="0"/>
              <a:t>社</a:t>
            </a:r>
            <a:r>
              <a:rPr lang="en-US" altLang="zh-TW" dirty="0">
                <a:latin typeface="+mn-ea"/>
              </a:rPr>
              <a:t>,</a:t>
            </a:r>
            <a:r>
              <a:rPr lang="zh-TW" altLang="en-US" dirty="0"/>
              <a:t>自</a:t>
            </a:r>
            <a:r>
              <a:rPr lang="en-US" altLang="zh-TW" dirty="0">
                <a:latin typeface="+mn-ea"/>
              </a:rPr>
              <a:t>,</a:t>
            </a:r>
            <a:r>
              <a:rPr lang="zh-TW" altLang="en-US" dirty="0"/>
              <a:t>寫作</a:t>
            </a:r>
          </a:p>
        </p:txBody>
      </p:sp>
      <p:sp>
        <p:nvSpPr>
          <p:cNvPr id="211" name="文字方塊 210"/>
          <p:cNvSpPr txBox="1"/>
          <p:nvPr/>
        </p:nvSpPr>
        <p:spPr>
          <a:xfrm>
            <a:off x="3379002" y="4035417"/>
            <a:ext cx="1672253" cy="646331"/>
          </a:xfrm>
          <a:prstGeom prst="rect">
            <a:avLst/>
          </a:prstGeom>
          <a:noFill/>
        </p:spPr>
        <p:txBody>
          <a:bodyPr wrap="none" rtlCol="0">
            <a:spAutoFit/>
          </a:bodyPr>
          <a:lstStyle/>
          <a:p>
            <a:r>
              <a:rPr lang="zh-TW" altLang="en-US" dirty="0">
                <a:solidFill>
                  <a:schemeClr val="bg1"/>
                </a:solidFill>
                <a:latin typeface="+mn-ea"/>
              </a:rPr>
              <a:t>增額人數</a:t>
            </a:r>
            <a:r>
              <a:rPr lang="en-US" altLang="zh-TW" b="1" dirty="0">
                <a:solidFill>
                  <a:schemeClr val="bg1"/>
                </a:solidFill>
                <a:latin typeface="+mn-ea"/>
              </a:rPr>
              <a:t>5%</a:t>
            </a:r>
            <a:r>
              <a:rPr lang="zh-TW" altLang="en-US" b="1" dirty="0">
                <a:solidFill>
                  <a:schemeClr val="bg1"/>
                </a:solidFill>
                <a:latin typeface="+mn-ea"/>
              </a:rPr>
              <a:t>內</a:t>
            </a:r>
            <a:endParaRPr lang="en-US" altLang="zh-TW" b="1" dirty="0">
              <a:solidFill>
                <a:schemeClr val="bg1"/>
              </a:solidFill>
              <a:latin typeface="+mn-ea"/>
            </a:endParaRPr>
          </a:p>
          <a:p>
            <a:r>
              <a:rPr lang="zh-TW" altLang="en-US" dirty="0">
                <a:solidFill>
                  <a:schemeClr val="bg1"/>
                </a:solidFill>
                <a:latin typeface="+mn-ea"/>
              </a:rPr>
              <a:t>直接</a:t>
            </a:r>
            <a:r>
              <a:rPr lang="zh-TW" altLang="en-US" b="1" dirty="0">
                <a:solidFill>
                  <a:schemeClr val="bg1"/>
                </a:solidFill>
                <a:latin typeface="+mn-ea"/>
              </a:rPr>
              <a:t>增額錄取</a:t>
            </a:r>
          </a:p>
        </p:txBody>
      </p:sp>
      <p:sp>
        <p:nvSpPr>
          <p:cNvPr id="212" name="文字方塊 211"/>
          <p:cNvSpPr txBox="1"/>
          <p:nvPr/>
        </p:nvSpPr>
        <p:spPr>
          <a:xfrm>
            <a:off x="3312717" y="5367663"/>
            <a:ext cx="1903085" cy="646331"/>
          </a:xfrm>
          <a:prstGeom prst="rect">
            <a:avLst/>
          </a:prstGeom>
          <a:noFill/>
        </p:spPr>
        <p:txBody>
          <a:bodyPr wrap="none" rtlCol="0">
            <a:spAutoFit/>
          </a:bodyPr>
          <a:lstStyle/>
          <a:p>
            <a:r>
              <a:rPr lang="zh-TW" altLang="en-US" dirty="0">
                <a:solidFill>
                  <a:schemeClr val="bg1"/>
                </a:solidFill>
                <a:latin typeface="+mn-ea"/>
              </a:rPr>
              <a:t>增額人數</a:t>
            </a:r>
            <a:r>
              <a:rPr lang="zh-TW" altLang="en-US" b="1" dirty="0">
                <a:solidFill>
                  <a:schemeClr val="bg1"/>
                </a:solidFill>
                <a:latin typeface="+mn-ea"/>
              </a:rPr>
              <a:t>高於</a:t>
            </a:r>
            <a:r>
              <a:rPr lang="en-US" altLang="zh-TW" b="1" dirty="0">
                <a:solidFill>
                  <a:schemeClr val="bg1"/>
                </a:solidFill>
                <a:latin typeface="+mn-ea"/>
              </a:rPr>
              <a:t>5%</a:t>
            </a:r>
          </a:p>
          <a:p>
            <a:r>
              <a:rPr lang="zh-TW" altLang="en-US" dirty="0">
                <a:solidFill>
                  <a:schemeClr val="bg1"/>
                </a:solidFill>
                <a:latin typeface="+mn-ea"/>
              </a:rPr>
              <a:t>依</a:t>
            </a:r>
            <a:r>
              <a:rPr lang="zh-TW" altLang="en-US" b="1" dirty="0">
                <a:solidFill>
                  <a:schemeClr val="bg1"/>
                </a:solidFill>
                <a:latin typeface="+mn-ea"/>
              </a:rPr>
              <a:t>志願順序</a:t>
            </a:r>
            <a:r>
              <a:rPr lang="zh-TW" altLang="en-US" dirty="0">
                <a:solidFill>
                  <a:schemeClr val="bg1"/>
                </a:solidFill>
                <a:latin typeface="+mn-ea"/>
              </a:rPr>
              <a:t>錄取</a:t>
            </a:r>
          </a:p>
        </p:txBody>
      </p:sp>
    </p:spTree>
    <p:extLst>
      <p:ext uri="{BB962C8B-B14F-4D97-AF65-F5344CB8AC3E}">
        <p14:creationId xmlns:p14="http://schemas.microsoft.com/office/powerpoint/2010/main" val="3738254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6" y="636929"/>
            <a:ext cx="3762375" cy="17017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15</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181339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2823020"/>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4681" y="80725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b="1" dirty="0"/>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18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超額比序案例說明</a:t>
            </a:r>
            <a:endParaRPr lang="en-US" sz="4400" b="1" dirty="0">
              <a:solidFill>
                <a:prstClr val="black"/>
              </a:solidFill>
            </a:endParaRPr>
          </a:p>
        </p:txBody>
      </p:sp>
      <p:sp>
        <p:nvSpPr>
          <p:cNvPr id="43" name="內容版面配置區 2"/>
          <p:cNvSpPr txBox="1">
            <a:spLocks/>
          </p:cNvSpPr>
          <p:nvPr/>
        </p:nvSpPr>
        <p:spPr bwMode="auto">
          <a:xfrm>
            <a:off x="2219974" y="4667725"/>
            <a:ext cx="8144177" cy="2325800"/>
          </a:xfrm>
          <a:prstGeom prst="rect">
            <a:avLst/>
          </a:prstGeom>
          <a:noFill/>
          <a:ln w="19050">
            <a:noFill/>
          </a:ln>
        </p:spPr>
        <p:style>
          <a:lnRef idx="2">
            <a:schemeClr val="accent6"/>
          </a:lnRef>
          <a:fillRef idx="1">
            <a:schemeClr val="lt1"/>
          </a:fillRef>
          <a:effectRef idx="0">
            <a:schemeClr val="accent6"/>
          </a:effectRef>
          <a:fontRef idx="minor">
            <a:schemeClr val="dk1"/>
          </a:fontRef>
        </p:style>
        <p:txBody>
          <a:bodyPr>
            <a:normAutofit/>
          </a:bodyPr>
          <a:lstStyle>
            <a:lvl1pPr marL="346075" indent="-346075" algn="l" rtl="0" eaLnBrk="0" fontAlgn="base" hangingPunct="0">
              <a:spcBef>
                <a:spcPts val="1800"/>
              </a:spcBef>
              <a:spcAft>
                <a:spcPct val="0"/>
              </a:spcAft>
              <a:buFont typeface="Arial" pitchFamily="34" charset="0"/>
              <a:buChar char="•"/>
              <a:defRPr lang="zh-TW" sz="2400" kern="1200">
                <a:solidFill>
                  <a:schemeClr val="dk1"/>
                </a:solidFill>
                <a:latin typeface="標楷體" pitchFamily="65" charset="-120"/>
                <a:ea typeface="標楷體" pitchFamily="65" charset="-120"/>
                <a:cs typeface="+mn-cs"/>
              </a:defRPr>
            </a:lvl1pPr>
            <a:lvl2pPr marL="739775" indent="-282575" algn="l" rtl="0" eaLnBrk="0" fontAlgn="base" hangingPunct="0">
              <a:spcBef>
                <a:spcPts val="1200"/>
              </a:spcBef>
              <a:spcAft>
                <a:spcPct val="0"/>
              </a:spcAft>
              <a:buFont typeface="Arial" pitchFamily="34" charset="0"/>
              <a:buChar char="•"/>
              <a:defRPr lang="zh-TW" sz="2000" kern="1200">
                <a:solidFill>
                  <a:schemeClr val="dk1"/>
                </a:solidFill>
                <a:latin typeface="+mn-lt"/>
                <a:ea typeface="+mn-ea"/>
                <a:cs typeface="+mn-cs"/>
              </a:defRPr>
            </a:lvl2pPr>
            <a:lvl3pPr marL="1143000" indent="-228600" algn="l" rtl="0" eaLnBrk="0" fontAlgn="base" hangingPunct="0">
              <a:spcBef>
                <a:spcPts val="800"/>
              </a:spcBef>
              <a:spcAft>
                <a:spcPct val="0"/>
              </a:spcAft>
              <a:buFont typeface="Arial" pitchFamily="34" charset="0"/>
              <a:buChar char="•"/>
              <a:defRPr lang="zh-TW" kern="1200">
                <a:solidFill>
                  <a:schemeClr val="dk1"/>
                </a:solidFill>
                <a:latin typeface="+mn-lt"/>
                <a:ea typeface="+mn-ea"/>
                <a:cs typeface="+mn-cs"/>
              </a:defRPr>
            </a:lvl3pPr>
            <a:lvl4pPr marL="16002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4pPr>
            <a:lvl5pPr marL="20574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9pPr>
          </a:lstStyle>
          <a:p>
            <a:pPr marL="0" indent="0">
              <a:spcBef>
                <a:spcPts val="1000"/>
              </a:spcBef>
              <a:spcAft>
                <a:spcPts val="1000"/>
              </a:spcAft>
              <a:buNone/>
              <a:defRPr/>
            </a:pPr>
            <a:r>
              <a:rPr altLang="en-US" dirty="0">
                <a:solidFill>
                  <a:schemeClr val="tx1"/>
                </a:solidFill>
              </a:rPr>
              <a:t>若甲生、乙生第</a:t>
            </a:r>
            <a:r>
              <a:rPr lang="en-US" altLang="zh-TW" dirty="0">
                <a:solidFill>
                  <a:schemeClr val="tx1"/>
                </a:solidFill>
              </a:rPr>
              <a:t>1</a:t>
            </a:r>
            <a:r>
              <a:rPr altLang="en-US" dirty="0">
                <a:solidFill>
                  <a:schemeClr val="tx1"/>
                </a:solidFill>
              </a:rPr>
              <a:t>志願為同一所高中</a:t>
            </a:r>
          </a:p>
          <a:p>
            <a:pPr marL="0" indent="0">
              <a:lnSpc>
                <a:spcPct val="20000"/>
              </a:lnSpc>
              <a:spcBef>
                <a:spcPts val="1000"/>
              </a:spcBef>
              <a:spcAft>
                <a:spcPts val="1000"/>
              </a:spcAft>
              <a:buNone/>
              <a:defRPr/>
            </a:pPr>
            <a:r>
              <a:rPr lang="en-US" altLang="zh-TW" dirty="0">
                <a:solidFill>
                  <a:schemeClr val="tx1"/>
                </a:solidFill>
              </a:rPr>
              <a:t>1.</a:t>
            </a:r>
            <a:r>
              <a:rPr altLang="en-US" dirty="0">
                <a:solidFill>
                  <a:schemeClr val="tx1"/>
                </a:solidFill>
              </a:rPr>
              <a:t>第一比序</a:t>
            </a:r>
            <a:r>
              <a:rPr lang="en-US" altLang="zh-TW" dirty="0">
                <a:solidFill>
                  <a:schemeClr val="tx1"/>
                </a:solidFill>
              </a:rPr>
              <a:t>(</a:t>
            </a:r>
            <a:r>
              <a:rPr altLang="en-US" dirty="0">
                <a:solidFill>
                  <a:schemeClr val="tx1"/>
                </a:solidFill>
              </a:rPr>
              <a:t>總積分</a:t>
            </a:r>
            <a:r>
              <a:rPr lang="en-US" altLang="zh-TW" dirty="0">
                <a:solidFill>
                  <a:schemeClr val="tx1"/>
                </a:solidFill>
              </a:rPr>
              <a:t>)</a:t>
            </a:r>
            <a:r>
              <a:rPr altLang="en-US" dirty="0">
                <a:solidFill>
                  <a:schemeClr val="tx1"/>
                </a:solidFill>
              </a:rPr>
              <a:t>相同</a:t>
            </a:r>
          </a:p>
          <a:p>
            <a:pPr marL="0" indent="0">
              <a:lnSpc>
                <a:spcPct val="20000"/>
              </a:lnSpc>
              <a:spcBef>
                <a:spcPts val="1000"/>
              </a:spcBef>
              <a:spcAft>
                <a:spcPts val="1000"/>
              </a:spcAft>
              <a:buNone/>
              <a:defRPr/>
            </a:pPr>
            <a:r>
              <a:rPr lang="en-US" altLang="zh-TW" dirty="0">
                <a:solidFill>
                  <a:schemeClr val="tx1"/>
                </a:solidFill>
              </a:rPr>
              <a:t>2.</a:t>
            </a:r>
            <a:r>
              <a:rPr altLang="en-US" dirty="0">
                <a:solidFill>
                  <a:schemeClr val="tx1"/>
                </a:solidFill>
              </a:rPr>
              <a:t>第二比序</a:t>
            </a:r>
            <a:r>
              <a:rPr lang="en-US" altLang="zh-TW" dirty="0">
                <a:solidFill>
                  <a:schemeClr val="tx1"/>
                </a:solidFill>
              </a:rPr>
              <a:t>(</a:t>
            </a:r>
            <a:r>
              <a:rPr altLang="en-US" dirty="0">
                <a:solidFill>
                  <a:schemeClr val="tx1"/>
                </a:solidFill>
              </a:rPr>
              <a:t>多元學習表現</a:t>
            </a:r>
            <a:r>
              <a:rPr lang="en-US" altLang="zh-TW" dirty="0">
                <a:solidFill>
                  <a:schemeClr val="tx1"/>
                </a:solidFill>
              </a:rPr>
              <a:t>)</a:t>
            </a:r>
            <a:r>
              <a:rPr altLang="en-US" dirty="0">
                <a:solidFill>
                  <a:schemeClr val="tx1"/>
                </a:solidFill>
              </a:rPr>
              <a:t>相同</a:t>
            </a:r>
          </a:p>
          <a:p>
            <a:pPr marL="0" indent="0">
              <a:lnSpc>
                <a:spcPct val="20000"/>
              </a:lnSpc>
              <a:spcBef>
                <a:spcPts val="1000"/>
              </a:spcBef>
              <a:spcAft>
                <a:spcPts val="1000"/>
              </a:spcAft>
              <a:buNone/>
              <a:defRPr/>
            </a:pPr>
            <a:r>
              <a:rPr lang="en-US" altLang="zh-TW" dirty="0">
                <a:solidFill>
                  <a:schemeClr val="tx1"/>
                </a:solidFill>
              </a:rPr>
              <a:t>3.</a:t>
            </a:r>
            <a:r>
              <a:rPr altLang="en-US" dirty="0">
                <a:solidFill>
                  <a:schemeClr val="tx1"/>
                </a:solidFill>
              </a:rPr>
              <a:t>第三比序</a:t>
            </a:r>
            <a:r>
              <a:rPr lang="en-US" altLang="zh-TW" dirty="0">
                <a:solidFill>
                  <a:schemeClr val="tx1"/>
                </a:solidFill>
              </a:rPr>
              <a:t>(</a:t>
            </a:r>
            <a:r>
              <a:rPr altLang="en-US" dirty="0">
                <a:solidFill>
                  <a:schemeClr val="tx1"/>
                </a:solidFill>
              </a:rPr>
              <a:t>會考總積分</a:t>
            </a:r>
            <a:r>
              <a:rPr lang="en-US" altLang="zh-TW" dirty="0">
                <a:solidFill>
                  <a:schemeClr val="tx1"/>
                </a:solidFill>
              </a:rPr>
              <a:t>)</a:t>
            </a:r>
            <a:r>
              <a:rPr altLang="en-US" dirty="0">
                <a:solidFill>
                  <a:schemeClr val="tx1"/>
                </a:solidFill>
              </a:rPr>
              <a:t>相同</a:t>
            </a:r>
            <a:endParaRPr lang="en-US" altLang="en-US" dirty="0">
              <a:solidFill>
                <a:schemeClr val="tx1"/>
              </a:solidFill>
            </a:endParaRPr>
          </a:p>
          <a:p>
            <a:pPr marL="0" indent="0">
              <a:lnSpc>
                <a:spcPct val="20000"/>
              </a:lnSpc>
              <a:spcBef>
                <a:spcPts val="1000"/>
              </a:spcBef>
              <a:spcAft>
                <a:spcPts val="1000"/>
              </a:spcAft>
              <a:buNone/>
              <a:defRPr/>
            </a:pPr>
            <a:r>
              <a:rPr lang="en-US" altLang="zh-TW" dirty="0">
                <a:solidFill>
                  <a:schemeClr val="tx1"/>
                </a:solidFill>
              </a:rPr>
              <a:t>4.</a:t>
            </a:r>
            <a:r>
              <a:rPr lang="zh-TW" altLang="en-US" dirty="0">
                <a:solidFill>
                  <a:schemeClr val="tx1"/>
                </a:solidFill>
              </a:rPr>
              <a:t>第四比序</a:t>
            </a:r>
            <a:r>
              <a:rPr lang="en-US" altLang="zh-TW" dirty="0">
                <a:solidFill>
                  <a:schemeClr val="tx1"/>
                </a:solidFill>
              </a:rPr>
              <a:t>(</a:t>
            </a:r>
            <a:r>
              <a:rPr lang="zh-TW" altLang="en-US" dirty="0">
                <a:solidFill>
                  <a:schemeClr val="tx1"/>
                </a:solidFill>
              </a:rPr>
              <a:t>志願序積分</a:t>
            </a:r>
            <a:r>
              <a:rPr lang="en-US" altLang="zh-TW" dirty="0">
                <a:solidFill>
                  <a:schemeClr val="tx1"/>
                </a:solidFill>
              </a:rPr>
              <a:t>)</a:t>
            </a:r>
            <a:r>
              <a:rPr lang="zh-TW" altLang="en-US" dirty="0">
                <a:solidFill>
                  <a:schemeClr val="tx1"/>
                </a:solidFill>
              </a:rPr>
              <a:t>相同</a:t>
            </a:r>
          </a:p>
          <a:p>
            <a:pPr marL="0" indent="0">
              <a:lnSpc>
                <a:spcPct val="20000"/>
              </a:lnSpc>
              <a:spcBef>
                <a:spcPts val="1000"/>
              </a:spcBef>
              <a:spcAft>
                <a:spcPts val="1000"/>
              </a:spcAft>
              <a:buNone/>
              <a:defRPr/>
            </a:pPr>
            <a:r>
              <a:rPr lang="en-US" altLang="zh-TW" dirty="0">
                <a:solidFill>
                  <a:schemeClr val="tx1"/>
                </a:solidFill>
              </a:rPr>
              <a:t>5.</a:t>
            </a:r>
            <a:r>
              <a:rPr lang="zh-TW" altLang="en-US" dirty="0">
                <a:solidFill>
                  <a:schemeClr val="tx1"/>
                </a:solidFill>
              </a:rPr>
              <a:t>第五比序</a:t>
            </a:r>
            <a:r>
              <a:rPr lang="en-US" altLang="zh-TW" dirty="0">
                <a:solidFill>
                  <a:schemeClr val="tx1"/>
                </a:solidFill>
              </a:rPr>
              <a:t>(</a:t>
            </a:r>
            <a:r>
              <a:rPr lang="zh-TW" altLang="en-US" dirty="0">
                <a:solidFill>
                  <a:schemeClr val="tx1"/>
                </a:solidFill>
              </a:rPr>
              <a:t>各科會考標示</a:t>
            </a:r>
            <a:r>
              <a:rPr lang="en-US" altLang="zh-TW" dirty="0">
                <a:solidFill>
                  <a:schemeClr val="tx1"/>
                </a:solidFill>
              </a:rPr>
              <a:t>)</a:t>
            </a:r>
            <a:r>
              <a:rPr lang="zh-TW" altLang="en-US" dirty="0">
                <a:solidFill>
                  <a:schemeClr val="tx1"/>
                </a:solidFill>
              </a:rPr>
              <a:t>，故超額比序時，</a:t>
            </a:r>
            <a:r>
              <a:rPr lang="zh-TW" altLang="en-US" b="1" dirty="0">
                <a:solidFill>
                  <a:srgbClr val="0000FF"/>
                </a:solidFill>
              </a:rPr>
              <a:t>甲生</a:t>
            </a:r>
            <a:r>
              <a:rPr lang="zh-TW" altLang="en-US" dirty="0">
                <a:solidFill>
                  <a:schemeClr val="tx1"/>
                </a:solidFill>
              </a:rPr>
              <a:t>勝出</a:t>
            </a:r>
            <a:endParaRPr lang="zh-TW" altLang="en-US" dirty="0"/>
          </a:p>
          <a:p>
            <a:pPr marL="0" indent="0">
              <a:lnSpc>
                <a:spcPct val="20000"/>
              </a:lnSpc>
              <a:buNone/>
              <a:defRPr/>
            </a:pPr>
            <a:endParaRPr altLang="en-US" dirty="0"/>
          </a:p>
        </p:txBody>
      </p:sp>
      <p:graphicFrame>
        <p:nvGraphicFramePr>
          <p:cNvPr id="44" name="表格 43"/>
          <p:cNvGraphicFramePr>
            <a:graphicFrameLocks noGrp="1"/>
          </p:cNvGraphicFramePr>
          <p:nvPr>
            <p:extLst/>
          </p:nvPr>
        </p:nvGraphicFramePr>
        <p:xfrm>
          <a:off x="2347126" y="1089290"/>
          <a:ext cx="8793160" cy="365688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xmlns="" val="20000"/>
                    </a:ext>
                  </a:extLst>
                </a:gridCol>
                <a:gridCol w="894072">
                  <a:extLst>
                    <a:ext uri="{9D8B030D-6E8A-4147-A177-3AD203B41FA5}">
                      <a16:colId xmlns:a16="http://schemas.microsoft.com/office/drawing/2014/main" xmlns="" val="20001"/>
                    </a:ext>
                  </a:extLst>
                </a:gridCol>
                <a:gridCol w="834244">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576064">
                  <a:extLst>
                    <a:ext uri="{9D8B030D-6E8A-4147-A177-3AD203B41FA5}">
                      <a16:colId xmlns:a16="http://schemas.microsoft.com/office/drawing/2014/main" xmlns="" val="20005"/>
                    </a:ext>
                  </a:extLst>
                </a:gridCol>
                <a:gridCol w="639637">
                  <a:extLst>
                    <a:ext uri="{9D8B030D-6E8A-4147-A177-3AD203B41FA5}">
                      <a16:colId xmlns:a16="http://schemas.microsoft.com/office/drawing/2014/main" xmlns="" val="20006"/>
                    </a:ext>
                  </a:extLst>
                </a:gridCol>
                <a:gridCol w="825809">
                  <a:extLst>
                    <a:ext uri="{9D8B030D-6E8A-4147-A177-3AD203B41FA5}">
                      <a16:colId xmlns:a16="http://schemas.microsoft.com/office/drawing/2014/main" xmlns="" val="20007"/>
                    </a:ext>
                  </a:extLst>
                </a:gridCol>
                <a:gridCol w="563867">
                  <a:extLst>
                    <a:ext uri="{9D8B030D-6E8A-4147-A177-3AD203B41FA5}">
                      <a16:colId xmlns:a16="http://schemas.microsoft.com/office/drawing/2014/main" xmlns="" val="20008"/>
                    </a:ext>
                  </a:extLst>
                </a:gridCol>
                <a:gridCol w="635309">
                  <a:extLst>
                    <a:ext uri="{9D8B030D-6E8A-4147-A177-3AD203B41FA5}">
                      <a16:colId xmlns:a16="http://schemas.microsoft.com/office/drawing/2014/main" xmlns="" val="20009"/>
                    </a:ext>
                  </a:extLst>
                </a:gridCol>
                <a:gridCol w="635309">
                  <a:extLst>
                    <a:ext uri="{9D8B030D-6E8A-4147-A177-3AD203B41FA5}">
                      <a16:colId xmlns:a16="http://schemas.microsoft.com/office/drawing/2014/main" xmlns="" val="20010"/>
                    </a:ext>
                  </a:extLst>
                </a:gridCol>
                <a:gridCol w="524553">
                  <a:extLst>
                    <a:ext uri="{9D8B030D-6E8A-4147-A177-3AD203B41FA5}">
                      <a16:colId xmlns:a16="http://schemas.microsoft.com/office/drawing/2014/main" xmlns="" val="20011"/>
                    </a:ext>
                  </a:extLst>
                </a:gridCol>
              </a:tblGrid>
              <a:tr h="701372">
                <a:tc rowSpan="2">
                  <a:txBody>
                    <a:bodyPr/>
                    <a:lstStyle/>
                    <a:p>
                      <a:pPr algn="ctr"/>
                      <a:endParaRPr lang="zh-TW" altLang="en-US" sz="1800" dirty="0"/>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TW" altLang="en-US" sz="2400" dirty="0"/>
                        <a:t>總</a:t>
                      </a:r>
                      <a:endParaRPr lang="en-US" altLang="zh-TW" sz="2400" dirty="0"/>
                    </a:p>
                    <a:p>
                      <a:pPr algn="ctr"/>
                      <a:r>
                        <a:rPr lang="zh-TW" altLang="en-US" sz="2400" dirty="0"/>
                        <a:t>積</a:t>
                      </a:r>
                      <a:endParaRPr lang="en-US" altLang="zh-TW" sz="2400" dirty="0"/>
                    </a:p>
                    <a:p>
                      <a:pPr algn="ctr"/>
                      <a:r>
                        <a:rPr lang="zh-TW" altLang="en-US" sz="2400" dirty="0"/>
                        <a:t>分</a:t>
                      </a:r>
                      <a:endParaRPr lang="en-US" altLang="zh-TW" sz="2400" dirty="0"/>
                    </a:p>
                    <a:p>
                      <a:pPr algn="ctr"/>
                      <a:r>
                        <a:rPr lang="en-US" altLang="zh-TW" sz="2400" dirty="0">
                          <a:solidFill>
                            <a:schemeClr val="bg1"/>
                          </a:solidFill>
                        </a:rPr>
                        <a:t>(1)</a:t>
                      </a:r>
                      <a:endParaRPr lang="zh-TW" altLang="en-US" sz="2400" dirty="0">
                        <a:solidFill>
                          <a:schemeClr val="bg1"/>
                        </a:solidFill>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r>
                        <a:rPr lang="zh-TW" altLang="en-US" sz="2000" b="1" kern="1200" dirty="0">
                          <a:solidFill>
                            <a:schemeClr val="bg1"/>
                          </a:solidFill>
                          <a:latin typeface="+mn-lt"/>
                          <a:ea typeface="+mn-ea"/>
                          <a:cs typeface="+mn-cs"/>
                        </a:rPr>
                        <a:t>多元學習</a:t>
                      </a:r>
                      <a:endParaRPr lang="en-US" altLang="zh-TW" sz="2000" b="1" kern="1200" dirty="0">
                        <a:solidFill>
                          <a:schemeClr val="bg1"/>
                        </a:solidFill>
                        <a:latin typeface="+mn-lt"/>
                        <a:ea typeface="+mn-ea"/>
                        <a:cs typeface="+mn-cs"/>
                      </a:endParaRPr>
                    </a:p>
                    <a:p>
                      <a:pPr algn="ctr"/>
                      <a:r>
                        <a:rPr lang="zh-TW" altLang="en-US" sz="2000" b="1" kern="1200" dirty="0">
                          <a:solidFill>
                            <a:schemeClr val="bg1"/>
                          </a:solidFill>
                          <a:latin typeface="+mn-lt"/>
                          <a:ea typeface="+mn-ea"/>
                          <a:cs typeface="+mn-cs"/>
                        </a:rPr>
                        <a:t>表現</a:t>
                      </a:r>
                      <a:r>
                        <a:rPr lang="en-US" altLang="zh-TW" sz="2000" b="1" kern="1200" dirty="0">
                          <a:solidFill>
                            <a:schemeClr val="bg1"/>
                          </a:solidFill>
                          <a:latin typeface="+mn-lt"/>
                          <a:ea typeface="+mn-ea"/>
                          <a:cs typeface="+mn-cs"/>
                        </a:rPr>
                        <a:t>(2)</a:t>
                      </a:r>
                      <a:endParaRPr lang="zh-TW" altLang="en-US" sz="2000" b="1" kern="1200" dirty="0">
                        <a:solidFill>
                          <a:schemeClr val="bg1"/>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86EA"/>
                    </a:solidFill>
                  </a:tcPr>
                </a:tc>
                <a:tc hMerge="1">
                  <a:txBody>
                    <a:bodyPr/>
                    <a:lstStyle/>
                    <a:p>
                      <a:pPr algn="ctr"/>
                      <a:endParaRPr lang="zh-TW" altLang="en-US" sz="2000" b="1" kern="1200" dirty="0">
                        <a:solidFill>
                          <a:schemeClr val="lt1"/>
                        </a:solidFill>
                        <a:latin typeface="+mn-lt"/>
                        <a:ea typeface="+mn-ea"/>
                        <a:cs typeface="+mn-cs"/>
                      </a:endParaRPr>
                    </a:p>
                  </a:txBody>
                  <a:tcPr marL="91441" marR="91441" anchor="ctr">
                    <a:lnB w="12700" cap="flat" cmpd="sng" algn="ctr">
                      <a:solidFill>
                        <a:schemeClr val="tx1"/>
                      </a:solidFill>
                      <a:prstDash val="solid"/>
                      <a:round/>
                      <a:headEnd type="none" w="med" len="med"/>
                      <a:tailEnd type="none" w="med" len="med"/>
                    </a:lnB>
                  </a:tcPr>
                </a:tc>
                <a:tc rowSpan="2">
                  <a:txBody>
                    <a:bodyPr/>
                    <a:lstStyle/>
                    <a:p>
                      <a:pPr algn="ctr"/>
                      <a:r>
                        <a:rPr lang="zh-TW" altLang="en-US" sz="2000" dirty="0">
                          <a:solidFill>
                            <a:schemeClr val="bg1"/>
                          </a:solidFill>
                        </a:rPr>
                        <a:t>會</a:t>
                      </a:r>
                      <a:endParaRPr lang="en-US" altLang="zh-TW" sz="2000" dirty="0">
                        <a:solidFill>
                          <a:schemeClr val="bg1"/>
                        </a:solidFill>
                      </a:endParaRPr>
                    </a:p>
                    <a:p>
                      <a:pPr algn="ctr"/>
                      <a:r>
                        <a:rPr lang="zh-TW" altLang="en-US" sz="2000" dirty="0">
                          <a:solidFill>
                            <a:schemeClr val="bg1"/>
                          </a:solidFill>
                        </a:rPr>
                        <a:t>考</a:t>
                      </a:r>
                      <a:endParaRPr lang="en-US" altLang="zh-TW" sz="2000" dirty="0">
                        <a:solidFill>
                          <a:schemeClr val="bg1"/>
                        </a:solidFill>
                      </a:endParaRPr>
                    </a:p>
                    <a:p>
                      <a:pPr algn="ctr"/>
                      <a:r>
                        <a:rPr lang="zh-TW" altLang="en-US" sz="2000" dirty="0">
                          <a:solidFill>
                            <a:schemeClr val="bg1"/>
                          </a:solidFill>
                        </a:rPr>
                        <a:t>總</a:t>
                      </a:r>
                      <a:endParaRPr lang="en-US" altLang="zh-TW" sz="2000" dirty="0">
                        <a:solidFill>
                          <a:schemeClr val="bg1"/>
                        </a:solidFill>
                      </a:endParaRPr>
                    </a:p>
                    <a:p>
                      <a:pPr algn="ctr"/>
                      <a:r>
                        <a:rPr lang="zh-TW" altLang="en-US" sz="2000" dirty="0">
                          <a:solidFill>
                            <a:schemeClr val="bg1"/>
                          </a:solidFill>
                        </a:rPr>
                        <a:t>積</a:t>
                      </a:r>
                      <a:endParaRPr lang="en-US" altLang="zh-TW" sz="2000" dirty="0">
                        <a:solidFill>
                          <a:schemeClr val="bg1"/>
                        </a:solidFill>
                      </a:endParaRPr>
                    </a:p>
                    <a:p>
                      <a:pPr algn="ctr"/>
                      <a:r>
                        <a:rPr lang="zh-TW" altLang="en-US" sz="2000" dirty="0">
                          <a:solidFill>
                            <a:schemeClr val="bg1"/>
                          </a:solidFill>
                        </a:rPr>
                        <a:t>分</a:t>
                      </a:r>
                      <a:endParaRPr lang="en-US" altLang="zh-TW" sz="2000" dirty="0">
                        <a:solidFill>
                          <a:schemeClr val="bg1"/>
                        </a:solidFill>
                      </a:endParaRPr>
                    </a:p>
                    <a:p>
                      <a:pPr algn="ctr"/>
                      <a:r>
                        <a:rPr lang="en-US" altLang="zh-TW" sz="2400" dirty="0">
                          <a:solidFill>
                            <a:schemeClr val="bg1"/>
                          </a:solidFill>
                        </a:rPr>
                        <a:t>(3)</a:t>
                      </a:r>
                      <a:endParaRPr lang="zh-TW" altLang="en-US" sz="2400" dirty="0">
                        <a:solidFill>
                          <a:schemeClr val="bg1"/>
                        </a:solidFill>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algn="ctr"/>
                      <a:r>
                        <a:rPr lang="zh-TW" altLang="en-US" sz="2000" dirty="0">
                          <a:solidFill>
                            <a:schemeClr val="bg1"/>
                          </a:solidFill>
                        </a:rPr>
                        <a:t>志</a:t>
                      </a:r>
                      <a:endParaRPr lang="en-US" altLang="zh-TW" sz="2000" dirty="0">
                        <a:solidFill>
                          <a:schemeClr val="bg1"/>
                        </a:solidFill>
                      </a:endParaRPr>
                    </a:p>
                    <a:p>
                      <a:pPr algn="ctr"/>
                      <a:r>
                        <a:rPr lang="zh-TW" altLang="en-US" sz="2000" dirty="0">
                          <a:solidFill>
                            <a:schemeClr val="bg1"/>
                          </a:solidFill>
                        </a:rPr>
                        <a:t>願</a:t>
                      </a:r>
                      <a:endParaRPr lang="en-US" altLang="zh-TW" sz="2000" dirty="0">
                        <a:solidFill>
                          <a:schemeClr val="bg1"/>
                        </a:solidFill>
                      </a:endParaRPr>
                    </a:p>
                    <a:p>
                      <a:pPr algn="ctr"/>
                      <a:r>
                        <a:rPr lang="zh-TW" altLang="en-US" sz="2000" dirty="0">
                          <a:solidFill>
                            <a:schemeClr val="bg1"/>
                          </a:solidFill>
                        </a:rPr>
                        <a:t>序積分</a:t>
                      </a:r>
                      <a:endParaRPr lang="en-US" altLang="zh-TW" sz="20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schemeClr val="bg1"/>
                          </a:solidFill>
                          <a:effectLst/>
                          <a:uLnTx/>
                          <a:uFillTx/>
                          <a:latin typeface="+mn-lt"/>
                          <a:cs typeface="+mn-cs"/>
                        </a:rPr>
                        <a:t>(4)</a:t>
                      </a:r>
                      <a:endParaRPr kumimoji="0" lang="zh-TW" altLang="en-US" sz="2400" b="1" i="0" u="none" strike="noStrike" kern="1200" cap="none" spc="0" normalizeH="0" baseline="0" noProof="0" dirty="0">
                        <a:ln>
                          <a:noFill/>
                        </a:ln>
                        <a:solidFill>
                          <a:schemeClr val="bg1"/>
                        </a:solidFill>
                        <a:effectLst/>
                        <a:uLnTx/>
                        <a:uFillTx/>
                        <a:latin typeface="+mn-lt"/>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C74A"/>
                    </a:solidFill>
                  </a:tcPr>
                </a:tc>
                <a:tc gridSpan="6">
                  <a:txBody>
                    <a:bodyPr/>
                    <a:lstStyle/>
                    <a:p>
                      <a:pPr algn="ctr"/>
                      <a:r>
                        <a:rPr lang="zh-TW" altLang="en-US" sz="2400" dirty="0"/>
                        <a:t>會考各科等第標示</a:t>
                      </a:r>
                      <a:r>
                        <a:rPr lang="en-US" altLang="zh-TW" sz="2400" dirty="0">
                          <a:solidFill>
                            <a:srgbClr val="0000FF"/>
                          </a:solidFill>
                        </a:rPr>
                        <a:t>(5)</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1400213">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r>
                        <a:rPr lang="zh-TW" altLang="en-US" sz="2400" b="1" kern="1200" dirty="0">
                          <a:solidFill>
                            <a:schemeClr val="bg1"/>
                          </a:solidFill>
                          <a:latin typeface="+mn-lt"/>
                          <a:ea typeface="+mn-ea"/>
                          <a:cs typeface="+mn-cs"/>
                        </a:rPr>
                        <a:t>均衡</a:t>
                      </a:r>
                      <a:endParaRPr lang="en-US" altLang="zh-TW" sz="2400" b="1" kern="1200" dirty="0">
                        <a:solidFill>
                          <a:schemeClr val="bg1"/>
                        </a:solidFill>
                        <a:latin typeface="+mn-lt"/>
                        <a:ea typeface="+mn-ea"/>
                        <a:cs typeface="+mn-cs"/>
                      </a:endParaRPr>
                    </a:p>
                    <a:p>
                      <a:pPr marL="0" algn="ctr" defTabSz="914400" rtl="0" eaLnBrk="1" latinLnBrk="0" hangingPunct="1"/>
                      <a:r>
                        <a:rPr lang="zh-TW" altLang="en-US" sz="2400" b="1" kern="1200" dirty="0">
                          <a:solidFill>
                            <a:schemeClr val="bg1"/>
                          </a:solidFill>
                          <a:latin typeface="+mn-lt"/>
                          <a:ea typeface="+mn-ea"/>
                          <a:cs typeface="+mn-cs"/>
                        </a:rPr>
                        <a:t>學習</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86EA"/>
                    </a:solidFill>
                  </a:tcPr>
                </a:tc>
                <a:tc>
                  <a:txBody>
                    <a:bodyPr/>
                    <a:lstStyle/>
                    <a:p>
                      <a:pPr marL="0" algn="ctr" defTabSz="914400" rtl="0" eaLnBrk="1" latinLnBrk="0" hangingPunct="1"/>
                      <a:r>
                        <a:rPr lang="zh-TW" altLang="en-US" sz="2400" b="1" kern="1200" dirty="0">
                          <a:solidFill>
                            <a:schemeClr val="bg1"/>
                          </a:solidFill>
                          <a:latin typeface="+mn-lt"/>
                          <a:ea typeface="+mn-ea"/>
                          <a:cs typeface="+mn-cs"/>
                        </a:rPr>
                        <a:t>服務</a:t>
                      </a:r>
                      <a:endParaRPr lang="en-US" altLang="zh-TW" sz="2400" b="1" kern="1200" dirty="0">
                        <a:solidFill>
                          <a:schemeClr val="bg1"/>
                        </a:solidFill>
                        <a:latin typeface="+mn-lt"/>
                        <a:ea typeface="+mn-ea"/>
                        <a:cs typeface="+mn-cs"/>
                      </a:endParaRPr>
                    </a:p>
                    <a:p>
                      <a:pPr marL="0" algn="ctr" defTabSz="914400" rtl="0" eaLnBrk="1" latinLnBrk="0" hangingPunct="1"/>
                      <a:r>
                        <a:rPr lang="zh-TW" altLang="en-US" sz="2400" b="1" kern="1200" dirty="0">
                          <a:solidFill>
                            <a:schemeClr val="bg1"/>
                          </a:solidFill>
                          <a:latin typeface="+mn-lt"/>
                          <a:ea typeface="+mn-ea"/>
                          <a:cs typeface="+mn-cs"/>
                        </a:rPr>
                        <a:t>學習</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86EA"/>
                    </a:solidFill>
                  </a:tcPr>
                </a:tc>
                <a:tc vMerge="1">
                  <a:txBody>
                    <a:bodyPr/>
                    <a:lstStyle/>
                    <a:p>
                      <a:pPr algn="ctr"/>
                      <a:endParaRPr lang="zh-TW" altLang="en-US" sz="2400" dirty="0"/>
                    </a:p>
                  </a:txBody>
                  <a:tcPr marL="91433" marR="91433"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a:txBody>
                    <a:bodyPr/>
                    <a:lstStyle/>
                    <a:p>
                      <a:pPr algn="ctr"/>
                      <a:r>
                        <a:rPr lang="zh-TW" altLang="en-US" sz="2400" dirty="0"/>
                        <a:t>國</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數</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英</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社</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自</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寫</a:t>
                      </a:r>
                      <a:endParaRPr lang="en-US" altLang="zh-TW" sz="2400" dirty="0"/>
                    </a:p>
                    <a:p>
                      <a:pPr algn="ctr"/>
                      <a:r>
                        <a:rPr lang="zh-TW" altLang="en-US" sz="2400" dirty="0"/>
                        <a:t>作</a:t>
                      </a:r>
                      <a:endParaRPr lang="en-US" altLang="zh-TW" sz="2400" dirty="0"/>
                    </a:p>
                    <a:p>
                      <a:pPr algn="ctr"/>
                      <a:r>
                        <a:rPr lang="zh-TW" altLang="en-US" sz="2400" dirty="0"/>
                        <a:t>測</a:t>
                      </a:r>
                      <a:endParaRPr lang="en-US" altLang="zh-TW" sz="2400" dirty="0"/>
                    </a:p>
                    <a:p>
                      <a:pPr algn="ctr"/>
                      <a:r>
                        <a:rPr lang="zh-TW" altLang="en-US" sz="2400" dirty="0"/>
                        <a:t>驗</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52684">
                <a:tc>
                  <a:txBody>
                    <a:bodyPr/>
                    <a:lstStyle/>
                    <a:p>
                      <a:pPr algn="ct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甲生</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91.8</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kern="1200" dirty="0">
                          <a:solidFill>
                            <a:schemeClr val="accent6">
                              <a:lumMod val="75000"/>
                            </a:schemeClr>
                          </a:solidFill>
                          <a:latin typeface="+mn-lt"/>
                          <a:ea typeface="+mn-ea"/>
                          <a:cs typeface="+mn-cs"/>
                        </a:rPr>
                        <a:t>21</a:t>
                      </a:r>
                      <a:endParaRPr lang="zh-TW" altLang="en-US" sz="2400" b="1" kern="1200" dirty="0">
                        <a:solidFill>
                          <a:schemeClr val="accent6">
                            <a:lumMod val="75000"/>
                          </a:schemeClr>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kern="1200" dirty="0">
                          <a:solidFill>
                            <a:schemeClr val="accent6">
                              <a:lumMod val="75000"/>
                            </a:schemeClr>
                          </a:solidFill>
                          <a:latin typeface="+mn-lt"/>
                          <a:ea typeface="+mn-ea"/>
                          <a:cs typeface="+mn-cs"/>
                        </a:rPr>
                        <a:t>15</a:t>
                      </a:r>
                      <a:endParaRPr lang="zh-TW" altLang="en-US" sz="2400" b="1" kern="1200" dirty="0">
                        <a:solidFill>
                          <a:schemeClr val="accent6">
                            <a:lumMod val="75000"/>
                          </a:schemeClr>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TW" sz="2000" b="1" kern="1200" dirty="0">
                          <a:solidFill>
                            <a:srgbClr val="FFC000"/>
                          </a:solidFill>
                          <a:latin typeface="+mn-lt"/>
                          <a:ea typeface="+mn-ea"/>
                          <a:cs typeface="+mn-cs"/>
                        </a:rPr>
                        <a:t>19.8</a:t>
                      </a:r>
                      <a:endParaRPr lang="zh-TW" altLang="en-US" sz="2000" b="1" kern="1200" dirty="0">
                        <a:solidFill>
                          <a:srgbClr val="FFC000"/>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36</a:t>
                      </a:r>
                      <a:endParaRPr lang="zh-TW" altLang="en-US"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C</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648282">
                <a:tc>
                  <a:txBody>
                    <a:bodyPr/>
                    <a:lstStyle/>
                    <a:p>
                      <a:pPr algn="ct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乙生</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91.8</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kern="1200" dirty="0">
                          <a:solidFill>
                            <a:schemeClr val="accent6">
                              <a:lumMod val="75000"/>
                            </a:schemeClr>
                          </a:solidFill>
                          <a:latin typeface="+mn-lt"/>
                          <a:ea typeface="+mn-ea"/>
                          <a:cs typeface="+mn-cs"/>
                        </a:rPr>
                        <a:t>21</a:t>
                      </a:r>
                      <a:endParaRPr lang="zh-TW" altLang="en-US" sz="2400" b="1" kern="1200" dirty="0">
                        <a:solidFill>
                          <a:schemeClr val="accent6">
                            <a:lumMod val="75000"/>
                          </a:schemeClr>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kern="1200" dirty="0">
                          <a:solidFill>
                            <a:schemeClr val="accent6">
                              <a:lumMod val="75000"/>
                            </a:schemeClr>
                          </a:solidFill>
                          <a:latin typeface="+mn-lt"/>
                          <a:ea typeface="+mn-ea"/>
                          <a:cs typeface="+mn-cs"/>
                        </a:rPr>
                        <a:t>15</a:t>
                      </a:r>
                      <a:endParaRPr lang="zh-TW" altLang="en-US" sz="2400" b="1" kern="1200" dirty="0">
                        <a:solidFill>
                          <a:schemeClr val="accent6">
                            <a:lumMod val="75000"/>
                          </a:schemeClr>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TW" sz="2000" b="1" kern="1200" dirty="0">
                          <a:solidFill>
                            <a:srgbClr val="FFC000"/>
                          </a:solidFill>
                          <a:latin typeface="+mn-lt"/>
                          <a:ea typeface="+mn-ea"/>
                          <a:cs typeface="+mn-cs"/>
                        </a:rPr>
                        <a:t>19.8</a:t>
                      </a:r>
                      <a:endParaRPr lang="zh-TW" altLang="en-US" sz="2000" b="1" kern="1200" dirty="0">
                        <a:solidFill>
                          <a:srgbClr val="FFC000"/>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36</a:t>
                      </a:r>
                      <a:endParaRPr lang="zh-TW" altLang="en-US"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sp>
        <p:nvSpPr>
          <p:cNvPr id="45" name="文字方塊 1"/>
          <p:cNvSpPr txBox="1">
            <a:spLocks noChangeArrowheads="1"/>
          </p:cNvSpPr>
          <p:nvPr/>
        </p:nvSpPr>
        <p:spPr bwMode="auto">
          <a:xfrm>
            <a:off x="7399786" y="3348250"/>
            <a:ext cx="3775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en-US" altLang="zh-TW" sz="1800" dirty="0">
                <a:solidFill>
                  <a:srgbClr val="FF0000"/>
                </a:solidFill>
                <a:latin typeface="Arial" panose="020B0604020202020204" pitchFamily="34" charset="0"/>
              </a:rPr>
              <a:t>6          7          1        3       2      0.8</a:t>
            </a:r>
            <a:endParaRPr lang="zh-TW" altLang="en-US" sz="1800" dirty="0">
              <a:solidFill>
                <a:srgbClr val="FF0000"/>
              </a:solidFill>
              <a:latin typeface="Arial" panose="020B0604020202020204" pitchFamily="34" charset="0"/>
            </a:endParaRPr>
          </a:p>
        </p:txBody>
      </p:sp>
      <p:sp>
        <p:nvSpPr>
          <p:cNvPr id="46" name="文字方塊 8"/>
          <p:cNvSpPr txBox="1">
            <a:spLocks noChangeArrowheads="1"/>
          </p:cNvSpPr>
          <p:nvPr/>
        </p:nvSpPr>
        <p:spPr bwMode="auto">
          <a:xfrm>
            <a:off x="7420422" y="4480136"/>
            <a:ext cx="3775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en-US" altLang="zh-TW" sz="1800">
                <a:solidFill>
                  <a:srgbClr val="FF0000"/>
                </a:solidFill>
                <a:latin typeface="Arial" panose="020B0604020202020204" pitchFamily="34" charset="0"/>
              </a:rPr>
              <a:t>6          6          2        2       3      0.8</a:t>
            </a:r>
            <a:endParaRPr lang="zh-TW" altLang="en-US" sz="1800">
              <a:solidFill>
                <a:srgbClr val="FF0000"/>
              </a:solidFill>
              <a:latin typeface="Arial" panose="020B0604020202020204" pitchFamily="34" charset="0"/>
            </a:endParaRPr>
          </a:p>
        </p:txBody>
      </p:sp>
    </p:spTree>
    <p:extLst>
      <p:ext uri="{BB962C8B-B14F-4D97-AF65-F5344CB8AC3E}">
        <p14:creationId xmlns:p14="http://schemas.microsoft.com/office/powerpoint/2010/main" val="3475771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16</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2823020"/>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1816922"/>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b="1" dirty="0"/>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xmlns="" id="{5A0151CA-4F17-486D-A55B-4FFDBA3708A3}"/>
              </a:ext>
            </a:extLst>
          </p:cNvPr>
          <p:cNvSpPr txBox="1"/>
          <p:nvPr/>
        </p:nvSpPr>
        <p:spPr>
          <a:xfrm>
            <a:off x="4490964" y="381698"/>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完全免試招生資訊</a:t>
            </a:r>
            <a:endParaRPr lang="en-US" sz="4400" b="1" dirty="0">
              <a:solidFill>
                <a:prstClr val="black"/>
              </a:solidFill>
            </a:endParaRPr>
          </a:p>
        </p:txBody>
      </p:sp>
      <p:sp>
        <p:nvSpPr>
          <p:cNvPr id="2" name="矩形 1"/>
          <p:cNvSpPr/>
          <p:nvPr/>
        </p:nvSpPr>
        <p:spPr>
          <a:xfrm>
            <a:off x="1878309" y="1151475"/>
            <a:ext cx="8652603" cy="3200876"/>
          </a:xfrm>
          <a:prstGeom prst="rect">
            <a:avLst/>
          </a:prstGeom>
        </p:spPr>
        <p:txBody>
          <a:bodyPr wrap="square">
            <a:spAutoFit/>
          </a:bodyPr>
          <a:lstStyle/>
          <a:p>
            <a:pPr>
              <a:spcBef>
                <a:spcPct val="0"/>
              </a:spcBef>
              <a:buFontTx/>
              <a:buNone/>
            </a:pPr>
            <a:r>
              <a:rPr lang="zh-TW" altLang="en-US" sz="2000" dirty="0">
                <a:latin typeface="+mn-ea"/>
              </a:rPr>
              <a:t>       招生對象：新北市學習區對應國中</a:t>
            </a:r>
            <a:r>
              <a:rPr lang="zh-TW" altLang="en-US" sz="2000" b="1" dirty="0">
                <a:latin typeface="+mn-ea"/>
              </a:rPr>
              <a:t>應屆畢業生</a:t>
            </a:r>
            <a:r>
              <a:rPr lang="zh-TW" altLang="en-US" sz="2000" dirty="0">
                <a:latin typeface="+mn-ea"/>
              </a:rPr>
              <a:t>。</a:t>
            </a:r>
            <a:endParaRPr lang="en-US" altLang="zh-TW" sz="2000" dirty="0">
              <a:latin typeface="+mn-ea"/>
            </a:endParaRPr>
          </a:p>
          <a:p>
            <a:pPr>
              <a:spcBef>
                <a:spcPct val="0"/>
              </a:spcBef>
              <a:buFontTx/>
              <a:buNone/>
            </a:pPr>
            <a:r>
              <a:rPr lang="zh-TW" altLang="en-US" sz="2000" dirty="0">
                <a:latin typeface="+mn-ea"/>
              </a:rPr>
              <a:t>       招生學校：如下列</a:t>
            </a:r>
            <a:r>
              <a:rPr lang="en-US" altLang="zh-TW" sz="2000" dirty="0">
                <a:latin typeface="+mn-ea"/>
              </a:rPr>
              <a:t>(</a:t>
            </a:r>
            <a:r>
              <a:rPr lang="zh-TW" altLang="en-US" sz="2000" dirty="0">
                <a:latin typeface="+mn-ea"/>
              </a:rPr>
              <a:t>學習區對應</a:t>
            </a:r>
            <a:r>
              <a:rPr lang="en-US" altLang="zh-TW" sz="2000" dirty="0">
                <a:latin typeface="+mn-ea"/>
              </a:rPr>
              <a:t>)</a:t>
            </a:r>
            <a:endParaRPr lang="en-US" altLang="zh-TW" sz="1500" dirty="0">
              <a:latin typeface="+mn-ea"/>
            </a:endParaRPr>
          </a:p>
          <a:p>
            <a:pPr>
              <a:spcBef>
                <a:spcPct val="0"/>
              </a:spcBef>
              <a:buFont typeface="Arial" panose="020B0604020202020204" pitchFamily="34" charset="0"/>
              <a:buNone/>
            </a:pPr>
            <a:r>
              <a:rPr lang="zh-TW" altLang="en-US" sz="2000" dirty="0">
                <a:latin typeface="+mn-ea"/>
              </a:rPr>
              <a:t>       報名原則：詳見</a:t>
            </a:r>
            <a:r>
              <a:rPr lang="zh-TW" altLang="en-US" sz="2000" dirty="0">
                <a:solidFill>
                  <a:schemeClr val="accent1"/>
                </a:solidFill>
                <a:latin typeface="+mn-ea"/>
              </a:rPr>
              <a:t>各校</a:t>
            </a:r>
            <a:r>
              <a:rPr lang="zh-TW" altLang="en-US" sz="2000" dirty="0">
                <a:latin typeface="+mn-ea"/>
              </a:rPr>
              <a:t>招生簡章</a:t>
            </a:r>
          </a:p>
          <a:p>
            <a:pPr>
              <a:spcBef>
                <a:spcPct val="0"/>
              </a:spcBef>
              <a:buFont typeface="Arial" panose="020B0604020202020204" pitchFamily="34" charset="0"/>
              <a:buNone/>
            </a:pPr>
            <a:r>
              <a:rPr lang="zh-TW" altLang="en-US" sz="2000" dirty="0">
                <a:latin typeface="+mn-ea"/>
              </a:rPr>
              <a:t>       錄取規準：</a:t>
            </a:r>
            <a:r>
              <a:rPr lang="zh-TW" altLang="en-US" sz="2000" dirty="0">
                <a:solidFill>
                  <a:schemeClr val="accent1"/>
                </a:solidFill>
                <a:latin typeface="+mn-ea"/>
              </a:rPr>
              <a:t>不採計國中教育會考及志願序</a:t>
            </a:r>
            <a:r>
              <a:rPr lang="zh-TW" altLang="en-US" sz="2000" dirty="0">
                <a:latin typeface="+mn-ea"/>
              </a:rPr>
              <a:t>，僅採計多元學習表現超額比 </a:t>
            </a:r>
            <a:endParaRPr lang="en-US" altLang="zh-TW" sz="2000" dirty="0">
              <a:latin typeface="+mn-ea"/>
            </a:endParaRPr>
          </a:p>
          <a:p>
            <a:pPr>
              <a:spcBef>
                <a:spcPct val="0"/>
              </a:spcBef>
              <a:buFont typeface="Arial" panose="020B0604020202020204" pitchFamily="34" charset="0"/>
              <a:buNone/>
            </a:pPr>
            <a:r>
              <a:rPr lang="en-US" altLang="zh-TW" sz="2000" dirty="0">
                <a:latin typeface="+mn-ea"/>
              </a:rPr>
              <a:t>                         </a:t>
            </a:r>
            <a:r>
              <a:rPr lang="zh-TW" altLang="en-US" sz="2000" dirty="0">
                <a:latin typeface="+mn-ea"/>
              </a:rPr>
              <a:t>序項目</a:t>
            </a:r>
          </a:p>
          <a:p>
            <a:pPr>
              <a:spcBef>
                <a:spcPct val="0"/>
              </a:spcBef>
              <a:buFont typeface="Arial" panose="020B0604020202020204" pitchFamily="34" charset="0"/>
              <a:buNone/>
            </a:pPr>
            <a:r>
              <a:rPr lang="zh-TW" altLang="en-US" sz="2000" dirty="0">
                <a:latin typeface="+mn-ea"/>
              </a:rPr>
              <a:t>       報名：</a:t>
            </a:r>
            <a:r>
              <a:rPr lang="en-US" altLang="zh-TW" sz="2000" dirty="0">
                <a:latin typeface="+mn-ea"/>
              </a:rPr>
              <a:t>112</a:t>
            </a:r>
            <a:r>
              <a:rPr lang="zh-TW" altLang="en-US" sz="2000" dirty="0">
                <a:latin typeface="+mn-ea"/>
              </a:rPr>
              <a:t>年</a:t>
            </a:r>
            <a:r>
              <a:rPr lang="en-US" altLang="zh-TW" sz="2000" dirty="0">
                <a:latin typeface="+mn-ea"/>
              </a:rPr>
              <a:t>5</a:t>
            </a:r>
            <a:r>
              <a:rPr lang="zh-TW" altLang="en-US" sz="2000" dirty="0">
                <a:latin typeface="+mn-ea"/>
              </a:rPr>
              <a:t>月</a:t>
            </a:r>
            <a:r>
              <a:rPr lang="en-US" altLang="zh-TW" sz="2000" dirty="0">
                <a:latin typeface="+mn-ea"/>
              </a:rPr>
              <a:t>9</a:t>
            </a:r>
            <a:r>
              <a:rPr lang="zh-TW" altLang="en-US" sz="2000" dirty="0">
                <a:latin typeface="+mn-ea"/>
              </a:rPr>
              <a:t>日</a:t>
            </a:r>
            <a:r>
              <a:rPr lang="en-US" altLang="zh-TW" sz="2000" dirty="0">
                <a:latin typeface="+mn-ea"/>
              </a:rPr>
              <a:t>(</a:t>
            </a:r>
            <a:r>
              <a:rPr lang="zh-TW" altLang="en-US" sz="2000" dirty="0">
                <a:latin typeface="+mn-ea"/>
              </a:rPr>
              <a:t>二</a:t>
            </a:r>
            <a:r>
              <a:rPr lang="en-US" altLang="zh-TW" sz="2000" dirty="0">
                <a:latin typeface="+mn-ea"/>
              </a:rPr>
              <a:t>)-5</a:t>
            </a:r>
            <a:r>
              <a:rPr lang="zh-TW" altLang="en-US" sz="2000" dirty="0">
                <a:latin typeface="+mn-ea"/>
              </a:rPr>
              <a:t>月</a:t>
            </a:r>
            <a:r>
              <a:rPr lang="en-US" altLang="zh-TW" sz="2000" dirty="0">
                <a:latin typeface="+mn-ea"/>
              </a:rPr>
              <a:t>10</a:t>
            </a:r>
            <a:r>
              <a:rPr lang="zh-TW" altLang="en-US" sz="2000" dirty="0">
                <a:latin typeface="+mn-ea"/>
              </a:rPr>
              <a:t>日</a:t>
            </a:r>
            <a:r>
              <a:rPr lang="en-US" altLang="zh-TW" sz="2000" dirty="0">
                <a:latin typeface="+mn-ea"/>
              </a:rPr>
              <a:t>(</a:t>
            </a:r>
            <a:r>
              <a:rPr lang="zh-TW" altLang="en-US" sz="2000" dirty="0">
                <a:latin typeface="+mn-ea"/>
              </a:rPr>
              <a:t>三</a:t>
            </a:r>
            <a:r>
              <a:rPr lang="en-US" altLang="zh-TW" sz="2000" dirty="0">
                <a:latin typeface="+mn-ea"/>
              </a:rPr>
              <a:t>)</a:t>
            </a:r>
          </a:p>
          <a:p>
            <a:pPr>
              <a:spcBef>
                <a:spcPct val="0"/>
              </a:spcBef>
              <a:buFont typeface="Arial" panose="020B0604020202020204" pitchFamily="34" charset="0"/>
              <a:buNone/>
            </a:pPr>
            <a:r>
              <a:rPr lang="zh-TW" altLang="en-US" sz="2000" dirty="0">
                <a:latin typeface="+mn-ea"/>
              </a:rPr>
              <a:t>       放榜：</a:t>
            </a:r>
            <a:r>
              <a:rPr lang="en-US" altLang="zh-TW" sz="2000" dirty="0">
                <a:latin typeface="+mn-ea"/>
              </a:rPr>
              <a:t>112</a:t>
            </a:r>
            <a:r>
              <a:rPr lang="zh-TW" altLang="en-US" sz="2000" dirty="0">
                <a:latin typeface="+mn-ea"/>
              </a:rPr>
              <a:t>年</a:t>
            </a:r>
            <a:r>
              <a:rPr lang="en-US" altLang="zh-TW" sz="2000" dirty="0">
                <a:latin typeface="+mn-ea"/>
              </a:rPr>
              <a:t>5</a:t>
            </a:r>
            <a:r>
              <a:rPr lang="zh-TW" altLang="en-US" sz="2000" dirty="0">
                <a:latin typeface="+mn-ea"/>
              </a:rPr>
              <a:t>月</a:t>
            </a:r>
            <a:r>
              <a:rPr lang="en-US" altLang="zh-TW" sz="2000" dirty="0">
                <a:latin typeface="+mn-ea"/>
              </a:rPr>
              <a:t>18</a:t>
            </a:r>
            <a:r>
              <a:rPr lang="zh-TW" altLang="en-US" sz="2000" dirty="0">
                <a:latin typeface="+mn-ea"/>
              </a:rPr>
              <a:t>日</a:t>
            </a:r>
            <a:r>
              <a:rPr lang="en-US" altLang="zh-TW" sz="2000" dirty="0">
                <a:latin typeface="+mn-ea"/>
              </a:rPr>
              <a:t>(</a:t>
            </a:r>
            <a:r>
              <a:rPr lang="zh-TW" altLang="en-US" sz="2000" dirty="0">
                <a:latin typeface="+mn-ea"/>
              </a:rPr>
              <a:t>四</a:t>
            </a:r>
            <a:r>
              <a:rPr lang="en-US" altLang="zh-TW" sz="2000" dirty="0">
                <a:latin typeface="+mn-ea"/>
              </a:rPr>
              <a:t>)11</a:t>
            </a:r>
            <a:r>
              <a:rPr lang="zh-TW" altLang="en-US" sz="2000" dirty="0">
                <a:latin typeface="+mn-ea"/>
              </a:rPr>
              <a:t>時</a:t>
            </a:r>
            <a:endParaRPr lang="en-US" altLang="zh-TW" sz="2000" dirty="0">
              <a:latin typeface="+mn-ea"/>
            </a:endParaRPr>
          </a:p>
          <a:p>
            <a:pPr>
              <a:spcBef>
                <a:spcPct val="0"/>
              </a:spcBef>
              <a:buFont typeface="Arial" panose="020B0604020202020204" pitchFamily="34" charset="0"/>
              <a:buNone/>
            </a:pPr>
            <a:r>
              <a:rPr lang="zh-TW" altLang="en-US" sz="2000" dirty="0">
                <a:latin typeface="+mn-ea"/>
              </a:rPr>
              <a:t>       報到：</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200" dirty="0">
                <a:latin typeface="+mn-ea"/>
              </a:rPr>
              <a:t>15</a:t>
            </a:r>
            <a:r>
              <a:rPr lang="zh-TW" altLang="en-US" sz="2000" dirty="0">
                <a:latin typeface="+mn-ea"/>
              </a:rPr>
              <a:t>日</a:t>
            </a:r>
            <a:r>
              <a:rPr lang="en-US" altLang="zh-TW" sz="2000" dirty="0">
                <a:latin typeface="+mn-ea"/>
              </a:rPr>
              <a:t>(</a:t>
            </a:r>
            <a:r>
              <a:rPr lang="zh-TW" altLang="en-US" sz="2000" dirty="0">
                <a:latin typeface="+mn-ea"/>
              </a:rPr>
              <a:t>四</a:t>
            </a:r>
            <a:r>
              <a:rPr lang="en-US" altLang="zh-TW" sz="2000" dirty="0">
                <a:latin typeface="+mn-ea"/>
              </a:rPr>
              <a:t>)9</a:t>
            </a:r>
            <a:r>
              <a:rPr lang="zh-TW" altLang="en-US" sz="2000" dirty="0">
                <a:latin typeface="+mn-ea"/>
              </a:rPr>
              <a:t>時至</a:t>
            </a:r>
            <a:r>
              <a:rPr lang="en-US" altLang="zh-TW" sz="2000" dirty="0">
                <a:latin typeface="+mn-ea"/>
              </a:rPr>
              <a:t>11</a:t>
            </a:r>
            <a:r>
              <a:rPr lang="zh-TW" altLang="en-US" sz="2000" dirty="0">
                <a:latin typeface="+mn-ea"/>
              </a:rPr>
              <a:t>時 </a:t>
            </a:r>
            <a:endParaRPr lang="en-US" altLang="zh-TW" sz="2000" dirty="0">
              <a:latin typeface="+mn-ea"/>
            </a:endParaRPr>
          </a:p>
          <a:p>
            <a:pPr>
              <a:spcBef>
                <a:spcPct val="0"/>
              </a:spcBef>
              <a:buFont typeface="Arial" panose="020B0604020202020204" pitchFamily="34" charset="0"/>
              <a:buNone/>
            </a:pPr>
            <a:endParaRPr lang="en-US" altLang="zh-TW" sz="2000" dirty="0">
              <a:latin typeface="+mn-ea"/>
            </a:endParaRPr>
          </a:p>
          <a:p>
            <a:pPr>
              <a:spcBef>
                <a:spcPct val="0"/>
              </a:spcBef>
              <a:buFont typeface="Arial" panose="020B0604020202020204" pitchFamily="34" charset="0"/>
              <a:buNone/>
            </a:pPr>
            <a:endParaRPr lang="zh-TW" altLang="en-US" sz="2000" dirty="0">
              <a:latin typeface="+mn-ea"/>
            </a:endParaRPr>
          </a:p>
        </p:txBody>
      </p:sp>
      <p:sp>
        <p:nvSpPr>
          <p:cNvPr id="3" name="矩形 2"/>
          <p:cNvSpPr/>
          <p:nvPr/>
        </p:nvSpPr>
        <p:spPr>
          <a:xfrm>
            <a:off x="1878302" y="3570149"/>
            <a:ext cx="10056526" cy="2554545"/>
          </a:xfrm>
          <a:prstGeom prst="rect">
            <a:avLst/>
          </a:prstGeom>
        </p:spPr>
        <p:txBody>
          <a:bodyPr wrap="square">
            <a:spAutoFit/>
          </a:bodyPr>
          <a:lstStyle/>
          <a:p>
            <a:pPr>
              <a:spcBef>
                <a:spcPct val="0"/>
              </a:spcBef>
            </a:pPr>
            <a:r>
              <a:rPr lang="zh-TW" altLang="en-US" sz="2000" dirty="0">
                <a:latin typeface="+mn-ea"/>
              </a:rPr>
              <a:t>       </a:t>
            </a:r>
            <a:endParaRPr lang="en-US" altLang="zh-TW" sz="2000" dirty="0">
              <a:latin typeface="+mn-ea"/>
            </a:endParaRPr>
          </a:p>
          <a:p>
            <a:pPr>
              <a:spcBef>
                <a:spcPct val="0"/>
              </a:spcBef>
            </a:pPr>
            <a:r>
              <a:rPr lang="en-US" altLang="zh-TW" sz="2000" dirty="0">
                <a:latin typeface="+mn-ea"/>
              </a:rPr>
              <a:t>       </a:t>
            </a:r>
            <a:r>
              <a:rPr lang="zh-TW" altLang="en-US" sz="2000" dirty="0">
                <a:latin typeface="+mn-ea"/>
              </a:rPr>
              <a:t>學習區對應：</a:t>
            </a:r>
            <a:endParaRPr lang="en-US" altLang="zh-TW" sz="2000" dirty="0">
              <a:latin typeface="+mn-ea"/>
            </a:endParaRPr>
          </a:p>
          <a:p>
            <a:pPr>
              <a:spcBef>
                <a:spcPct val="0"/>
              </a:spcBef>
            </a:pPr>
            <a:r>
              <a:rPr lang="zh-TW" altLang="en-US" sz="2000" dirty="0">
                <a:latin typeface="+mn-ea"/>
              </a:rPr>
              <a:t>　   金山高中：金山區、萬里區、石門區、三芝區內國中應屆畢業生</a:t>
            </a:r>
          </a:p>
          <a:p>
            <a:pPr>
              <a:spcBef>
                <a:spcPct val="0"/>
              </a:spcBef>
            </a:pPr>
            <a:r>
              <a:rPr lang="zh-TW" altLang="en-US" sz="2000" dirty="0">
                <a:latin typeface="+mn-ea"/>
              </a:rPr>
              <a:t>       雙溪高中：雙溪區、平溪區、瑞芳區、貢竂區、汐止區及基隆市國中應屆畢業生</a:t>
            </a:r>
          </a:p>
          <a:p>
            <a:pPr>
              <a:spcBef>
                <a:spcPct val="0"/>
              </a:spcBef>
            </a:pPr>
            <a:r>
              <a:rPr lang="zh-TW" altLang="en-US" sz="2000" dirty="0">
                <a:latin typeface="+mn-ea"/>
              </a:rPr>
              <a:t>       瑞芳高工：</a:t>
            </a:r>
            <a:r>
              <a:rPr lang="zh-TW" altLang="en-US" b="1" dirty="0">
                <a:latin typeface="+mn-ea"/>
              </a:rPr>
              <a:t>萬里區、瑞芳區、貢寮區、雙溪區、平溪區、汐止區、金山區國中應屆畢業生</a:t>
            </a:r>
            <a:endParaRPr lang="en-US" altLang="zh-TW" b="1" dirty="0">
              <a:latin typeface="+mn-ea"/>
            </a:endParaRPr>
          </a:p>
          <a:p>
            <a:pPr>
              <a:spcBef>
                <a:spcPct val="0"/>
              </a:spcBef>
            </a:pPr>
            <a:r>
              <a:rPr lang="en-US" altLang="zh-TW" sz="2000" dirty="0">
                <a:latin typeface="+mn-ea"/>
              </a:rPr>
              <a:t>       </a:t>
            </a:r>
            <a:r>
              <a:rPr lang="zh-TW" altLang="en-US" sz="2000" dirty="0">
                <a:latin typeface="+mn-ea"/>
              </a:rPr>
              <a:t>中華商海：萬里區、雙溪區、平溪區、瑞芳區、貢竂區及基隆市國中應屆畢業生</a:t>
            </a:r>
          </a:p>
          <a:p>
            <a:pPr lvl="0">
              <a:spcBef>
                <a:spcPct val="0"/>
              </a:spcBef>
            </a:pPr>
            <a:r>
              <a:rPr lang="zh-TW" altLang="en-US" sz="2000" dirty="0">
                <a:latin typeface="+mn-ea"/>
              </a:rPr>
              <a:t>       南強工商</a:t>
            </a:r>
            <a:r>
              <a:rPr lang="zh-TW" altLang="en-US" sz="2000" dirty="0">
                <a:latin typeface="PMingLiU" panose="02020500000000000000" pitchFamily="18" charset="-120"/>
                <a:ea typeface="PMingLiU" panose="02020500000000000000" pitchFamily="18" charset="-120"/>
              </a:rPr>
              <a:t>、</a:t>
            </a:r>
            <a:r>
              <a:rPr lang="zh-TW" altLang="en-US" sz="2000" dirty="0">
                <a:latin typeface="+mn-ea"/>
              </a:rPr>
              <a:t>醒吾高中、及人高中</a:t>
            </a:r>
            <a:r>
              <a:rPr lang="zh-TW" altLang="en-US" sz="2000" dirty="0">
                <a:latin typeface="PMingLiU" panose="02020500000000000000" pitchFamily="18" charset="-120"/>
                <a:ea typeface="PMingLiU" panose="02020500000000000000" pitchFamily="18" charset="-120"/>
              </a:rPr>
              <a:t>、</a:t>
            </a:r>
            <a:r>
              <a:rPr lang="zh-TW" altLang="en-US" sz="2000" dirty="0">
                <a:latin typeface="+mn-ea"/>
              </a:rPr>
              <a:t>穀保家商、莊敬工家：新北市國中</a:t>
            </a:r>
            <a:r>
              <a:rPr lang="zh-TW" altLang="en-US" sz="2000" dirty="0">
                <a:solidFill>
                  <a:prstClr val="black"/>
                </a:solidFill>
              </a:rPr>
              <a:t>應屆畢業生</a:t>
            </a:r>
          </a:p>
          <a:p>
            <a:pPr>
              <a:spcBef>
                <a:spcPct val="0"/>
              </a:spcBef>
            </a:pPr>
            <a:endParaRPr lang="zh-TW" altLang="en-US" sz="2000" dirty="0">
              <a:latin typeface="+mn-ea"/>
            </a:endParaRPr>
          </a:p>
        </p:txBody>
      </p:sp>
      <p:sp>
        <p:nvSpPr>
          <p:cNvPr id="3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02638" y="1228435"/>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98814" y="1539694"/>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98814" y="1833563"/>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98814" y="2127442"/>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98814" y="2731497"/>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98814" y="3061871"/>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97881" y="3906984"/>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31115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17</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xmlns="" id="{5A0151CA-4F17-486D-A55B-4FFDBA3708A3}"/>
              </a:ext>
            </a:extLst>
          </p:cNvPr>
          <p:cNvSpPr txBox="1"/>
          <p:nvPr/>
        </p:nvSpPr>
        <p:spPr>
          <a:xfrm>
            <a:off x="4579539" y="37631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新北公優免試招生資訊</a:t>
            </a:r>
            <a:endParaRPr lang="en-US" sz="4400" b="1" dirty="0">
              <a:solidFill>
                <a:prstClr val="black"/>
              </a:solidFill>
            </a:endParaRPr>
          </a:p>
        </p:txBody>
      </p:sp>
      <p:sp>
        <p:nvSpPr>
          <p:cNvPr id="7" name="矩形 6"/>
          <p:cNvSpPr/>
          <p:nvPr/>
        </p:nvSpPr>
        <p:spPr>
          <a:xfrm>
            <a:off x="2465757" y="1592044"/>
            <a:ext cx="8074371" cy="4493538"/>
          </a:xfrm>
          <a:prstGeom prst="rect">
            <a:avLst/>
          </a:prstGeom>
        </p:spPr>
        <p:txBody>
          <a:bodyPr wrap="square">
            <a:spAutoFit/>
          </a:bodyPr>
          <a:lstStyle/>
          <a:p>
            <a:pPr>
              <a:defRPr/>
            </a:pPr>
            <a:r>
              <a:rPr lang="zh-TW" altLang="en-US" sz="2200" dirty="0">
                <a:latin typeface="+mn-ea"/>
              </a:rPr>
              <a:t>招生對象：新北市國中應屆畢業生</a:t>
            </a:r>
            <a:endParaRPr lang="en-US" altLang="zh-TW" sz="2200" dirty="0">
              <a:latin typeface="+mn-ea"/>
            </a:endParaRPr>
          </a:p>
          <a:p>
            <a:pPr>
              <a:defRPr/>
            </a:pPr>
            <a:r>
              <a:rPr lang="zh-TW" altLang="en-US" sz="2200" dirty="0">
                <a:latin typeface="+mn-ea"/>
              </a:rPr>
              <a:t>招生學校：新北市</a:t>
            </a:r>
            <a:r>
              <a:rPr lang="zh-TW" altLang="en-US" sz="2200" dirty="0">
                <a:solidFill>
                  <a:schemeClr val="accent1"/>
                </a:solidFill>
                <a:latin typeface="+mn-ea"/>
              </a:rPr>
              <a:t>公立</a:t>
            </a:r>
            <a:r>
              <a:rPr lang="zh-TW" altLang="en-US" sz="2200" dirty="0">
                <a:latin typeface="+mn-ea"/>
              </a:rPr>
              <a:t>高級中等學校   </a:t>
            </a:r>
            <a:r>
              <a:rPr lang="en-US" altLang="zh-TW" sz="2200" b="1" dirty="0">
                <a:solidFill>
                  <a:srgbClr val="FF0000"/>
                </a:solidFill>
                <a:latin typeface="+mn-ea"/>
              </a:rPr>
              <a:t>(</a:t>
            </a:r>
            <a:r>
              <a:rPr lang="zh-TW" altLang="en-US" sz="2200" b="1" dirty="0">
                <a:solidFill>
                  <a:srgbClr val="FF0000"/>
                </a:solidFill>
                <a:latin typeface="+mn-ea"/>
              </a:rPr>
              <a:t>公立優免</a:t>
            </a:r>
            <a:r>
              <a:rPr lang="en-US" altLang="zh-TW" sz="2200" b="1" dirty="0">
                <a:solidFill>
                  <a:srgbClr val="FF0000"/>
                </a:solidFill>
                <a:latin typeface="+mn-ea"/>
              </a:rPr>
              <a:t>)</a:t>
            </a:r>
          </a:p>
          <a:p>
            <a:pPr>
              <a:buFont typeface="Arial" pitchFamily="34" charset="0"/>
              <a:buNone/>
              <a:defRPr/>
            </a:pPr>
            <a:r>
              <a:rPr lang="zh-TW" altLang="en-US" sz="2200" dirty="0">
                <a:latin typeface="+mn-ea"/>
              </a:rPr>
              <a:t>招生名額：</a:t>
            </a:r>
            <a:r>
              <a:rPr lang="en-US" altLang="zh-TW" sz="2200" dirty="0">
                <a:latin typeface="+mn-ea"/>
              </a:rPr>
              <a:t>2921</a:t>
            </a:r>
            <a:r>
              <a:rPr lang="zh-TW" altLang="en-US" sz="2200" dirty="0">
                <a:latin typeface="+mn-ea"/>
              </a:rPr>
              <a:t>名</a:t>
            </a:r>
            <a:endParaRPr lang="en-US" altLang="zh-TW" sz="2200" dirty="0">
              <a:latin typeface="+mn-ea"/>
            </a:endParaRPr>
          </a:p>
          <a:p>
            <a:pPr>
              <a:buFont typeface="Arial" pitchFamily="34" charset="0"/>
              <a:buNone/>
              <a:defRPr/>
            </a:pPr>
            <a:r>
              <a:rPr lang="zh-TW" altLang="en-US" sz="2200" dirty="0">
                <a:latin typeface="+mn-ea"/>
              </a:rPr>
              <a:t>    </a:t>
            </a:r>
            <a:r>
              <a:rPr lang="en-US" altLang="zh-TW" sz="2200" dirty="0">
                <a:latin typeface="+mn-ea"/>
              </a:rPr>
              <a:t>1.</a:t>
            </a:r>
            <a:r>
              <a:rPr lang="zh-TW" altLang="en-US" sz="2200" dirty="0">
                <a:latin typeface="+mn-ea"/>
              </a:rPr>
              <a:t>公立高級中等學校附設國中部：核定免試入學總名額</a:t>
            </a:r>
            <a:r>
              <a:rPr lang="en-US" altLang="zh-TW" sz="2200" dirty="0">
                <a:solidFill>
                  <a:schemeClr val="accent1"/>
                </a:solidFill>
                <a:latin typeface="+mn-ea"/>
              </a:rPr>
              <a:t>40%</a:t>
            </a:r>
            <a:endParaRPr lang="zh-TW" altLang="en-US" sz="2200" dirty="0">
              <a:solidFill>
                <a:schemeClr val="accent1"/>
              </a:solidFill>
              <a:latin typeface="+mn-ea"/>
            </a:endParaRPr>
          </a:p>
          <a:p>
            <a:pPr>
              <a:buFont typeface="Arial" pitchFamily="34" charset="0"/>
              <a:buNone/>
              <a:defRPr/>
            </a:pPr>
            <a:r>
              <a:rPr lang="zh-TW" altLang="en-US" sz="2200" dirty="0">
                <a:latin typeface="+mn-ea"/>
              </a:rPr>
              <a:t>    </a:t>
            </a:r>
            <a:r>
              <a:rPr lang="en-US" altLang="zh-TW" sz="2200" dirty="0">
                <a:latin typeface="+mn-ea"/>
              </a:rPr>
              <a:t>2.</a:t>
            </a:r>
            <a:r>
              <a:rPr lang="zh-TW" altLang="en-US" sz="2200" dirty="0">
                <a:latin typeface="+mn-ea"/>
              </a:rPr>
              <a:t>公立高級中等學校未附設國中部：核定免試入學總名額</a:t>
            </a:r>
            <a:r>
              <a:rPr lang="en-US" altLang="zh-TW" sz="2200" dirty="0">
                <a:solidFill>
                  <a:schemeClr val="accent1"/>
                </a:solidFill>
                <a:latin typeface="+mn-ea"/>
              </a:rPr>
              <a:t>35%</a:t>
            </a:r>
            <a:endParaRPr lang="en-US" altLang="zh-TW" sz="2200" dirty="0">
              <a:latin typeface="+mn-ea"/>
            </a:endParaRPr>
          </a:p>
          <a:p>
            <a:pPr>
              <a:buFont typeface="Arial" pitchFamily="34" charset="0"/>
              <a:buNone/>
              <a:defRPr/>
            </a:pPr>
            <a:r>
              <a:rPr lang="zh-TW" altLang="en-US" sz="2200" dirty="0">
                <a:latin typeface="+mn-ea"/>
              </a:rPr>
              <a:t>報名：</a:t>
            </a:r>
            <a:r>
              <a:rPr lang="en-US" altLang="zh-TW" sz="2200" dirty="0">
                <a:latin typeface="+mn-ea"/>
              </a:rPr>
              <a:t>112</a:t>
            </a:r>
            <a:r>
              <a:rPr lang="zh-TW" altLang="en-US" sz="2200" dirty="0">
                <a:latin typeface="+mn-ea"/>
              </a:rPr>
              <a:t>年</a:t>
            </a:r>
            <a:r>
              <a:rPr lang="en-US" altLang="zh-TW" sz="2200" dirty="0">
                <a:latin typeface="+mn-ea"/>
              </a:rPr>
              <a:t>6</a:t>
            </a:r>
            <a:r>
              <a:rPr lang="zh-TW" altLang="en-US" sz="2200" dirty="0">
                <a:latin typeface="+mn-ea"/>
              </a:rPr>
              <a:t>月</a:t>
            </a:r>
            <a:r>
              <a:rPr lang="en-US" altLang="zh-TW" sz="2200" dirty="0">
                <a:latin typeface="+mn-ea"/>
              </a:rPr>
              <a:t>7</a:t>
            </a:r>
            <a:r>
              <a:rPr lang="zh-TW" altLang="en-US" sz="2200" dirty="0">
                <a:latin typeface="+mn-ea"/>
              </a:rPr>
              <a:t>日</a:t>
            </a:r>
            <a:r>
              <a:rPr lang="en-US" altLang="zh-TW" sz="2200" dirty="0">
                <a:latin typeface="+mn-ea"/>
              </a:rPr>
              <a:t>(</a:t>
            </a:r>
            <a:r>
              <a:rPr lang="zh-TW" altLang="en-US" sz="2200" dirty="0">
                <a:latin typeface="+mn-ea"/>
              </a:rPr>
              <a:t>三</a:t>
            </a:r>
            <a:r>
              <a:rPr lang="en-US" altLang="zh-TW" sz="2200" dirty="0">
                <a:latin typeface="+mn-ea"/>
              </a:rPr>
              <a:t>)-112</a:t>
            </a:r>
            <a:r>
              <a:rPr lang="zh-TW" altLang="en-US" sz="2200" dirty="0">
                <a:latin typeface="+mn-ea"/>
              </a:rPr>
              <a:t>年</a:t>
            </a:r>
            <a:r>
              <a:rPr lang="en-US" altLang="zh-TW" sz="2200" dirty="0">
                <a:latin typeface="+mn-ea"/>
              </a:rPr>
              <a:t>6</a:t>
            </a:r>
            <a:r>
              <a:rPr lang="zh-TW" altLang="en-US" sz="2200" dirty="0">
                <a:latin typeface="+mn-ea"/>
              </a:rPr>
              <a:t>月</a:t>
            </a:r>
            <a:r>
              <a:rPr lang="en-US" altLang="zh-TW" sz="2200" dirty="0">
                <a:latin typeface="+mn-ea"/>
              </a:rPr>
              <a:t>12</a:t>
            </a:r>
            <a:r>
              <a:rPr lang="zh-TW" altLang="en-US" sz="2200" dirty="0">
                <a:latin typeface="+mn-ea"/>
              </a:rPr>
              <a:t>日</a:t>
            </a:r>
            <a:r>
              <a:rPr lang="en-US" altLang="zh-TW" sz="2200" dirty="0">
                <a:latin typeface="+mn-ea"/>
              </a:rPr>
              <a:t>(</a:t>
            </a:r>
            <a:r>
              <a:rPr lang="zh-TW" altLang="en-US" sz="2200" dirty="0">
                <a:latin typeface="+mn-ea"/>
              </a:rPr>
              <a:t>一</a:t>
            </a:r>
            <a:r>
              <a:rPr lang="en-US" altLang="zh-TW" sz="2200" dirty="0">
                <a:latin typeface="+mn-ea"/>
              </a:rPr>
              <a:t>)12:00(</a:t>
            </a:r>
            <a:r>
              <a:rPr lang="zh-TW" altLang="en-US" sz="2200" dirty="0">
                <a:latin typeface="+mn-ea"/>
              </a:rPr>
              <a:t>國中校內報名</a:t>
            </a:r>
            <a:r>
              <a:rPr lang="en-US" altLang="zh-TW" sz="2200" dirty="0">
                <a:latin typeface="+mn-ea"/>
              </a:rPr>
              <a:t>)</a:t>
            </a:r>
          </a:p>
          <a:p>
            <a:pPr>
              <a:buFont typeface="Arial" pitchFamily="34" charset="0"/>
              <a:buNone/>
              <a:defRPr/>
            </a:pPr>
            <a:r>
              <a:rPr lang="zh-TW" altLang="en-US" sz="2200" dirty="0">
                <a:latin typeface="+mn-ea"/>
              </a:rPr>
              <a:t>放榜：</a:t>
            </a:r>
            <a:r>
              <a:rPr lang="en-US" altLang="zh-TW" sz="2200" dirty="0">
                <a:latin typeface="+mn-ea"/>
              </a:rPr>
              <a:t>112</a:t>
            </a:r>
            <a:r>
              <a:rPr lang="zh-TW" altLang="en-US" sz="2200" dirty="0">
                <a:latin typeface="+mn-ea"/>
              </a:rPr>
              <a:t>年</a:t>
            </a:r>
            <a:r>
              <a:rPr lang="en-US" altLang="zh-TW" sz="2200" dirty="0">
                <a:latin typeface="+mn-ea"/>
              </a:rPr>
              <a:t>6</a:t>
            </a:r>
            <a:r>
              <a:rPr lang="zh-TW" altLang="en-US" sz="2200" dirty="0">
                <a:latin typeface="+mn-ea"/>
              </a:rPr>
              <a:t>月</a:t>
            </a:r>
            <a:r>
              <a:rPr lang="en-US" altLang="zh-TW" sz="2200" dirty="0">
                <a:latin typeface="+mn-ea"/>
              </a:rPr>
              <a:t>14</a:t>
            </a:r>
            <a:r>
              <a:rPr lang="zh-TW" altLang="en-US" sz="2200" dirty="0">
                <a:latin typeface="+mn-ea"/>
              </a:rPr>
              <a:t>日</a:t>
            </a:r>
            <a:r>
              <a:rPr lang="en-US" altLang="zh-TW" sz="2200" dirty="0">
                <a:latin typeface="+mn-ea"/>
              </a:rPr>
              <a:t>(</a:t>
            </a:r>
            <a:r>
              <a:rPr lang="zh-TW" altLang="en-US" sz="2200" dirty="0">
                <a:latin typeface="+mn-ea"/>
              </a:rPr>
              <a:t>三</a:t>
            </a:r>
            <a:r>
              <a:rPr lang="en-US" altLang="zh-TW" sz="2200" dirty="0">
                <a:latin typeface="+mn-ea"/>
              </a:rPr>
              <a:t>)14</a:t>
            </a:r>
            <a:r>
              <a:rPr lang="zh-TW" altLang="en-US" sz="2200" dirty="0">
                <a:latin typeface="+mn-ea"/>
              </a:rPr>
              <a:t>時</a:t>
            </a:r>
            <a:endParaRPr lang="en-US" altLang="zh-TW" sz="2200" dirty="0">
              <a:latin typeface="+mn-ea"/>
            </a:endParaRPr>
          </a:p>
          <a:p>
            <a:pPr>
              <a:buFont typeface="Arial" pitchFamily="34" charset="0"/>
              <a:buNone/>
              <a:defRPr/>
            </a:pPr>
            <a:r>
              <a:rPr lang="zh-TW" altLang="en-US" sz="2200" dirty="0">
                <a:latin typeface="+mn-ea"/>
              </a:rPr>
              <a:t>報到：</a:t>
            </a:r>
            <a:r>
              <a:rPr lang="en-US" altLang="zh-TW" sz="2200" dirty="0">
                <a:latin typeface="+mn-ea"/>
              </a:rPr>
              <a:t>112</a:t>
            </a:r>
            <a:r>
              <a:rPr lang="zh-TW" altLang="en-US" sz="2200" dirty="0">
                <a:latin typeface="+mn-ea"/>
              </a:rPr>
              <a:t>年</a:t>
            </a:r>
            <a:r>
              <a:rPr lang="en-US" altLang="zh-TW" sz="2200" dirty="0">
                <a:latin typeface="+mn-ea"/>
              </a:rPr>
              <a:t>6</a:t>
            </a:r>
            <a:r>
              <a:rPr lang="zh-TW" altLang="en-US" sz="2200" dirty="0">
                <a:latin typeface="+mn-ea"/>
              </a:rPr>
              <a:t>月</a:t>
            </a:r>
            <a:r>
              <a:rPr lang="en-US" altLang="zh-TW" sz="2200" dirty="0">
                <a:latin typeface="+mn-ea"/>
              </a:rPr>
              <a:t>15</a:t>
            </a:r>
            <a:r>
              <a:rPr lang="zh-TW" altLang="en-US" sz="2200" dirty="0">
                <a:latin typeface="+mn-ea"/>
              </a:rPr>
              <a:t>日</a:t>
            </a:r>
            <a:r>
              <a:rPr lang="en-US" altLang="zh-TW" sz="2200" dirty="0">
                <a:latin typeface="+mn-ea"/>
              </a:rPr>
              <a:t>(</a:t>
            </a:r>
            <a:r>
              <a:rPr lang="zh-TW" altLang="en-US" sz="2200" dirty="0">
                <a:latin typeface="+mn-ea"/>
              </a:rPr>
              <a:t>四</a:t>
            </a:r>
            <a:r>
              <a:rPr lang="en-US" altLang="zh-TW" sz="2200" dirty="0">
                <a:latin typeface="+mn-ea"/>
              </a:rPr>
              <a:t>)</a:t>
            </a:r>
            <a:r>
              <a:rPr lang="zh-TW" altLang="en-US" sz="2200" dirty="0">
                <a:latin typeface="+mn-ea"/>
              </a:rPr>
              <a:t>  </a:t>
            </a:r>
            <a:r>
              <a:rPr lang="en-US" altLang="zh-TW" sz="2200" dirty="0">
                <a:latin typeface="+mn-ea"/>
              </a:rPr>
              <a:t>(</a:t>
            </a:r>
            <a:r>
              <a:rPr lang="zh-TW" altLang="en-US" sz="2200" dirty="0">
                <a:latin typeface="+mn-ea"/>
              </a:rPr>
              <a:t>正取生及備取生</a:t>
            </a:r>
            <a:r>
              <a:rPr lang="en-US" altLang="zh-TW" sz="2200" dirty="0">
                <a:latin typeface="+mn-ea"/>
              </a:rPr>
              <a:t>)</a:t>
            </a:r>
          </a:p>
          <a:p>
            <a:pPr>
              <a:buFont typeface="Arial" pitchFamily="34" charset="0"/>
              <a:buNone/>
              <a:defRPr/>
            </a:pPr>
            <a:r>
              <a:rPr lang="zh-TW" altLang="en-US" sz="2200" dirty="0">
                <a:latin typeface="+mn-ea"/>
              </a:rPr>
              <a:t>附註：</a:t>
            </a:r>
            <a:endParaRPr lang="en-US" altLang="zh-TW" sz="2200" dirty="0">
              <a:latin typeface="+mn-ea"/>
            </a:endParaRPr>
          </a:p>
          <a:p>
            <a:pPr>
              <a:buFont typeface="Arial" pitchFamily="34" charset="0"/>
              <a:buNone/>
              <a:defRPr/>
            </a:pPr>
            <a:r>
              <a:rPr lang="zh-TW" altLang="en-US" sz="2200" dirty="0">
                <a:latin typeface="+mn-ea"/>
              </a:rPr>
              <a:t>    </a:t>
            </a:r>
            <a:r>
              <a:rPr lang="en-US" altLang="zh-TW" sz="2200" dirty="0">
                <a:latin typeface="+mn-ea"/>
              </a:rPr>
              <a:t>1.</a:t>
            </a:r>
            <a:r>
              <a:rPr lang="zh-TW" altLang="en-US" sz="2200" dirty="0">
                <a:latin typeface="+mn-ea"/>
              </a:rPr>
              <a:t>各招生學校應提供經濟弱勢學生</a:t>
            </a:r>
            <a:r>
              <a:rPr lang="en-US" altLang="zh-TW" sz="2200" dirty="0">
                <a:latin typeface="+mn-ea"/>
              </a:rPr>
              <a:t>(</a:t>
            </a:r>
            <a:r>
              <a:rPr lang="zh-TW" altLang="en-US" sz="2200" dirty="0">
                <a:latin typeface="+mn-ea"/>
              </a:rPr>
              <a:t>至少</a:t>
            </a:r>
            <a:r>
              <a:rPr lang="en-US" altLang="zh-TW" sz="2200" dirty="0">
                <a:solidFill>
                  <a:schemeClr val="accent1"/>
                </a:solidFill>
                <a:latin typeface="+mn-ea"/>
              </a:rPr>
              <a:t>1%</a:t>
            </a:r>
            <a:r>
              <a:rPr lang="en-US" altLang="zh-TW" sz="2200" dirty="0">
                <a:latin typeface="+mn-ea"/>
              </a:rPr>
              <a:t>)</a:t>
            </a:r>
            <a:r>
              <a:rPr lang="zh-TW" altLang="en-US" sz="2200" dirty="0">
                <a:latin typeface="+mn-ea"/>
              </a:rPr>
              <a:t>名額</a:t>
            </a:r>
          </a:p>
          <a:p>
            <a:pPr>
              <a:buFont typeface="Arial" pitchFamily="34" charset="0"/>
              <a:buNone/>
              <a:defRPr/>
            </a:pPr>
            <a:r>
              <a:rPr lang="zh-TW" altLang="en-US" sz="2200" dirty="0">
                <a:latin typeface="+mn-ea"/>
              </a:rPr>
              <a:t>    </a:t>
            </a:r>
            <a:r>
              <a:rPr lang="en-US" altLang="zh-TW" sz="2200" dirty="0">
                <a:latin typeface="+mn-ea"/>
              </a:rPr>
              <a:t>2.</a:t>
            </a:r>
            <a:r>
              <a:rPr lang="zh-TW" altLang="en-US" sz="2200" dirty="0">
                <a:latin typeface="+mn-ea"/>
              </a:rPr>
              <a:t>各公立高級中等學校得列備取名額</a:t>
            </a:r>
            <a:r>
              <a:rPr lang="en-US" altLang="zh-TW" sz="2200" dirty="0">
                <a:latin typeface="+mn-ea"/>
              </a:rPr>
              <a:t>(</a:t>
            </a:r>
            <a:r>
              <a:rPr lang="zh-TW" altLang="en-US" sz="2200" dirty="0">
                <a:latin typeface="+mn-ea"/>
              </a:rPr>
              <a:t>和招生名額相同</a:t>
            </a:r>
            <a:r>
              <a:rPr lang="en-US" altLang="zh-TW" sz="2200" dirty="0">
                <a:latin typeface="+mn-ea"/>
              </a:rPr>
              <a:t>)</a:t>
            </a:r>
          </a:p>
          <a:p>
            <a:pPr>
              <a:buFont typeface="Arial" pitchFamily="34" charset="0"/>
              <a:buNone/>
              <a:defRPr/>
            </a:pPr>
            <a:r>
              <a:rPr lang="zh-TW" altLang="en-US" sz="2200" dirty="0">
                <a:latin typeface="+mn-ea"/>
              </a:rPr>
              <a:t>    </a:t>
            </a:r>
            <a:r>
              <a:rPr lang="en-US" altLang="zh-TW" sz="2200" dirty="0">
                <a:latin typeface="+mn-ea"/>
              </a:rPr>
              <a:t>3.</a:t>
            </a:r>
            <a:r>
              <a:rPr lang="zh-TW" altLang="en-US" sz="2200" dirty="0">
                <a:latin typeface="+mn-ea"/>
              </a:rPr>
              <a:t>其他外加名額</a:t>
            </a:r>
            <a:r>
              <a:rPr lang="en-US" altLang="zh-TW" sz="2200" dirty="0">
                <a:latin typeface="+mn-ea"/>
              </a:rPr>
              <a:t>(</a:t>
            </a:r>
            <a:r>
              <a:rPr lang="en-US" altLang="zh-TW" sz="2200" dirty="0">
                <a:solidFill>
                  <a:schemeClr val="accent1"/>
                </a:solidFill>
                <a:latin typeface="+mn-ea"/>
              </a:rPr>
              <a:t>2%</a:t>
            </a:r>
            <a:r>
              <a:rPr lang="en-US" altLang="zh-TW" sz="2200" dirty="0">
                <a:latin typeface="+mn-ea"/>
              </a:rPr>
              <a:t>)</a:t>
            </a:r>
            <a:r>
              <a:rPr lang="zh-TW" altLang="en-US" sz="2200" dirty="0">
                <a:latin typeface="+mn-ea"/>
              </a:rPr>
              <a:t>依升學相關優待辦法辦理 </a:t>
            </a:r>
            <a:endParaRPr lang="en-US" altLang="zh-TW" sz="2200" dirty="0">
              <a:latin typeface="+mn-ea"/>
            </a:endParaRPr>
          </a:p>
          <a:p>
            <a:pPr>
              <a:buFont typeface="Arial" pitchFamily="34" charset="0"/>
              <a:buNone/>
              <a:defRPr/>
            </a:pPr>
            <a:r>
              <a:rPr lang="zh-TW" altLang="en-US" sz="2200" dirty="0">
                <a:latin typeface="+mn-ea"/>
              </a:rPr>
              <a:t>    </a:t>
            </a:r>
            <a:r>
              <a:rPr lang="en-US" altLang="zh-TW" sz="2200" dirty="0">
                <a:latin typeface="+mn-ea"/>
              </a:rPr>
              <a:t>4.</a:t>
            </a:r>
            <a:r>
              <a:rPr lang="zh-TW" altLang="en-US" sz="2200" dirty="0">
                <a:latin typeface="+mn-ea"/>
              </a:rPr>
              <a:t>若超額時，一律採外加名額、增額錄取</a:t>
            </a:r>
            <a:endParaRPr lang="en-US" altLang="zh-TW" sz="2200" dirty="0">
              <a:latin typeface="+mn-ea"/>
            </a:endParaRPr>
          </a:p>
        </p:txBody>
      </p:sp>
      <p:sp>
        <p:nvSpPr>
          <p:cNvPr id="3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27434" y="1664555"/>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22168" y="1990085"/>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22168" y="2336857"/>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21606" y="3325914"/>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21606" y="3668463"/>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21606" y="4011013"/>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21606" y="4353716"/>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7532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91913" y="6356356"/>
            <a:ext cx="447675" cy="365125"/>
          </a:xfrm>
        </p:spPr>
        <p:txBody>
          <a:bodyPr/>
          <a:lstStyle/>
          <a:p>
            <a:pPr algn="ctr"/>
            <a:fld id="{1046B996-B622-4B67-A455-51FC79324563}" type="slidenum">
              <a:rPr lang="en-US" sz="1600" smtClean="0">
                <a:solidFill>
                  <a:prstClr val="white"/>
                </a:solidFill>
              </a:rPr>
              <a:pPr algn="ctr"/>
              <a:t>18</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xmlns="" id="{5A0151CA-4F17-486D-A55B-4FFDBA3708A3}"/>
              </a:ext>
            </a:extLst>
          </p:cNvPr>
          <p:cNvSpPr txBox="1"/>
          <p:nvPr/>
        </p:nvSpPr>
        <p:spPr>
          <a:xfrm>
            <a:off x="4490964" y="37417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新北公優免試辦理方式</a:t>
            </a:r>
            <a:endParaRPr lang="en-US" sz="4400" b="1" dirty="0">
              <a:solidFill>
                <a:prstClr val="black"/>
              </a:solidFill>
            </a:endParaRPr>
          </a:p>
        </p:txBody>
      </p:sp>
      <p:sp>
        <p:nvSpPr>
          <p:cNvPr id="7" name="矩形 6"/>
          <p:cNvSpPr/>
          <p:nvPr/>
        </p:nvSpPr>
        <p:spPr>
          <a:xfrm>
            <a:off x="2533001" y="1207327"/>
            <a:ext cx="8074371" cy="5693866"/>
          </a:xfrm>
          <a:prstGeom prst="rect">
            <a:avLst/>
          </a:prstGeom>
        </p:spPr>
        <p:txBody>
          <a:bodyPr wrap="square">
            <a:spAutoFit/>
          </a:bodyPr>
          <a:lstStyle/>
          <a:p>
            <a:pPr>
              <a:buFont typeface="Arial" pitchFamily="34" charset="0"/>
              <a:buNone/>
              <a:defRPr/>
            </a:pPr>
            <a:r>
              <a:rPr lang="zh-TW" altLang="en-US" sz="2800" dirty="0">
                <a:latin typeface="+mn-ea"/>
              </a:rPr>
              <a:t>報名原則：依「</a:t>
            </a:r>
            <a:r>
              <a:rPr lang="zh-TW" altLang="en-US" sz="2800" b="1" dirty="0">
                <a:latin typeface="+mn-ea"/>
              </a:rPr>
              <a:t>鄰近國中劃分表</a:t>
            </a:r>
            <a:r>
              <a:rPr lang="zh-TW" altLang="en-US" sz="2800" dirty="0">
                <a:latin typeface="+mn-ea"/>
              </a:rPr>
              <a:t>」擇</a:t>
            </a:r>
            <a:r>
              <a:rPr lang="zh-TW" altLang="en-US" sz="2800" dirty="0">
                <a:solidFill>
                  <a:schemeClr val="accent1"/>
                </a:solidFill>
                <a:latin typeface="+mn-ea"/>
              </a:rPr>
              <a:t>一校一科</a:t>
            </a:r>
            <a:r>
              <a:rPr lang="zh-TW" altLang="en-US" sz="2800" dirty="0">
                <a:latin typeface="+mn-ea"/>
              </a:rPr>
              <a:t>報名</a:t>
            </a:r>
            <a:endParaRPr lang="en-US" altLang="zh-TW" sz="2800" dirty="0">
              <a:latin typeface="+mn-ea"/>
            </a:endParaRPr>
          </a:p>
          <a:p>
            <a:pPr>
              <a:buFont typeface="Arial" pitchFamily="34" charset="0"/>
              <a:buNone/>
              <a:defRPr/>
            </a:pPr>
            <a:endParaRPr lang="zh-TW" altLang="en-US" sz="2800" dirty="0">
              <a:latin typeface="+mn-ea"/>
            </a:endParaRPr>
          </a:p>
          <a:p>
            <a:pPr>
              <a:buFont typeface="Arial" pitchFamily="34" charset="0"/>
              <a:buNone/>
              <a:defRPr/>
            </a:pPr>
            <a:r>
              <a:rPr lang="zh-TW" altLang="en-US" sz="2800" dirty="0">
                <a:latin typeface="+mn-ea"/>
              </a:rPr>
              <a:t>錄取規準：</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       報名未超過招生名額</a:t>
            </a:r>
            <a:endParaRPr lang="en-US" altLang="zh-TW" sz="2800" dirty="0">
              <a:latin typeface="+mn-ea"/>
            </a:endParaRPr>
          </a:p>
          <a:p>
            <a:pPr>
              <a:buFont typeface="Arial" pitchFamily="34" charset="0"/>
              <a:buNone/>
              <a:defRPr/>
            </a:pPr>
            <a:r>
              <a:rPr lang="zh-TW" altLang="en-US" sz="2800" b="1" dirty="0">
                <a:latin typeface="+mn-ea"/>
              </a:rPr>
              <a:t>       全部錄取</a:t>
            </a:r>
            <a:endParaRPr lang="en-US" altLang="zh-TW" sz="2800" b="1" dirty="0">
              <a:latin typeface="+mn-ea"/>
            </a:endParaRPr>
          </a:p>
          <a:p>
            <a:pPr>
              <a:buFont typeface="Arial" pitchFamily="34" charset="0"/>
              <a:buNone/>
              <a:defRPr/>
            </a:pPr>
            <a:r>
              <a:rPr lang="en-US" altLang="zh-TW" sz="2800" dirty="0">
                <a:latin typeface="+mn-ea"/>
              </a:rPr>
              <a:t/>
            </a:r>
            <a:br>
              <a:rPr lang="en-US" altLang="zh-TW" sz="2800" dirty="0">
                <a:latin typeface="+mn-ea"/>
              </a:rPr>
            </a:br>
            <a:r>
              <a:rPr lang="en-US" altLang="zh-TW" sz="2800" dirty="0">
                <a:latin typeface="+mn-ea"/>
              </a:rPr>
              <a:t>    </a:t>
            </a:r>
            <a:r>
              <a:rPr lang="zh-TW" altLang="en-US" sz="2800" dirty="0">
                <a:latin typeface="+mn-ea"/>
              </a:rPr>
              <a:t>   報名超過招生名額</a:t>
            </a:r>
            <a:endParaRPr lang="en-US" altLang="zh-TW" sz="2800" dirty="0">
              <a:latin typeface="+mn-ea"/>
            </a:endParaRPr>
          </a:p>
          <a:p>
            <a:pPr>
              <a:buFont typeface="Arial" pitchFamily="34" charset="0"/>
              <a:buNone/>
              <a:defRPr/>
            </a:pPr>
            <a:r>
              <a:rPr lang="zh-TW" altLang="en-US" sz="2800" dirty="0">
                <a:latin typeface="+mn-ea"/>
              </a:rPr>
              <a:t>       依「</a:t>
            </a:r>
            <a:r>
              <a:rPr lang="en-US" altLang="zh-TW" sz="2800" b="1" dirty="0">
                <a:latin typeface="+mn-ea"/>
              </a:rPr>
              <a:t>112</a:t>
            </a:r>
            <a:r>
              <a:rPr lang="zh-TW" altLang="en-US" sz="2800" b="1" dirty="0">
                <a:latin typeface="+mn-ea"/>
              </a:rPr>
              <a:t>學年度新北市高級中等學校優先免試</a:t>
            </a:r>
            <a:endParaRPr lang="en-US" altLang="zh-TW" sz="2800" b="1" dirty="0">
              <a:latin typeface="+mn-ea"/>
            </a:endParaRPr>
          </a:p>
          <a:p>
            <a:pPr>
              <a:buFont typeface="Arial" pitchFamily="34" charset="0"/>
              <a:buNone/>
              <a:defRPr/>
            </a:pPr>
            <a:r>
              <a:rPr lang="zh-TW" altLang="en-US" sz="2800" b="1" dirty="0">
                <a:latin typeface="+mn-ea"/>
              </a:rPr>
              <a:t>       暨直升入學超額比序順序項目及順次表</a:t>
            </a:r>
            <a:r>
              <a:rPr lang="zh-TW" altLang="en-US" sz="2800" dirty="0">
                <a:latin typeface="+mn-ea"/>
              </a:rPr>
              <a:t>」辦理</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唯一志願故超額比序不採計志願序</a:t>
            </a:r>
            <a:endParaRPr lang="en-US" altLang="zh-TW" sz="2800" dirty="0">
              <a:latin typeface="+mn-ea"/>
            </a:endParaRPr>
          </a:p>
          <a:p>
            <a:pPr>
              <a:buFont typeface="Arial" pitchFamily="34" charset="0"/>
              <a:buNone/>
              <a:defRPr/>
            </a:pPr>
            <a:r>
              <a:rPr lang="zh-TW" altLang="en-US" sz="2800" b="1" dirty="0">
                <a:solidFill>
                  <a:srgbClr val="FF0000"/>
                </a:solidFill>
                <a:latin typeface="+mn-ea"/>
              </a:rPr>
              <a:t>採計國中教育會考及多元學習表現</a:t>
            </a:r>
            <a:endParaRPr lang="en-US" altLang="zh-TW" sz="2800" b="1" dirty="0">
              <a:solidFill>
                <a:srgbClr val="FF0000"/>
              </a:solidFill>
              <a:latin typeface="+mn-ea"/>
            </a:endParaRPr>
          </a:p>
        </p:txBody>
      </p:sp>
      <p:sp>
        <p:nvSpPr>
          <p:cNvPr id="2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80071" y="1272547"/>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3" name="Group 181">
            <a:extLst>
              <a:ext uri="{FF2B5EF4-FFF2-40B4-BE49-F238E27FC236}">
                <a16:creationId xmlns:a16="http://schemas.microsoft.com/office/drawing/2014/main" xmlns="" id="{E52DCB02-263C-4353-B7EF-CF671ECEBF08}"/>
              </a:ext>
            </a:extLst>
          </p:cNvPr>
          <p:cNvGrpSpPr/>
          <p:nvPr/>
        </p:nvGrpSpPr>
        <p:grpSpPr>
          <a:xfrm>
            <a:off x="6808633" y="3034174"/>
            <a:ext cx="142875" cy="285750"/>
            <a:chOff x="7085013" y="5922963"/>
            <a:chExt cx="142875" cy="285750"/>
          </a:xfrm>
          <a:solidFill>
            <a:schemeClr val="accent5">
              <a:lumMod val="75000"/>
            </a:schemeClr>
          </a:solidFill>
        </p:grpSpPr>
        <p:sp>
          <p:nvSpPr>
            <p:cNvPr id="26" name="Freeform 3394">
              <a:extLst>
                <a:ext uri="{FF2B5EF4-FFF2-40B4-BE49-F238E27FC236}">
                  <a16:creationId xmlns:a16="http://schemas.microsoft.com/office/drawing/2014/main" xmlns=""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395">
              <a:extLst>
                <a:ext uri="{FF2B5EF4-FFF2-40B4-BE49-F238E27FC236}">
                  <a16:creationId xmlns:a16="http://schemas.microsoft.com/office/drawing/2014/main" xmlns=""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196">
            <a:extLst>
              <a:ext uri="{FF2B5EF4-FFF2-40B4-BE49-F238E27FC236}">
                <a16:creationId xmlns:a16="http://schemas.microsoft.com/office/drawing/2014/main" xmlns="" id="{262B0F37-8AFA-4FDC-83E0-59701E2712A4}"/>
              </a:ext>
            </a:extLst>
          </p:cNvPr>
          <p:cNvGrpSpPr/>
          <p:nvPr/>
        </p:nvGrpSpPr>
        <p:grpSpPr>
          <a:xfrm>
            <a:off x="7062017" y="3034174"/>
            <a:ext cx="142875" cy="285750"/>
            <a:chOff x="7085013" y="5922963"/>
            <a:chExt cx="142875" cy="285750"/>
          </a:xfrm>
          <a:solidFill>
            <a:schemeClr val="accent5">
              <a:lumMod val="75000"/>
            </a:schemeClr>
          </a:solidFill>
        </p:grpSpPr>
        <p:sp>
          <p:nvSpPr>
            <p:cNvPr id="35" name="Freeform 3394">
              <a:extLst>
                <a:ext uri="{FF2B5EF4-FFF2-40B4-BE49-F238E27FC236}">
                  <a16:creationId xmlns:a16="http://schemas.microsoft.com/office/drawing/2014/main" xmlns=""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95">
              <a:extLst>
                <a:ext uri="{FF2B5EF4-FFF2-40B4-BE49-F238E27FC236}">
                  <a16:creationId xmlns:a16="http://schemas.microsoft.com/office/drawing/2014/main" xmlns=""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211">
            <a:extLst>
              <a:ext uri="{FF2B5EF4-FFF2-40B4-BE49-F238E27FC236}">
                <a16:creationId xmlns:a16="http://schemas.microsoft.com/office/drawing/2014/main" xmlns="" id="{2180B60E-86B1-4CE7-8BED-1CAE6E8C72A7}"/>
              </a:ext>
            </a:extLst>
          </p:cNvPr>
          <p:cNvGrpSpPr/>
          <p:nvPr/>
        </p:nvGrpSpPr>
        <p:grpSpPr>
          <a:xfrm>
            <a:off x="7315405" y="3034174"/>
            <a:ext cx="142875" cy="285750"/>
            <a:chOff x="7085013" y="5922963"/>
            <a:chExt cx="142875" cy="285750"/>
          </a:xfrm>
          <a:solidFill>
            <a:schemeClr val="accent5">
              <a:lumMod val="75000"/>
            </a:schemeClr>
          </a:solidFill>
        </p:grpSpPr>
        <p:sp>
          <p:nvSpPr>
            <p:cNvPr id="39" name="Freeform 3394">
              <a:extLst>
                <a:ext uri="{FF2B5EF4-FFF2-40B4-BE49-F238E27FC236}">
                  <a16:creationId xmlns:a16="http://schemas.microsoft.com/office/drawing/2014/main" xmlns=""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95">
              <a:extLst>
                <a:ext uri="{FF2B5EF4-FFF2-40B4-BE49-F238E27FC236}">
                  <a16:creationId xmlns:a16="http://schemas.microsoft.com/office/drawing/2014/main" xmlns=""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258">
            <a:extLst>
              <a:ext uri="{FF2B5EF4-FFF2-40B4-BE49-F238E27FC236}">
                <a16:creationId xmlns:a16="http://schemas.microsoft.com/office/drawing/2014/main" xmlns="" id="{6D8EDC4B-A996-470E-A468-C062E47C902D}"/>
              </a:ext>
            </a:extLst>
          </p:cNvPr>
          <p:cNvGrpSpPr/>
          <p:nvPr/>
        </p:nvGrpSpPr>
        <p:grpSpPr>
          <a:xfrm>
            <a:off x="7568793" y="3034174"/>
            <a:ext cx="142875" cy="285750"/>
            <a:chOff x="7085013" y="5922963"/>
            <a:chExt cx="142875" cy="285750"/>
          </a:xfrm>
          <a:solidFill>
            <a:schemeClr val="accent5">
              <a:lumMod val="75000"/>
            </a:schemeClr>
          </a:solidFill>
        </p:grpSpPr>
        <p:sp>
          <p:nvSpPr>
            <p:cNvPr id="42" name="Freeform 3394">
              <a:extLst>
                <a:ext uri="{FF2B5EF4-FFF2-40B4-BE49-F238E27FC236}">
                  <a16:creationId xmlns:a16="http://schemas.microsoft.com/office/drawing/2014/main" xmlns=""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95">
              <a:extLst>
                <a:ext uri="{FF2B5EF4-FFF2-40B4-BE49-F238E27FC236}">
                  <a16:creationId xmlns:a16="http://schemas.microsoft.com/office/drawing/2014/main" xmlns=""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273">
            <a:extLst>
              <a:ext uri="{FF2B5EF4-FFF2-40B4-BE49-F238E27FC236}">
                <a16:creationId xmlns:a16="http://schemas.microsoft.com/office/drawing/2014/main" xmlns="" id="{5C9A133C-3454-4245-8BAF-1CE56C23BCC7}"/>
              </a:ext>
            </a:extLst>
          </p:cNvPr>
          <p:cNvGrpSpPr/>
          <p:nvPr/>
        </p:nvGrpSpPr>
        <p:grpSpPr>
          <a:xfrm>
            <a:off x="7822181" y="3034174"/>
            <a:ext cx="142875" cy="285750"/>
            <a:chOff x="7085013" y="5922963"/>
            <a:chExt cx="142875" cy="285750"/>
          </a:xfrm>
          <a:solidFill>
            <a:schemeClr val="accent5">
              <a:lumMod val="75000"/>
            </a:schemeClr>
          </a:solidFill>
        </p:grpSpPr>
        <p:sp>
          <p:nvSpPr>
            <p:cNvPr id="45" name="Freeform 3394">
              <a:extLst>
                <a:ext uri="{FF2B5EF4-FFF2-40B4-BE49-F238E27FC236}">
                  <a16:creationId xmlns:a16="http://schemas.microsoft.com/office/drawing/2014/main" xmlns=""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95">
              <a:extLst>
                <a:ext uri="{FF2B5EF4-FFF2-40B4-BE49-F238E27FC236}">
                  <a16:creationId xmlns:a16="http://schemas.microsoft.com/office/drawing/2014/main" xmlns=""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276">
            <a:extLst>
              <a:ext uri="{FF2B5EF4-FFF2-40B4-BE49-F238E27FC236}">
                <a16:creationId xmlns:a16="http://schemas.microsoft.com/office/drawing/2014/main" xmlns="" id="{721BA385-E492-469A-A72F-9F9E0F2FBC19}"/>
              </a:ext>
            </a:extLst>
          </p:cNvPr>
          <p:cNvGrpSpPr/>
          <p:nvPr/>
        </p:nvGrpSpPr>
        <p:grpSpPr>
          <a:xfrm>
            <a:off x="8075565" y="3034174"/>
            <a:ext cx="142875" cy="285750"/>
            <a:chOff x="7085013" y="5922963"/>
            <a:chExt cx="142875" cy="285750"/>
          </a:xfrm>
          <a:solidFill>
            <a:schemeClr val="accent5">
              <a:lumMod val="75000"/>
            </a:schemeClr>
          </a:solidFill>
        </p:grpSpPr>
        <p:sp>
          <p:nvSpPr>
            <p:cNvPr id="48" name="Freeform 3394">
              <a:extLst>
                <a:ext uri="{FF2B5EF4-FFF2-40B4-BE49-F238E27FC236}">
                  <a16:creationId xmlns:a16="http://schemas.microsoft.com/office/drawing/2014/main" xmlns=""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395">
              <a:extLst>
                <a:ext uri="{FF2B5EF4-FFF2-40B4-BE49-F238E27FC236}">
                  <a16:creationId xmlns:a16="http://schemas.microsoft.com/office/drawing/2014/main" xmlns=""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279">
            <a:extLst>
              <a:ext uri="{FF2B5EF4-FFF2-40B4-BE49-F238E27FC236}">
                <a16:creationId xmlns:a16="http://schemas.microsoft.com/office/drawing/2014/main" xmlns="" id="{F5B526D7-4A56-4ACB-A92C-8C5513AA293B}"/>
              </a:ext>
            </a:extLst>
          </p:cNvPr>
          <p:cNvGrpSpPr/>
          <p:nvPr/>
        </p:nvGrpSpPr>
        <p:grpSpPr>
          <a:xfrm>
            <a:off x="8328953" y="3034174"/>
            <a:ext cx="142875" cy="285750"/>
            <a:chOff x="7085013" y="5922963"/>
            <a:chExt cx="142875" cy="285750"/>
          </a:xfrm>
          <a:solidFill>
            <a:schemeClr val="accent5">
              <a:lumMod val="75000"/>
            </a:schemeClr>
          </a:solidFill>
        </p:grpSpPr>
        <p:sp>
          <p:nvSpPr>
            <p:cNvPr id="51" name="Freeform 3394">
              <a:extLst>
                <a:ext uri="{FF2B5EF4-FFF2-40B4-BE49-F238E27FC236}">
                  <a16:creationId xmlns:a16="http://schemas.microsoft.com/office/drawing/2014/main" xmlns=""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95">
              <a:extLst>
                <a:ext uri="{FF2B5EF4-FFF2-40B4-BE49-F238E27FC236}">
                  <a16:creationId xmlns:a16="http://schemas.microsoft.com/office/drawing/2014/main" xmlns=""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282">
            <a:extLst>
              <a:ext uri="{FF2B5EF4-FFF2-40B4-BE49-F238E27FC236}">
                <a16:creationId xmlns:a16="http://schemas.microsoft.com/office/drawing/2014/main" xmlns="" id="{71A2B207-9A89-4AE6-8259-E9E04D204159}"/>
              </a:ext>
            </a:extLst>
          </p:cNvPr>
          <p:cNvGrpSpPr/>
          <p:nvPr/>
        </p:nvGrpSpPr>
        <p:grpSpPr>
          <a:xfrm>
            <a:off x="8582341" y="3034174"/>
            <a:ext cx="142875" cy="285750"/>
            <a:chOff x="7085013" y="5922963"/>
            <a:chExt cx="142875" cy="285750"/>
          </a:xfrm>
          <a:solidFill>
            <a:schemeClr val="accent5">
              <a:lumMod val="75000"/>
            </a:schemeClr>
          </a:solidFill>
        </p:grpSpPr>
        <p:sp>
          <p:nvSpPr>
            <p:cNvPr id="54" name="Freeform 3394">
              <a:extLst>
                <a:ext uri="{FF2B5EF4-FFF2-40B4-BE49-F238E27FC236}">
                  <a16:creationId xmlns:a16="http://schemas.microsoft.com/office/drawing/2014/main" xmlns=""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95">
              <a:extLst>
                <a:ext uri="{FF2B5EF4-FFF2-40B4-BE49-F238E27FC236}">
                  <a16:creationId xmlns:a16="http://schemas.microsoft.com/office/drawing/2014/main" xmlns=""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285">
            <a:extLst>
              <a:ext uri="{FF2B5EF4-FFF2-40B4-BE49-F238E27FC236}">
                <a16:creationId xmlns:a16="http://schemas.microsoft.com/office/drawing/2014/main" xmlns="" id="{311CD589-2756-4F31-9492-AE19A73F00E6}"/>
              </a:ext>
            </a:extLst>
          </p:cNvPr>
          <p:cNvGrpSpPr/>
          <p:nvPr/>
        </p:nvGrpSpPr>
        <p:grpSpPr>
          <a:xfrm>
            <a:off x="8835729" y="3034174"/>
            <a:ext cx="142875" cy="285750"/>
            <a:chOff x="7085013" y="5922963"/>
            <a:chExt cx="142875" cy="285750"/>
          </a:xfrm>
          <a:solidFill>
            <a:schemeClr val="accent5">
              <a:lumMod val="75000"/>
            </a:schemeClr>
          </a:solidFill>
        </p:grpSpPr>
        <p:sp>
          <p:nvSpPr>
            <p:cNvPr id="57" name="Freeform 3394">
              <a:extLst>
                <a:ext uri="{FF2B5EF4-FFF2-40B4-BE49-F238E27FC236}">
                  <a16:creationId xmlns:a16="http://schemas.microsoft.com/office/drawing/2014/main" xmlns=""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95">
              <a:extLst>
                <a:ext uri="{FF2B5EF4-FFF2-40B4-BE49-F238E27FC236}">
                  <a16:creationId xmlns:a16="http://schemas.microsoft.com/office/drawing/2014/main" xmlns=""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288">
            <a:extLst>
              <a:ext uri="{FF2B5EF4-FFF2-40B4-BE49-F238E27FC236}">
                <a16:creationId xmlns:a16="http://schemas.microsoft.com/office/drawing/2014/main" xmlns="" id="{B23D31AF-959B-4B6F-A9AC-47C7509BBF93}"/>
              </a:ext>
            </a:extLst>
          </p:cNvPr>
          <p:cNvGrpSpPr/>
          <p:nvPr/>
        </p:nvGrpSpPr>
        <p:grpSpPr>
          <a:xfrm>
            <a:off x="9089113" y="3034174"/>
            <a:ext cx="142875" cy="285750"/>
            <a:chOff x="7085013" y="5922963"/>
            <a:chExt cx="142875" cy="285750"/>
          </a:xfrm>
          <a:solidFill>
            <a:schemeClr val="accent5">
              <a:lumMod val="75000"/>
            </a:schemeClr>
          </a:solidFill>
        </p:grpSpPr>
        <p:sp>
          <p:nvSpPr>
            <p:cNvPr id="60" name="Freeform 3394">
              <a:extLst>
                <a:ext uri="{FF2B5EF4-FFF2-40B4-BE49-F238E27FC236}">
                  <a16:creationId xmlns:a16="http://schemas.microsoft.com/office/drawing/2014/main" xmlns=""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95">
              <a:extLst>
                <a:ext uri="{FF2B5EF4-FFF2-40B4-BE49-F238E27FC236}">
                  <a16:creationId xmlns:a16="http://schemas.microsoft.com/office/drawing/2014/main" xmlns=""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2" name="直線單箭頭接點 61"/>
          <p:cNvCxnSpPr/>
          <p:nvPr/>
        </p:nvCxnSpPr>
        <p:spPr>
          <a:xfrm>
            <a:off x="2866525" y="3594872"/>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p:nvPr/>
        </p:nvCxnSpPr>
        <p:spPr>
          <a:xfrm>
            <a:off x="2866525" y="4875855"/>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4" name="Group 181">
            <a:extLst>
              <a:ext uri="{FF2B5EF4-FFF2-40B4-BE49-F238E27FC236}">
                <a16:creationId xmlns:a16="http://schemas.microsoft.com/office/drawing/2014/main" xmlns="" id="{E52DCB02-263C-4353-B7EF-CF671ECEBF08}"/>
              </a:ext>
            </a:extLst>
          </p:cNvPr>
          <p:cNvGrpSpPr/>
          <p:nvPr/>
        </p:nvGrpSpPr>
        <p:grpSpPr>
          <a:xfrm>
            <a:off x="6808633" y="4310160"/>
            <a:ext cx="142875" cy="285750"/>
            <a:chOff x="7085013" y="5922963"/>
            <a:chExt cx="142875" cy="285750"/>
          </a:xfrm>
          <a:solidFill>
            <a:schemeClr val="accent5">
              <a:lumMod val="75000"/>
            </a:schemeClr>
          </a:solidFill>
        </p:grpSpPr>
        <p:sp>
          <p:nvSpPr>
            <p:cNvPr id="65" name="Freeform 3394">
              <a:extLst>
                <a:ext uri="{FF2B5EF4-FFF2-40B4-BE49-F238E27FC236}">
                  <a16:creationId xmlns:a16="http://schemas.microsoft.com/office/drawing/2014/main" xmlns=""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95">
              <a:extLst>
                <a:ext uri="{FF2B5EF4-FFF2-40B4-BE49-F238E27FC236}">
                  <a16:creationId xmlns:a16="http://schemas.microsoft.com/office/drawing/2014/main" xmlns=""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196">
            <a:extLst>
              <a:ext uri="{FF2B5EF4-FFF2-40B4-BE49-F238E27FC236}">
                <a16:creationId xmlns:a16="http://schemas.microsoft.com/office/drawing/2014/main" xmlns="" id="{262B0F37-8AFA-4FDC-83E0-59701E2712A4}"/>
              </a:ext>
            </a:extLst>
          </p:cNvPr>
          <p:cNvGrpSpPr/>
          <p:nvPr/>
        </p:nvGrpSpPr>
        <p:grpSpPr>
          <a:xfrm>
            <a:off x="7062017" y="4310160"/>
            <a:ext cx="142875" cy="285750"/>
            <a:chOff x="7085013" y="5922963"/>
            <a:chExt cx="142875" cy="285750"/>
          </a:xfrm>
          <a:solidFill>
            <a:schemeClr val="accent5">
              <a:lumMod val="75000"/>
            </a:schemeClr>
          </a:solidFill>
        </p:grpSpPr>
        <p:sp>
          <p:nvSpPr>
            <p:cNvPr id="68" name="Freeform 3394">
              <a:extLst>
                <a:ext uri="{FF2B5EF4-FFF2-40B4-BE49-F238E27FC236}">
                  <a16:creationId xmlns:a16="http://schemas.microsoft.com/office/drawing/2014/main" xmlns=""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395">
              <a:extLst>
                <a:ext uri="{FF2B5EF4-FFF2-40B4-BE49-F238E27FC236}">
                  <a16:creationId xmlns:a16="http://schemas.microsoft.com/office/drawing/2014/main" xmlns=""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211">
            <a:extLst>
              <a:ext uri="{FF2B5EF4-FFF2-40B4-BE49-F238E27FC236}">
                <a16:creationId xmlns:a16="http://schemas.microsoft.com/office/drawing/2014/main" xmlns="" id="{2180B60E-86B1-4CE7-8BED-1CAE6E8C72A7}"/>
              </a:ext>
            </a:extLst>
          </p:cNvPr>
          <p:cNvGrpSpPr/>
          <p:nvPr/>
        </p:nvGrpSpPr>
        <p:grpSpPr>
          <a:xfrm>
            <a:off x="7315405" y="4310160"/>
            <a:ext cx="142875" cy="285750"/>
            <a:chOff x="7085013" y="5922963"/>
            <a:chExt cx="142875" cy="285750"/>
          </a:xfrm>
          <a:solidFill>
            <a:schemeClr val="accent5">
              <a:lumMod val="75000"/>
            </a:schemeClr>
          </a:solidFill>
        </p:grpSpPr>
        <p:sp>
          <p:nvSpPr>
            <p:cNvPr id="71" name="Freeform 3394">
              <a:extLst>
                <a:ext uri="{FF2B5EF4-FFF2-40B4-BE49-F238E27FC236}">
                  <a16:creationId xmlns:a16="http://schemas.microsoft.com/office/drawing/2014/main" xmlns=""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395">
              <a:extLst>
                <a:ext uri="{FF2B5EF4-FFF2-40B4-BE49-F238E27FC236}">
                  <a16:creationId xmlns:a16="http://schemas.microsoft.com/office/drawing/2014/main" xmlns=""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 name="Group 258">
            <a:extLst>
              <a:ext uri="{FF2B5EF4-FFF2-40B4-BE49-F238E27FC236}">
                <a16:creationId xmlns:a16="http://schemas.microsoft.com/office/drawing/2014/main" xmlns="" id="{6D8EDC4B-A996-470E-A468-C062E47C902D}"/>
              </a:ext>
            </a:extLst>
          </p:cNvPr>
          <p:cNvGrpSpPr/>
          <p:nvPr/>
        </p:nvGrpSpPr>
        <p:grpSpPr>
          <a:xfrm>
            <a:off x="7568793" y="4310160"/>
            <a:ext cx="142875" cy="285750"/>
            <a:chOff x="7085013" y="5922963"/>
            <a:chExt cx="142875" cy="285750"/>
          </a:xfrm>
          <a:solidFill>
            <a:schemeClr val="accent5">
              <a:lumMod val="75000"/>
            </a:schemeClr>
          </a:solidFill>
        </p:grpSpPr>
        <p:sp>
          <p:nvSpPr>
            <p:cNvPr id="74" name="Freeform 3394">
              <a:extLst>
                <a:ext uri="{FF2B5EF4-FFF2-40B4-BE49-F238E27FC236}">
                  <a16:creationId xmlns:a16="http://schemas.microsoft.com/office/drawing/2014/main" xmlns=""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395">
              <a:extLst>
                <a:ext uri="{FF2B5EF4-FFF2-40B4-BE49-F238E27FC236}">
                  <a16:creationId xmlns:a16="http://schemas.microsoft.com/office/drawing/2014/main" xmlns=""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273">
            <a:extLst>
              <a:ext uri="{FF2B5EF4-FFF2-40B4-BE49-F238E27FC236}">
                <a16:creationId xmlns:a16="http://schemas.microsoft.com/office/drawing/2014/main" xmlns="" id="{5C9A133C-3454-4245-8BAF-1CE56C23BCC7}"/>
              </a:ext>
            </a:extLst>
          </p:cNvPr>
          <p:cNvGrpSpPr/>
          <p:nvPr/>
        </p:nvGrpSpPr>
        <p:grpSpPr>
          <a:xfrm>
            <a:off x="7822181" y="4310160"/>
            <a:ext cx="142875" cy="285750"/>
            <a:chOff x="7085013" y="5922963"/>
            <a:chExt cx="142875" cy="285750"/>
          </a:xfrm>
          <a:solidFill>
            <a:schemeClr val="accent5">
              <a:lumMod val="75000"/>
            </a:schemeClr>
          </a:solidFill>
        </p:grpSpPr>
        <p:sp>
          <p:nvSpPr>
            <p:cNvPr id="77" name="Freeform 3394">
              <a:extLst>
                <a:ext uri="{FF2B5EF4-FFF2-40B4-BE49-F238E27FC236}">
                  <a16:creationId xmlns:a16="http://schemas.microsoft.com/office/drawing/2014/main" xmlns=""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395">
              <a:extLst>
                <a:ext uri="{FF2B5EF4-FFF2-40B4-BE49-F238E27FC236}">
                  <a16:creationId xmlns:a16="http://schemas.microsoft.com/office/drawing/2014/main" xmlns=""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276">
            <a:extLst>
              <a:ext uri="{FF2B5EF4-FFF2-40B4-BE49-F238E27FC236}">
                <a16:creationId xmlns:a16="http://schemas.microsoft.com/office/drawing/2014/main" xmlns="" id="{721BA385-E492-469A-A72F-9F9E0F2FBC19}"/>
              </a:ext>
            </a:extLst>
          </p:cNvPr>
          <p:cNvGrpSpPr/>
          <p:nvPr/>
        </p:nvGrpSpPr>
        <p:grpSpPr>
          <a:xfrm>
            <a:off x="8075565" y="4310160"/>
            <a:ext cx="142875" cy="285750"/>
            <a:chOff x="7085013" y="5922963"/>
            <a:chExt cx="142875" cy="285750"/>
          </a:xfrm>
          <a:solidFill>
            <a:schemeClr val="accent5">
              <a:lumMod val="75000"/>
            </a:schemeClr>
          </a:solidFill>
        </p:grpSpPr>
        <p:sp>
          <p:nvSpPr>
            <p:cNvPr id="80" name="Freeform 3394">
              <a:extLst>
                <a:ext uri="{FF2B5EF4-FFF2-40B4-BE49-F238E27FC236}">
                  <a16:creationId xmlns:a16="http://schemas.microsoft.com/office/drawing/2014/main" xmlns=""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95">
              <a:extLst>
                <a:ext uri="{FF2B5EF4-FFF2-40B4-BE49-F238E27FC236}">
                  <a16:creationId xmlns:a16="http://schemas.microsoft.com/office/drawing/2014/main" xmlns=""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2" name="Group 279">
            <a:extLst>
              <a:ext uri="{FF2B5EF4-FFF2-40B4-BE49-F238E27FC236}">
                <a16:creationId xmlns:a16="http://schemas.microsoft.com/office/drawing/2014/main" xmlns="" id="{F5B526D7-4A56-4ACB-A92C-8C5513AA293B}"/>
              </a:ext>
            </a:extLst>
          </p:cNvPr>
          <p:cNvGrpSpPr/>
          <p:nvPr/>
        </p:nvGrpSpPr>
        <p:grpSpPr>
          <a:xfrm>
            <a:off x="8328953" y="4310160"/>
            <a:ext cx="142875" cy="285750"/>
            <a:chOff x="7085013" y="5922963"/>
            <a:chExt cx="142875" cy="285750"/>
          </a:xfrm>
          <a:solidFill>
            <a:schemeClr val="accent5">
              <a:lumMod val="75000"/>
            </a:schemeClr>
          </a:solidFill>
        </p:grpSpPr>
        <p:sp>
          <p:nvSpPr>
            <p:cNvPr id="83" name="Freeform 3394">
              <a:extLst>
                <a:ext uri="{FF2B5EF4-FFF2-40B4-BE49-F238E27FC236}">
                  <a16:creationId xmlns:a16="http://schemas.microsoft.com/office/drawing/2014/main" xmlns=""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395">
              <a:extLst>
                <a:ext uri="{FF2B5EF4-FFF2-40B4-BE49-F238E27FC236}">
                  <a16:creationId xmlns:a16="http://schemas.microsoft.com/office/drawing/2014/main" xmlns=""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282">
            <a:extLst>
              <a:ext uri="{FF2B5EF4-FFF2-40B4-BE49-F238E27FC236}">
                <a16:creationId xmlns:a16="http://schemas.microsoft.com/office/drawing/2014/main" xmlns="" id="{71A2B207-9A89-4AE6-8259-E9E04D204159}"/>
              </a:ext>
            </a:extLst>
          </p:cNvPr>
          <p:cNvGrpSpPr/>
          <p:nvPr/>
        </p:nvGrpSpPr>
        <p:grpSpPr>
          <a:xfrm>
            <a:off x="8582341" y="4310160"/>
            <a:ext cx="142875" cy="285750"/>
            <a:chOff x="7085013" y="5922963"/>
            <a:chExt cx="142875" cy="285750"/>
          </a:xfrm>
          <a:solidFill>
            <a:schemeClr val="accent5">
              <a:lumMod val="75000"/>
            </a:schemeClr>
          </a:solidFill>
        </p:grpSpPr>
        <p:sp>
          <p:nvSpPr>
            <p:cNvPr id="86" name="Freeform 3394">
              <a:extLst>
                <a:ext uri="{FF2B5EF4-FFF2-40B4-BE49-F238E27FC236}">
                  <a16:creationId xmlns:a16="http://schemas.microsoft.com/office/drawing/2014/main" xmlns=""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395">
              <a:extLst>
                <a:ext uri="{FF2B5EF4-FFF2-40B4-BE49-F238E27FC236}">
                  <a16:creationId xmlns:a16="http://schemas.microsoft.com/office/drawing/2014/main" xmlns=""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8" name="Group 285">
            <a:extLst>
              <a:ext uri="{FF2B5EF4-FFF2-40B4-BE49-F238E27FC236}">
                <a16:creationId xmlns:a16="http://schemas.microsoft.com/office/drawing/2014/main" xmlns="" id="{311CD589-2756-4F31-9492-AE19A73F00E6}"/>
              </a:ext>
            </a:extLst>
          </p:cNvPr>
          <p:cNvGrpSpPr/>
          <p:nvPr/>
        </p:nvGrpSpPr>
        <p:grpSpPr>
          <a:xfrm>
            <a:off x="8835729" y="4310160"/>
            <a:ext cx="142875" cy="285750"/>
            <a:chOff x="7085013" y="5922963"/>
            <a:chExt cx="142875" cy="285750"/>
          </a:xfrm>
          <a:solidFill>
            <a:schemeClr val="accent5">
              <a:lumMod val="75000"/>
            </a:schemeClr>
          </a:solidFill>
        </p:grpSpPr>
        <p:sp>
          <p:nvSpPr>
            <p:cNvPr id="89" name="Freeform 3394">
              <a:extLst>
                <a:ext uri="{FF2B5EF4-FFF2-40B4-BE49-F238E27FC236}">
                  <a16:creationId xmlns:a16="http://schemas.microsoft.com/office/drawing/2014/main" xmlns=""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395">
              <a:extLst>
                <a:ext uri="{FF2B5EF4-FFF2-40B4-BE49-F238E27FC236}">
                  <a16:creationId xmlns:a16="http://schemas.microsoft.com/office/drawing/2014/main" xmlns=""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288">
            <a:extLst>
              <a:ext uri="{FF2B5EF4-FFF2-40B4-BE49-F238E27FC236}">
                <a16:creationId xmlns:a16="http://schemas.microsoft.com/office/drawing/2014/main" xmlns="" id="{B23D31AF-959B-4B6F-A9AC-47C7509BBF93}"/>
              </a:ext>
            </a:extLst>
          </p:cNvPr>
          <p:cNvGrpSpPr/>
          <p:nvPr/>
        </p:nvGrpSpPr>
        <p:grpSpPr>
          <a:xfrm>
            <a:off x="9089113" y="4310160"/>
            <a:ext cx="142875" cy="285750"/>
            <a:chOff x="7085013" y="5922963"/>
            <a:chExt cx="142875" cy="285750"/>
          </a:xfrm>
          <a:solidFill>
            <a:schemeClr val="accent5">
              <a:lumMod val="75000"/>
            </a:schemeClr>
          </a:solidFill>
        </p:grpSpPr>
        <p:sp>
          <p:nvSpPr>
            <p:cNvPr id="92" name="Freeform 3394">
              <a:extLst>
                <a:ext uri="{FF2B5EF4-FFF2-40B4-BE49-F238E27FC236}">
                  <a16:creationId xmlns:a16="http://schemas.microsoft.com/office/drawing/2014/main" xmlns=""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395">
              <a:extLst>
                <a:ext uri="{FF2B5EF4-FFF2-40B4-BE49-F238E27FC236}">
                  <a16:creationId xmlns:a16="http://schemas.microsoft.com/office/drawing/2014/main" xmlns=""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4" name="Group 279">
            <a:extLst>
              <a:ext uri="{FF2B5EF4-FFF2-40B4-BE49-F238E27FC236}">
                <a16:creationId xmlns:a16="http://schemas.microsoft.com/office/drawing/2014/main" xmlns="" id="{F5B526D7-4A56-4ACB-A92C-8C5513AA293B}"/>
              </a:ext>
            </a:extLst>
          </p:cNvPr>
          <p:cNvGrpSpPr/>
          <p:nvPr/>
        </p:nvGrpSpPr>
        <p:grpSpPr>
          <a:xfrm>
            <a:off x="9089113" y="4305604"/>
            <a:ext cx="142875" cy="285750"/>
            <a:chOff x="7085013" y="5922963"/>
            <a:chExt cx="142875" cy="285750"/>
          </a:xfrm>
          <a:solidFill>
            <a:schemeClr val="accent1"/>
          </a:solidFill>
        </p:grpSpPr>
        <p:sp>
          <p:nvSpPr>
            <p:cNvPr id="95" name="Freeform 3394">
              <a:extLst>
                <a:ext uri="{FF2B5EF4-FFF2-40B4-BE49-F238E27FC236}">
                  <a16:creationId xmlns:a16="http://schemas.microsoft.com/office/drawing/2014/main" xmlns=""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395">
              <a:extLst>
                <a:ext uri="{FF2B5EF4-FFF2-40B4-BE49-F238E27FC236}">
                  <a16:creationId xmlns:a16="http://schemas.microsoft.com/office/drawing/2014/main" xmlns=""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282">
            <a:extLst>
              <a:ext uri="{FF2B5EF4-FFF2-40B4-BE49-F238E27FC236}">
                <a16:creationId xmlns:a16="http://schemas.microsoft.com/office/drawing/2014/main" xmlns="" id="{71A2B207-9A89-4AE6-8259-E9E04D204159}"/>
              </a:ext>
            </a:extLst>
          </p:cNvPr>
          <p:cNvGrpSpPr/>
          <p:nvPr/>
        </p:nvGrpSpPr>
        <p:grpSpPr>
          <a:xfrm>
            <a:off x="9342501" y="4305604"/>
            <a:ext cx="142875" cy="285750"/>
            <a:chOff x="7085013" y="5922963"/>
            <a:chExt cx="142875" cy="285750"/>
          </a:xfrm>
          <a:solidFill>
            <a:schemeClr val="accent1"/>
          </a:solidFill>
        </p:grpSpPr>
        <p:sp>
          <p:nvSpPr>
            <p:cNvPr id="98" name="Freeform 3394">
              <a:extLst>
                <a:ext uri="{FF2B5EF4-FFF2-40B4-BE49-F238E27FC236}">
                  <a16:creationId xmlns:a16="http://schemas.microsoft.com/office/drawing/2014/main" xmlns=""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95">
              <a:extLst>
                <a:ext uri="{FF2B5EF4-FFF2-40B4-BE49-F238E27FC236}">
                  <a16:creationId xmlns:a16="http://schemas.microsoft.com/office/drawing/2014/main" xmlns=""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285">
            <a:extLst>
              <a:ext uri="{FF2B5EF4-FFF2-40B4-BE49-F238E27FC236}">
                <a16:creationId xmlns:a16="http://schemas.microsoft.com/office/drawing/2014/main" xmlns="" id="{311CD589-2756-4F31-9492-AE19A73F00E6}"/>
              </a:ext>
            </a:extLst>
          </p:cNvPr>
          <p:cNvGrpSpPr/>
          <p:nvPr/>
        </p:nvGrpSpPr>
        <p:grpSpPr>
          <a:xfrm>
            <a:off x="9595889" y="4305604"/>
            <a:ext cx="142875" cy="285750"/>
            <a:chOff x="7085013" y="5922963"/>
            <a:chExt cx="142875" cy="285750"/>
          </a:xfrm>
          <a:solidFill>
            <a:schemeClr val="accent1"/>
          </a:solidFill>
        </p:grpSpPr>
        <p:sp>
          <p:nvSpPr>
            <p:cNvPr id="101" name="Freeform 3394">
              <a:extLst>
                <a:ext uri="{FF2B5EF4-FFF2-40B4-BE49-F238E27FC236}">
                  <a16:creationId xmlns:a16="http://schemas.microsoft.com/office/drawing/2014/main" xmlns=""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395">
              <a:extLst>
                <a:ext uri="{FF2B5EF4-FFF2-40B4-BE49-F238E27FC236}">
                  <a16:creationId xmlns:a16="http://schemas.microsoft.com/office/drawing/2014/main" xmlns=""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91779" y="5972442"/>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7"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80071" y="2147401"/>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910991" y="3037261"/>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0"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912179" y="4313138"/>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7462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19</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xmlns="" id="{5A0151CA-4F17-486D-A55B-4FFDBA3708A3}"/>
              </a:ext>
            </a:extLst>
          </p:cNvPr>
          <p:cNvSpPr txBox="1"/>
          <p:nvPr/>
        </p:nvSpPr>
        <p:spPr>
          <a:xfrm>
            <a:off x="4738480" y="34675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新北公優免試學區對應</a:t>
            </a:r>
            <a:endParaRPr lang="en-US" sz="4400" b="1" dirty="0">
              <a:solidFill>
                <a:prstClr val="black"/>
              </a:solidFill>
            </a:endParaRPr>
          </a:p>
        </p:txBody>
      </p:sp>
      <p:sp>
        <p:nvSpPr>
          <p:cNvPr id="2" name="矩形 1"/>
          <p:cNvSpPr/>
          <p:nvPr/>
        </p:nvSpPr>
        <p:spPr>
          <a:xfrm>
            <a:off x="2255106" y="1090628"/>
            <a:ext cx="7931487" cy="2923877"/>
          </a:xfrm>
          <a:prstGeom prst="rect">
            <a:avLst/>
          </a:prstGeom>
        </p:spPr>
        <p:txBody>
          <a:bodyPr wrap="square">
            <a:spAutoFit/>
          </a:bodyPr>
          <a:lstStyle/>
          <a:p>
            <a:pPr>
              <a:defRPr/>
            </a:pPr>
            <a:r>
              <a:rPr lang="zh-TW" altLang="en-US" sz="2000" dirty="0">
                <a:latin typeface="+mn-ea"/>
              </a:rPr>
              <a:t>優先免試入學</a:t>
            </a:r>
            <a:r>
              <a:rPr lang="en-US" altLang="zh-TW" sz="2000" dirty="0">
                <a:latin typeface="+mn-ea"/>
              </a:rPr>
              <a:t>(</a:t>
            </a:r>
            <a:r>
              <a:rPr lang="zh-TW" altLang="en-US" sz="2000" dirty="0">
                <a:latin typeface="+mn-ea"/>
              </a:rPr>
              <a:t>高中：小區、高職：大區</a:t>
            </a:r>
            <a:r>
              <a:rPr lang="en-US" altLang="zh-TW" sz="2000" dirty="0">
                <a:latin typeface="+mn-ea"/>
              </a:rPr>
              <a:t>)</a:t>
            </a:r>
            <a:endParaRPr lang="zh-TW" altLang="en-US" sz="2000" dirty="0">
              <a:latin typeface="+mn-ea"/>
            </a:endParaRPr>
          </a:p>
          <a:p>
            <a:pPr>
              <a:defRPr/>
            </a:pPr>
            <a:r>
              <a:rPr lang="zh-TW" altLang="en-US" sz="2000" b="1" dirty="0">
                <a:latin typeface="+mn-ea"/>
              </a:rPr>
              <a:t>   以</a:t>
            </a:r>
            <a:r>
              <a:rPr lang="en-US" altLang="zh-TW" sz="2000" b="1" dirty="0">
                <a:latin typeface="+mn-ea"/>
              </a:rPr>
              <a:t>112</a:t>
            </a:r>
            <a:r>
              <a:rPr lang="zh-TW" altLang="en-US" sz="2000" b="1" dirty="0">
                <a:latin typeface="+mn-ea"/>
              </a:rPr>
              <a:t>學年度泰山高中為例</a:t>
            </a:r>
            <a:endParaRPr lang="en-US" altLang="zh-TW" sz="2000" b="1" dirty="0">
              <a:latin typeface="+mn-ea"/>
            </a:endParaRPr>
          </a:p>
          <a:p>
            <a:pPr>
              <a:defRPr/>
            </a:pPr>
            <a:r>
              <a:rPr lang="zh-TW" altLang="en-US" dirty="0">
                <a:latin typeface="+mn-ea"/>
              </a:rPr>
              <a:t>        ■普通科</a:t>
            </a:r>
            <a:r>
              <a:rPr lang="en-US" altLang="zh-TW" dirty="0">
                <a:latin typeface="+mn-ea"/>
              </a:rPr>
              <a:t>(</a:t>
            </a:r>
            <a:r>
              <a:rPr lang="zh-TW" altLang="en-US" dirty="0">
                <a:latin typeface="+mn-ea"/>
              </a:rPr>
              <a:t>小區</a:t>
            </a:r>
            <a:r>
              <a:rPr lang="en-US" altLang="zh-TW" dirty="0">
                <a:latin typeface="+mn-ea"/>
              </a:rPr>
              <a:t>)</a:t>
            </a:r>
            <a:r>
              <a:rPr lang="zh-TW" altLang="en-US" dirty="0">
                <a:latin typeface="+mn-ea"/>
              </a:rPr>
              <a:t>：</a:t>
            </a:r>
          </a:p>
          <a:p>
            <a:pPr lvl="1">
              <a:defRPr/>
            </a:pPr>
            <a:endParaRPr lang="zh-TW" altLang="en-US" dirty="0">
              <a:latin typeface="+mn-ea"/>
            </a:endParaRPr>
          </a:p>
          <a:p>
            <a:pPr lvl="1">
              <a:defRPr/>
            </a:pPr>
            <a:endParaRPr lang="en-US" altLang="zh-TW" dirty="0">
              <a:latin typeface="+mn-ea"/>
            </a:endParaRPr>
          </a:p>
          <a:p>
            <a:pPr lvl="1">
              <a:defRPr/>
            </a:pPr>
            <a:endParaRPr lang="en-US" altLang="zh-TW" dirty="0">
              <a:latin typeface="+mn-ea"/>
            </a:endParaRPr>
          </a:p>
          <a:p>
            <a:pPr lvl="1">
              <a:defRPr/>
            </a:pPr>
            <a:endParaRPr lang="en-US" altLang="zh-TW" dirty="0">
              <a:latin typeface="+mn-ea"/>
            </a:endParaRPr>
          </a:p>
          <a:p>
            <a:pPr lvl="1">
              <a:defRPr/>
            </a:pPr>
            <a:endParaRPr lang="en-US" altLang="zh-TW" dirty="0">
              <a:latin typeface="+mn-ea"/>
            </a:endParaRPr>
          </a:p>
          <a:p>
            <a:pPr lvl="1">
              <a:defRPr/>
            </a:pPr>
            <a:endParaRPr lang="en-US" altLang="zh-TW" dirty="0">
              <a:latin typeface="+mn-ea"/>
            </a:endParaRPr>
          </a:p>
          <a:p>
            <a:pPr lvl="1">
              <a:defRPr/>
            </a:pPr>
            <a:r>
              <a:rPr lang="zh-TW" altLang="en-US" dirty="0">
                <a:latin typeface="+mn-ea"/>
              </a:rPr>
              <a:t> ■職業科</a:t>
            </a:r>
            <a:r>
              <a:rPr lang="en-US" altLang="zh-TW" dirty="0">
                <a:latin typeface="+mn-ea"/>
              </a:rPr>
              <a:t>(</a:t>
            </a:r>
            <a:r>
              <a:rPr lang="zh-TW" altLang="en-US" dirty="0">
                <a:latin typeface="+mn-ea"/>
              </a:rPr>
              <a:t>大區</a:t>
            </a:r>
            <a:r>
              <a:rPr lang="en-US" altLang="zh-TW" dirty="0">
                <a:latin typeface="+mn-ea"/>
              </a:rPr>
              <a:t>)</a:t>
            </a:r>
            <a:r>
              <a:rPr lang="zh-TW" altLang="en-US" dirty="0">
                <a:latin typeface="+mn-ea"/>
              </a:rPr>
              <a:t>：</a:t>
            </a:r>
          </a:p>
        </p:txBody>
      </p:sp>
      <p:graphicFrame>
        <p:nvGraphicFramePr>
          <p:cNvPr id="103" name="表格 102"/>
          <p:cNvGraphicFramePr>
            <a:graphicFrameLocks noGrp="1"/>
          </p:cNvGraphicFramePr>
          <p:nvPr>
            <p:extLst/>
          </p:nvPr>
        </p:nvGraphicFramePr>
        <p:xfrm>
          <a:off x="4056007" y="2119797"/>
          <a:ext cx="7200900" cy="1433259"/>
        </p:xfrm>
        <a:graphic>
          <a:graphicData uri="http://schemas.openxmlformats.org/drawingml/2006/table">
            <a:tbl>
              <a:tblPr/>
              <a:tblGrid>
                <a:gridCol w="1303253">
                  <a:extLst>
                    <a:ext uri="{9D8B030D-6E8A-4147-A177-3AD203B41FA5}">
                      <a16:colId xmlns:a16="http://schemas.microsoft.com/office/drawing/2014/main" xmlns="" val="20000"/>
                    </a:ext>
                  </a:extLst>
                </a:gridCol>
                <a:gridCol w="5897647">
                  <a:extLst>
                    <a:ext uri="{9D8B030D-6E8A-4147-A177-3AD203B41FA5}">
                      <a16:colId xmlns:a16="http://schemas.microsoft.com/office/drawing/2014/main" xmlns="" val="20001"/>
                    </a:ext>
                  </a:extLst>
                </a:gridCol>
              </a:tblGrid>
              <a:tr h="0">
                <a:tc>
                  <a:txBody>
                    <a:body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泰山高中</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96938" marR="0" lvl="0" indent="-896938"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【新莊區】丹鳳高中</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國中部</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、福營國中、新莊國中、新泰國中、中平國中、頭前國中、恆毅高中</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國中部</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p>
                      <a:pPr marL="762000" marR="0" lvl="0" indent="-762000"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【林口區】林口國中、崇林國中、佳林國中</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p>
                      <a:pPr marL="762000" marR="0" lvl="0" indent="-762000"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【泰山區】義學國中、泰山國中</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p>
                      <a:pPr marL="762000" marR="0" lvl="0" indent="-762000"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【五股區】五股國中</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p>
                      <a:pPr marL="762000" marR="0" lvl="0" indent="-762000"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【八里區】聖心女中</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國中部</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104" name="表格 103"/>
          <p:cNvGraphicFramePr>
            <a:graphicFrameLocks noGrp="1"/>
          </p:cNvGraphicFramePr>
          <p:nvPr>
            <p:extLst/>
          </p:nvPr>
        </p:nvGraphicFramePr>
        <p:xfrm>
          <a:off x="4110735" y="4085131"/>
          <a:ext cx="7200900" cy="2087563"/>
        </p:xfrm>
        <a:graphic>
          <a:graphicData uri="http://schemas.openxmlformats.org/drawingml/2006/table">
            <a:tbl>
              <a:tblPr firstRow="1" firstCol="1" bandRow="1"/>
              <a:tblGrid>
                <a:gridCol w="1222057">
                  <a:extLst>
                    <a:ext uri="{9D8B030D-6E8A-4147-A177-3AD203B41FA5}">
                      <a16:colId xmlns:a16="http://schemas.microsoft.com/office/drawing/2014/main" xmlns="" val="20000"/>
                    </a:ext>
                  </a:extLst>
                </a:gridCol>
                <a:gridCol w="5978843">
                  <a:extLst>
                    <a:ext uri="{9D8B030D-6E8A-4147-A177-3AD203B41FA5}">
                      <a16:colId xmlns:a16="http://schemas.microsoft.com/office/drawing/2014/main" xmlns="" val="20001"/>
                    </a:ext>
                  </a:extLst>
                </a:gridCol>
              </a:tblGrid>
              <a:tr h="2087563">
                <a:tc>
                  <a:txBody>
                    <a:bodyPr/>
                    <a:lstStyle/>
                    <a:p>
                      <a:pPr algn="r">
                        <a:lnSpc>
                          <a:spcPts val="1600"/>
                        </a:lnSpc>
                        <a:spcAft>
                          <a:spcPts val="0"/>
                        </a:spcAft>
                      </a:pPr>
                      <a:r>
                        <a:rPr lang="zh-TW" sz="1600" kern="0" dirty="0">
                          <a:solidFill>
                            <a:srgbClr val="000000"/>
                          </a:solidFill>
                          <a:effectLst/>
                          <a:latin typeface="標楷體" panose="03000509000000000000" pitchFamily="65" charset="-120"/>
                          <a:ea typeface="標楷體" panose="03000509000000000000" pitchFamily="65" charset="-120"/>
                          <a:cs typeface="DFKaiShu-SB-Estd-BF"/>
                        </a:rPr>
                        <a:t>泰山高中</a:t>
                      </a:r>
                      <a:endParaRPr lang="en-US" altLang="zh-TW" sz="1600" kern="0" dirty="0">
                        <a:solidFill>
                          <a:srgbClr val="000000"/>
                        </a:solidFill>
                        <a:effectLst/>
                        <a:latin typeface="標楷體" panose="03000509000000000000" pitchFamily="65" charset="-120"/>
                        <a:ea typeface="標楷體" panose="03000509000000000000" pitchFamily="65" charset="-120"/>
                        <a:cs typeface="DFKaiShu-SB-Estd-BF"/>
                      </a:endParaRPr>
                    </a:p>
                    <a:p>
                      <a:pPr algn="r">
                        <a:lnSpc>
                          <a:spcPts val="1600"/>
                        </a:lnSpc>
                        <a:spcAft>
                          <a:spcPts val="0"/>
                        </a:spcAft>
                      </a:pPr>
                      <a:r>
                        <a:rPr lang="en-US" sz="1600" b="1" kern="0" dirty="0">
                          <a:solidFill>
                            <a:srgbClr val="FF0000"/>
                          </a:solidFill>
                          <a:effectLst/>
                          <a:latin typeface="標楷體" panose="03000509000000000000" pitchFamily="65" charset="-120"/>
                          <a:ea typeface="標楷體" panose="03000509000000000000" pitchFamily="65" charset="-120"/>
                          <a:cs typeface="DFKaiShu-SB-Estd-BF"/>
                        </a:rPr>
                        <a:t>(</a:t>
                      </a:r>
                      <a:r>
                        <a:rPr lang="zh-TW" sz="1600" b="1" kern="0" dirty="0">
                          <a:solidFill>
                            <a:srgbClr val="FF0000"/>
                          </a:solidFill>
                          <a:effectLst/>
                          <a:latin typeface="標楷體" panose="03000509000000000000" pitchFamily="65" charset="-120"/>
                          <a:ea typeface="標楷體" panose="03000509000000000000" pitchFamily="65" charset="-120"/>
                          <a:cs typeface="DFKaiShu-SB-Estd-BF"/>
                        </a:rPr>
                        <a:t>職業類科</a:t>
                      </a:r>
                      <a:r>
                        <a:rPr lang="en-US" sz="1600" b="1" kern="0" dirty="0">
                          <a:solidFill>
                            <a:srgbClr val="FF0000"/>
                          </a:solidFill>
                          <a:effectLst/>
                          <a:latin typeface="標楷體" panose="03000509000000000000" pitchFamily="65" charset="-120"/>
                          <a:ea typeface="標楷體" panose="03000509000000000000" pitchFamily="65" charset="-120"/>
                          <a:cs typeface="DFKaiShu-SB-Estd-BF"/>
                        </a:rPr>
                        <a:t>)</a:t>
                      </a:r>
                      <a:endParaRPr lang="zh-TW" sz="1600" b="1"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0" indent="-762000" algn="just">
                        <a:lnSpc>
                          <a:spcPts val="1900"/>
                        </a:lnSpc>
                        <a:spcAft>
                          <a:spcPts val="0"/>
                        </a:spcAft>
                      </a:pPr>
                      <a:r>
                        <a:rPr lang="zh-TW" sz="1400" b="1" kern="100" dirty="0">
                          <a:solidFill>
                            <a:srgbClr val="FF0000"/>
                          </a:solidFill>
                          <a:effectLst/>
                          <a:latin typeface="標楷體" panose="03000509000000000000" pitchFamily="65" charset="-120"/>
                          <a:ea typeface="標楷體" panose="03000509000000000000" pitchFamily="65" charset="-120"/>
                          <a:cs typeface="Times New Roman"/>
                        </a:rPr>
                        <a:t>【蘆洲區】</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鷺江國中、蘆洲國中、三民高中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、徐匯中學</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endParaRPr lang="zh-TW" sz="1400" b="1" kern="100" dirty="0">
                        <a:solidFill>
                          <a:srgbClr val="FF0000"/>
                        </a:solidFill>
                        <a:effectLst/>
                        <a:latin typeface="標楷體" panose="03000509000000000000" pitchFamily="65" charset="-120"/>
                        <a:ea typeface="標楷體" panose="03000509000000000000" pitchFamily="65" charset="-120"/>
                        <a:cs typeface="Times New Roman"/>
                      </a:endParaRPr>
                    </a:p>
                    <a:p>
                      <a:pPr marL="896938" indent="-896938" algn="just">
                        <a:lnSpc>
                          <a:spcPts val="1900"/>
                        </a:lnSpc>
                        <a:spcAft>
                          <a:spcPts val="0"/>
                        </a:spcAft>
                      </a:pPr>
                      <a:r>
                        <a:rPr lang="zh-TW" sz="1400" b="1" kern="100" dirty="0">
                          <a:solidFill>
                            <a:srgbClr val="FF0000"/>
                          </a:solidFill>
                          <a:effectLst/>
                          <a:latin typeface="標楷體" panose="03000509000000000000" pitchFamily="65" charset="-120"/>
                          <a:ea typeface="標楷體" panose="03000509000000000000" pitchFamily="65" charset="-120"/>
                          <a:cs typeface="Times New Roman"/>
                        </a:rPr>
                        <a:t>【三重區】</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三重高中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、二重國中、明志國中、光榮國中、碧華國中、三和國中、格致高中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、金陵女中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endParaRPr lang="zh-TW" sz="1200" kern="100" dirty="0">
                        <a:solidFill>
                          <a:srgbClr val="000000"/>
                        </a:solidFill>
                        <a:effectLst/>
                        <a:latin typeface="標楷體" panose="03000509000000000000" pitchFamily="65" charset="-120"/>
                        <a:ea typeface="標楷體" panose="03000509000000000000" pitchFamily="65" charset="-120"/>
                        <a:cs typeface="Times New Roman"/>
                      </a:endParaRPr>
                    </a:p>
                    <a:p>
                      <a:pPr marL="762000" indent="-762000" algn="just">
                        <a:lnSpc>
                          <a:spcPts val="1900"/>
                        </a:lnSpc>
                        <a:spcAft>
                          <a:spcPts val="0"/>
                        </a:spcAft>
                      </a:pPr>
                      <a:r>
                        <a:rPr lang="zh-TW" sz="1400" kern="100" dirty="0">
                          <a:solidFill>
                            <a:srgbClr val="000000"/>
                          </a:solidFill>
                          <a:effectLst/>
                          <a:latin typeface="標楷體" panose="03000509000000000000" pitchFamily="65" charset="-120"/>
                          <a:ea typeface="標楷體" panose="03000509000000000000" pitchFamily="65" charset="-120"/>
                          <a:cs typeface="Times New Roman"/>
                        </a:rPr>
                        <a:t>【泰山區】義學國中、泰山國中</a:t>
                      </a:r>
                      <a:endParaRPr lang="zh-TW" sz="1400" kern="100" dirty="0">
                        <a:effectLst/>
                        <a:latin typeface="標楷體" panose="03000509000000000000" pitchFamily="65" charset="-120"/>
                        <a:ea typeface="標楷體" panose="03000509000000000000" pitchFamily="65" charset="-120"/>
                        <a:cs typeface="Times New Roman"/>
                      </a:endParaRPr>
                    </a:p>
                    <a:p>
                      <a:pPr marL="762000" indent="-762000" algn="just">
                        <a:lnSpc>
                          <a:spcPts val="1900"/>
                        </a:lnSpc>
                        <a:spcAft>
                          <a:spcPts val="0"/>
                        </a:spcAft>
                      </a:pPr>
                      <a:r>
                        <a:rPr lang="zh-TW" sz="1400" kern="100" dirty="0">
                          <a:solidFill>
                            <a:srgbClr val="000000"/>
                          </a:solidFill>
                          <a:effectLst/>
                          <a:latin typeface="標楷體" panose="03000509000000000000" pitchFamily="65" charset="-120"/>
                          <a:ea typeface="標楷體" panose="03000509000000000000" pitchFamily="65" charset="-120"/>
                          <a:cs typeface="Times New Roman"/>
                        </a:rPr>
                        <a:t>【五股區】五股國中</a:t>
                      </a:r>
                      <a:endParaRPr lang="zh-TW" sz="1400" kern="100" dirty="0">
                        <a:effectLst/>
                        <a:latin typeface="標楷體" panose="03000509000000000000" pitchFamily="65" charset="-120"/>
                        <a:ea typeface="標楷體" panose="03000509000000000000" pitchFamily="65" charset="-120"/>
                        <a:cs typeface="Times New Roman"/>
                      </a:endParaRPr>
                    </a:p>
                    <a:p>
                      <a:pPr marL="896938" indent="-896938" algn="just">
                        <a:lnSpc>
                          <a:spcPts val="1900"/>
                        </a:lnSpc>
                        <a:spcAft>
                          <a:spcPts val="0"/>
                        </a:spcAft>
                      </a:pPr>
                      <a:r>
                        <a:rPr lang="zh-TW" sz="1400" kern="100" dirty="0">
                          <a:solidFill>
                            <a:srgbClr val="000000"/>
                          </a:solidFill>
                          <a:effectLst/>
                          <a:latin typeface="標楷體" panose="03000509000000000000" pitchFamily="65" charset="-120"/>
                          <a:ea typeface="標楷體" panose="03000509000000000000" pitchFamily="65" charset="-120"/>
                          <a:cs typeface="Times New Roman"/>
                        </a:rPr>
                        <a:t>【新莊區】丹鳳高中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、福營國中、新莊國中、新泰國中、中平國中、頭前國中、恆毅高中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endParaRPr lang="zh-TW" sz="1400" kern="100" dirty="0">
                        <a:effectLst/>
                        <a:latin typeface="標楷體" panose="03000509000000000000" pitchFamily="65" charset="-120"/>
                        <a:ea typeface="標楷體" panose="03000509000000000000" pitchFamily="65" charset="-120"/>
                        <a:cs typeface="Times New Roman"/>
                      </a:endParaRPr>
                    </a:p>
                    <a:p>
                      <a:pPr marL="762000" indent="-762000" algn="just">
                        <a:lnSpc>
                          <a:spcPts val="1900"/>
                        </a:lnSpc>
                        <a:spcAft>
                          <a:spcPts val="0"/>
                        </a:spcAft>
                      </a:pPr>
                      <a:r>
                        <a:rPr lang="zh-TW" sz="1400" kern="100" dirty="0">
                          <a:solidFill>
                            <a:srgbClr val="000000"/>
                          </a:solidFill>
                          <a:effectLst/>
                          <a:latin typeface="標楷體" panose="03000509000000000000" pitchFamily="65" charset="-120"/>
                          <a:ea typeface="標楷體" panose="03000509000000000000" pitchFamily="65" charset="-120"/>
                          <a:cs typeface="Times New Roman"/>
                        </a:rPr>
                        <a:t>【林口區】林口國中、崇林國中、佳林國中、醒吾高中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endParaRPr lang="zh-TW" sz="1400" kern="100" dirty="0">
                        <a:effectLst/>
                        <a:latin typeface="標楷體" panose="03000509000000000000" pitchFamily="65" charset="-120"/>
                        <a:ea typeface="標楷體" panose="03000509000000000000" pitchFamily="65" charset="-120"/>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632109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2050" name="Picture 2" descr="D:\c\Downloads\9FE72E7E-810C-4DDE-839B-53881E9770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7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20</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xmlns="" id="{5A0151CA-4F17-486D-A55B-4FFDBA3708A3}"/>
              </a:ext>
            </a:extLst>
          </p:cNvPr>
          <p:cNvSpPr txBox="1"/>
          <p:nvPr/>
        </p:nvSpPr>
        <p:spPr>
          <a:xfrm>
            <a:off x="4854528" y="464377"/>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新北私優免試招生資訊</a:t>
            </a:r>
            <a:endParaRPr lang="en-US" sz="4400" b="1" dirty="0">
              <a:solidFill>
                <a:prstClr val="black"/>
              </a:solidFill>
            </a:endParaRPr>
          </a:p>
        </p:txBody>
      </p:sp>
      <p:sp>
        <p:nvSpPr>
          <p:cNvPr id="7" name="矩形 6"/>
          <p:cNvSpPr/>
          <p:nvPr/>
        </p:nvSpPr>
        <p:spPr>
          <a:xfrm>
            <a:off x="2499264" y="1482862"/>
            <a:ext cx="8214905" cy="4832092"/>
          </a:xfrm>
          <a:prstGeom prst="rect">
            <a:avLst/>
          </a:prstGeom>
        </p:spPr>
        <p:txBody>
          <a:bodyPr wrap="square">
            <a:spAutoFit/>
          </a:bodyPr>
          <a:lstStyle/>
          <a:p>
            <a:pPr>
              <a:defRPr/>
            </a:pPr>
            <a:r>
              <a:rPr lang="zh-TW" altLang="en-US" sz="2400" dirty="0">
                <a:latin typeface="+mn-ea"/>
              </a:rPr>
              <a:t>招生對象：新北市國中應屆畢業生</a:t>
            </a:r>
            <a:endParaRPr lang="en-US" altLang="zh-TW" sz="2400" dirty="0">
              <a:latin typeface="+mn-ea"/>
            </a:endParaRPr>
          </a:p>
          <a:p>
            <a:pPr>
              <a:defRPr/>
            </a:pPr>
            <a:r>
              <a:rPr lang="zh-TW" altLang="en-US" sz="2400" dirty="0">
                <a:latin typeface="+mn-ea"/>
              </a:rPr>
              <a:t>招生學校：新北市</a:t>
            </a:r>
            <a:r>
              <a:rPr lang="zh-TW" altLang="en-US" sz="2400" dirty="0">
                <a:solidFill>
                  <a:schemeClr val="accent1"/>
                </a:solidFill>
                <a:latin typeface="+mn-ea"/>
              </a:rPr>
              <a:t>私立</a:t>
            </a:r>
            <a:r>
              <a:rPr lang="zh-TW" altLang="en-US" sz="2400" dirty="0">
                <a:latin typeface="+mn-ea"/>
              </a:rPr>
              <a:t>高級中等學校   </a:t>
            </a:r>
            <a:r>
              <a:rPr lang="en-US" altLang="zh-TW" sz="2400" b="1" dirty="0">
                <a:solidFill>
                  <a:srgbClr val="FF0000"/>
                </a:solidFill>
                <a:latin typeface="+mn-ea"/>
              </a:rPr>
              <a:t>(</a:t>
            </a:r>
            <a:r>
              <a:rPr lang="zh-TW" altLang="en-US" sz="2400" b="1" dirty="0">
                <a:solidFill>
                  <a:srgbClr val="FF0000"/>
                </a:solidFill>
                <a:latin typeface="+mn-ea"/>
              </a:rPr>
              <a:t>私立優免</a:t>
            </a:r>
            <a:r>
              <a:rPr lang="en-US" altLang="zh-TW" sz="2400" b="1" dirty="0">
                <a:solidFill>
                  <a:srgbClr val="FF0000"/>
                </a:solidFill>
                <a:latin typeface="+mn-ea"/>
              </a:rPr>
              <a:t>)</a:t>
            </a:r>
          </a:p>
          <a:p>
            <a:pPr>
              <a:spcBef>
                <a:spcPct val="0"/>
              </a:spcBef>
              <a:buFont typeface="Arial" panose="020B0604020202020204" pitchFamily="34" charset="0"/>
              <a:buNone/>
            </a:pPr>
            <a:r>
              <a:rPr lang="zh-TW" altLang="en-US" sz="2400" dirty="0">
                <a:latin typeface="+mn-ea"/>
              </a:rPr>
              <a:t>招生名額：總計</a:t>
            </a:r>
            <a:r>
              <a:rPr lang="en-US" altLang="zh-TW" sz="2400" dirty="0">
                <a:solidFill>
                  <a:schemeClr val="accent1"/>
                </a:solidFill>
                <a:latin typeface="+mn-ea"/>
              </a:rPr>
              <a:t>2872</a:t>
            </a:r>
            <a:r>
              <a:rPr lang="zh-TW" altLang="en-US" sz="2400" dirty="0">
                <a:latin typeface="+mn-ea"/>
              </a:rPr>
              <a:t>名</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報名：</a:t>
            </a:r>
            <a:r>
              <a:rPr lang="en-US" altLang="zh-TW" sz="2400" dirty="0">
                <a:latin typeface="+mn-ea"/>
              </a:rPr>
              <a:t>112</a:t>
            </a:r>
            <a:r>
              <a:rPr lang="zh-TW" altLang="zh-TW" sz="2400" dirty="0">
                <a:latin typeface="+mn-ea"/>
              </a:rPr>
              <a:t>年</a:t>
            </a:r>
            <a:r>
              <a:rPr lang="en-US" altLang="zh-TW" sz="2400" dirty="0">
                <a:latin typeface="+mn-ea"/>
              </a:rPr>
              <a:t>5</a:t>
            </a:r>
            <a:r>
              <a:rPr lang="zh-TW" altLang="zh-TW" sz="2400" dirty="0">
                <a:latin typeface="+mn-ea"/>
              </a:rPr>
              <a:t>月</a:t>
            </a:r>
            <a:r>
              <a:rPr lang="en-US" altLang="zh-TW" sz="2400" dirty="0">
                <a:latin typeface="+mn-ea"/>
              </a:rPr>
              <a:t>22</a:t>
            </a:r>
            <a:r>
              <a:rPr lang="zh-TW" altLang="zh-TW" sz="2400" dirty="0">
                <a:latin typeface="+mn-ea"/>
              </a:rPr>
              <a:t>日</a:t>
            </a:r>
            <a:r>
              <a:rPr lang="en-US" altLang="zh-TW" sz="2400" dirty="0">
                <a:latin typeface="+mn-ea"/>
              </a:rPr>
              <a:t>(</a:t>
            </a:r>
            <a:r>
              <a:rPr lang="zh-TW" altLang="en-US" sz="2400" dirty="0">
                <a:latin typeface="+mn-ea"/>
              </a:rPr>
              <a:t>一</a:t>
            </a:r>
            <a:r>
              <a:rPr lang="en-US" altLang="zh-TW" sz="2400" dirty="0">
                <a:latin typeface="+mn-ea"/>
              </a:rPr>
              <a:t>)</a:t>
            </a:r>
            <a:r>
              <a:rPr lang="zh-TW" altLang="en-US" sz="2400" dirty="0">
                <a:latin typeface="+mn-ea"/>
              </a:rPr>
              <a:t>至</a:t>
            </a:r>
            <a:r>
              <a:rPr lang="en-US" altLang="zh-TW" sz="2400" dirty="0">
                <a:latin typeface="+mn-ea"/>
              </a:rPr>
              <a:t>5</a:t>
            </a:r>
            <a:r>
              <a:rPr lang="zh-TW" altLang="en-US" sz="2400" dirty="0">
                <a:latin typeface="+mn-ea"/>
              </a:rPr>
              <a:t>月</a:t>
            </a:r>
            <a:r>
              <a:rPr lang="en-US" altLang="zh-TW" sz="2400" dirty="0">
                <a:latin typeface="+mn-ea"/>
              </a:rPr>
              <a:t>24</a:t>
            </a:r>
            <a:r>
              <a:rPr lang="zh-TW" altLang="en-US" sz="2400" dirty="0">
                <a:latin typeface="+mn-ea"/>
              </a:rPr>
              <a:t>日</a:t>
            </a:r>
            <a:r>
              <a:rPr lang="en-US" altLang="zh-TW" sz="2400" dirty="0">
                <a:latin typeface="+mn-ea"/>
              </a:rPr>
              <a:t>(</a:t>
            </a:r>
            <a:r>
              <a:rPr lang="zh-TW" altLang="en-US" sz="2400" dirty="0">
                <a:latin typeface="+mn-ea"/>
              </a:rPr>
              <a:t>三</a:t>
            </a:r>
            <a:r>
              <a:rPr lang="en-US" altLang="zh-TW" sz="2400" dirty="0">
                <a:latin typeface="+mn-ea"/>
              </a:rPr>
              <a:t>) </a:t>
            </a:r>
          </a:p>
          <a:p>
            <a:pPr>
              <a:spcBef>
                <a:spcPct val="0"/>
              </a:spcBef>
              <a:buFont typeface="Arial" panose="020B0604020202020204" pitchFamily="34" charset="0"/>
              <a:buNone/>
            </a:pP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31</a:t>
            </a:r>
            <a:r>
              <a:rPr lang="zh-TW" altLang="en-US" sz="2400" dirty="0">
                <a:latin typeface="+mn-ea"/>
              </a:rPr>
              <a:t>日</a:t>
            </a:r>
            <a:r>
              <a:rPr lang="en-US" altLang="zh-TW" sz="2400" dirty="0">
                <a:latin typeface="+mn-ea"/>
              </a:rPr>
              <a:t>(</a:t>
            </a:r>
            <a:r>
              <a:rPr lang="zh-TW" altLang="en-US" sz="2400" dirty="0">
                <a:latin typeface="+mn-ea"/>
              </a:rPr>
              <a:t>三</a:t>
            </a:r>
            <a:r>
              <a:rPr lang="en-US" altLang="zh-TW" sz="2400" dirty="0">
                <a:latin typeface="+mn-ea"/>
              </a:rPr>
              <a:t>)9</a:t>
            </a:r>
            <a:r>
              <a:rPr lang="zh-TW" altLang="en-US" sz="2400" dirty="0">
                <a:latin typeface="+mn-ea"/>
              </a:rPr>
              <a:t>時</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報到：正取生</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31</a:t>
            </a:r>
            <a:r>
              <a:rPr lang="zh-TW" altLang="en-US" sz="2400" dirty="0">
                <a:latin typeface="+mn-ea"/>
              </a:rPr>
              <a:t>日</a:t>
            </a:r>
            <a:r>
              <a:rPr lang="en-US" altLang="zh-TW" sz="2400" dirty="0">
                <a:latin typeface="+mn-ea"/>
              </a:rPr>
              <a:t>(</a:t>
            </a:r>
            <a:r>
              <a:rPr lang="zh-TW" altLang="en-US" sz="2400" dirty="0">
                <a:latin typeface="+mn-ea"/>
              </a:rPr>
              <a:t>三</a:t>
            </a:r>
            <a:r>
              <a:rPr lang="en-US" altLang="zh-TW" sz="2400" dirty="0">
                <a:latin typeface="+mn-ea"/>
              </a:rPr>
              <a:t>)</a:t>
            </a:r>
            <a:r>
              <a:rPr lang="zh-TW" altLang="en-US" sz="2400" dirty="0">
                <a:latin typeface="+mn-ea"/>
              </a:rPr>
              <a:t>；備取生</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a:t>
            </a:r>
            <a:r>
              <a:rPr lang="zh-TW" altLang="en-US" sz="2400" dirty="0">
                <a:latin typeface="+mn-ea"/>
              </a:rPr>
              <a:t>日</a:t>
            </a:r>
            <a:r>
              <a:rPr lang="en-US" altLang="zh-TW" sz="2400" dirty="0">
                <a:latin typeface="+mn-ea"/>
              </a:rPr>
              <a:t>(</a:t>
            </a:r>
            <a:r>
              <a:rPr lang="zh-TW" altLang="en-US" sz="2400" dirty="0">
                <a:latin typeface="+mn-ea"/>
              </a:rPr>
              <a:t>四</a:t>
            </a:r>
            <a:r>
              <a:rPr lang="en-US" altLang="zh-TW" sz="2400" dirty="0">
                <a:latin typeface="+mn-ea"/>
              </a:rPr>
              <a:t>)</a:t>
            </a:r>
          </a:p>
          <a:p>
            <a:pPr>
              <a:spcBef>
                <a:spcPct val="0"/>
              </a:spcBef>
              <a:buFont typeface="Arial" panose="020B0604020202020204" pitchFamily="34" charset="0"/>
              <a:buNone/>
            </a:pPr>
            <a:r>
              <a:rPr lang="zh-TW" altLang="en-US" sz="2400" dirty="0">
                <a:latin typeface="+mn-ea"/>
              </a:rPr>
              <a:t>附註：</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    </a:t>
            </a:r>
            <a:r>
              <a:rPr lang="en-US" altLang="zh-TW" sz="2400" dirty="0">
                <a:latin typeface="+mn-ea"/>
              </a:rPr>
              <a:t>1.</a:t>
            </a:r>
            <a:r>
              <a:rPr lang="zh-TW" altLang="en-US" sz="2400" dirty="0">
                <a:latin typeface="+mn-ea"/>
              </a:rPr>
              <a:t>各招生學校應提供經濟弱勢學生</a:t>
            </a:r>
            <a:r>
              <a:rPr lang="en-US" altLang="zh-TW" sz="2400" dirty="0">
                <a:latin typeface="+mn-ea"/>
              </a:rPr>
              <a:t>(</a:t>
            </a:r>
            <a:r>
              <a:rPr lang="zh-TW" altLang="en-US" sz="2400" dirty="0">
                <a:latin typeface="+mn-ea"/>
              </a:rPr>
              <a:t>至少</a:t>
            </a:r>
            <a:r>
              <a:rPr lang="en-US" altLang="zh-TW" sz="2400" dirty="0">
                <a:solidFill>
                  <a:schemeClr val="accent1"/>
                </a:solidFill>
                <a:latin typeface="+mn-ea"/>
              </a:rPr>
              <a:t>1%</a:t>
            </a:r>
            <a:r>
              <a:rPr lang="en-US" altLang="zh-TW" sz="2400" dirty="0">
                <a:latin typeface="+mn-ea"/>
              </a:rPr>
              <a:t>)</a:t>
            </a:r>
            <a:r>
              <a:rPr lang="zh-TW" altLang="en-US" sz="2400" dirty="0">
                <a:latin typeface="+mn-ea"/>
              </a:rPr>
              <a:t>名額。</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    </a:t>
            </a:r>
            <a:r>
              <a:rPr lang="en-US" altLang="zh-TW" sz="2400" dirty="0">
                <a:latin typeface="+mn-ea"/>
              </a:rPr>
              <a:t>2.</a:t>
            </a:r>
            <a:r>
              <a:rPr lang="zh-TW" altLang="en-US" sz="2400" dirty="0">
                <a:latin typeface="+mn-ea"/>
              </a:rPr>
              <a:t>由各校招生委員會得列備取名額。</a:t>
            </a:r>
            <a:r>
              <a:rPr lang="en-US" altLang="zh-TW" sz="2400" dirty="0">
                <a:latin typeface="+mn-ea"/>
              </a:rPr>
              <a:t>(</a:t>
            </a:r>
            <a:r>
              <a:rPr lang="zh-TW" altLang="en-US" sz="2400" dirty="0">
                <a:latin typeface="+mn-ea"/>
              </a:rPr>
              <a:t>招生名額</a:t>
            </a:r>
            <a:r>
              <a:rPr lang="en-US" altLang="zh-TW" sz="2400" dirty="0">
                <a:latin typeface="+mn-ea"/>
              </a:rPr>
              <a:t>1</a:t>
            </a:r>
            <a:r>
              <a:rPr lang="zh-TW" altLang="en-US" sz="2400" dirty="0">
                <a:latin typeface="+mn-ea"/>
              </a:rPr>
              <a:t>倍</a:t>
            </a:r>
            <a:r>
              <a:rPr lang="en-US" altLang="zh-TW" sz="2400" dirty="0">
                <a:latin typeface="+mn-ea"/>
              </a:rPr>
              <a:t>)</a:t>
            </a:r>
          </a:p>
          <a:p>
            <a:pPr>
              <a:spcBef>
                <a:spcPct val="0"/>
              </a:spcBef>
              <a:buFont typeface="Arial" panose="020B0604020202020204" pitchFamily="34" charset="0"/>
              <a:buNone/>
            </a:pPr>
            <a:r>
              <a:rPr lang="en-US" altLang="zh-TW" sz="2400" dirty="0">
                <a:latin typeface="+mn-ea"/>
              </a:rPr>
              <a:t>    3.</a:t>
            </a:r>
            <a:r>
              <a:rPr lang="zh-TW" altLang="en-US" sz="2400" dirty="0">
                <a:latin typeface="+mn-ea"/>
              </a:rPr>
              <a:t>其他外加名額</a:t>
            </a:r>
            <a:r>
              <a:rPr lang="en-US" altLang="zh-TW" sz="2400" dirty="0">
                <a:latin typeface="+mn-ea"/>
              </a:rPr>
              <a:t>(</a:t>
            </a:r>
            <a:r>
              <a:rPr lang="en-US" altLang="zh-TW" sz="2400" dirty="0">
                <a:solidFill>
                  <a:schemeClr val="accent1"/>
                </a:solidFill>
                <a:latin typeface="+mn-ea"/>
              </a:rPr>
              <a:t>2%</a:t>
            </a:r>
            <a:r>
              <a:rPr lang="en-US" altLang="zh-TW" sz="2400" dirty="0">
                <a:latin typeface="+mn-ea"/>
              </a:rPr>
              <a:t>)</a:t>
            </a:r>
            <a:r>
              <a:rPr lang="zh-TW" altLang="en-US" sz="2400" dirty="0">
                <a:latin typeface="+mn-ea"/>
              </a:rPr>
              <a:t>依升學相關優待辦法辦理。</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    </a:t>
            </a:r>
            <a:r>
              <a:rPr lang="en-US" altLang="zh-TW" sz="2400" dirty="0">
                <a:latin typeface="+mn-ea"/>
              </a:rPr>
              <a:t>4.</a:t>
            </a:r>
            <a:r>
              <a:rPr lang="zh-TW" altLang="en-US" sz="2400" dirty="0">
                <a:latin typeface="+mn-ea"/>
              </a:rPr>
              <a:t>私立高中附設國中部畢業生</a:t>
            </a:r>
            <a:r>
              <a:rPr lang="zh-TW" altLang="en-US" sz="2400" dirty="0">
                <a:solidFill>
                  <a:schemeClr val="accent1"/>
                </a:solidFill>
                <a:latin typeface="+mn-ea"/>
              </a:rPr>
              <a:t>不得</a:t>
            </a:r>
            <a:r>
              <a:rPr lang="zh-TW" altLang="en-US" sz="2400" dirty="0">
                <a:latin typeface="+mn-ea"/>
              </a:rPr>
              <a:t>報名該校優先免試入學。</a:t>
            </a:r>
            <a:endParaRPr lang="en-US" altLang="zh-TW" sz="2400" dirty="0">
              <a:latin typeface="+mn-ea"/>
            </a:endParaRPr>
          </a:p>
          <a:p>
            <a:pPr>
              <a:buFont typeface="Arial" pitchFamily="34" charset="0"/>
              <a:buNone/>
              <a:defRPr/>
            </a:pPr>
            <a:endParaRPr lang="en-US" altLang="zh-TW" sz="2200" dirty="0">
              <a:latin typeface="+mn-ea"/>
            </a:endParaRPr>
          </a:p>
          <a:p>
            <a:pPr>
              <a:buFont typeface="Arial" pitchFamily="34" charset="0"/>
              <a:buNone/>
              <a:defRPr/>
            </a:pPr>
            <a:r>
              <a:rPr lang="zh-TW" altLang="en-US" sz="2200" dirty="0">
                <a:latin typeface="+mn-ea"/>
              </a:rPr>
              <a:t>    </a:t>
            </a:r>
            <a:endParaRPr lang="en-US" altLang="zh-TW" sz="2200" dirty="0">
              <a:latin typeface="+mn-ea"/>
            </a:endParaRPr>
          </a:p>
        </p:txBody>
      </p:sp>
      <p:sp>
        <p:nvSpPr>
          <p:cNvPr id="3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60992" y="1582332"/>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55669" y="1935321"/>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55669" y="2301718"/>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55108" y="2666205"/>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55108" y="3040705"/>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55106" y="3415197"/>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55106" y="3768186"/>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4311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21</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xmlns="" id="{5A0151CA-4F17-486D-A55B-4FFDBA3708A3}"/>
              </a:ext>
            </a:extLst>
          </p:cNvPr>
          <p:cNvSpPr txBox="1"/>
          <p:nvPr/>
        </p:nvSpPr>
        <p:spPr>
          <a:xfrm>
            <a:off x="3901711" y="35351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             新北私優辦理方式</a:t>
            </a:r>
            <a:endParaRPr lang="en-US" sz="4400" b="1" dirty="0">
              <a:solidFill>
                <a:prstClr val="black"/>
              </a:solidFill>
            </a:endParaRPr>
          </a:p>
        </p:txBody>
      </p:sp>
      <p:sp>
        <p:nvSpPr>
          <p:cNvPr id="7" name="矩形 6"/>
          <p:cNvSpPr/>
          <p:nvPr/>
        </p:nvSpPr>
        <p:spPr>
          <a:xfrm>
            <a:off x="2640477" y="1216605"/>
            <a:ext cx="8074371" cy="5262979"/>
          </a:xfrm>
          <a:prstGeom prst="rect">
            <a:avLst/>
          </a:prstGeom>
        </p:spPr>
        <p:txBody>
          <a:bodyPr wrap="square">
            <a:spAutoFit/>
          </a:bodyPr>
          <a:lstStyle/>
          <a:p>
            <a:pPr>
              <a:spcBef>
                <a:spcPct val="0"/>
              </a:spcBef>
              <a:buFont typeface="Arial" panose="020B0604020202020204" pitchFamily="34" charset="0"/>
              <a:buNone/>
            </a:pPr>
            <a:r>
              <a:rPr lang="zh-TW" altLang="en-US" sz="2800" dirty="0">
                <a:latin typeface="+mn-ea"/>
              </a:rPr>
              <a:t>報名原則：新北市國中應屆畢業生擇一校報名。</a:t>
            </a:r>
            <a:endParaRPr lang="en-US" altLang="zh-TW" sz="2800" dirty="0">
              <a:latin typeface="+mn-ea"/>
            </a:endParaRPr>
          </a:p>
          <a:p>
            <a:pPr>
              <a:spcBef>
                <a:spcPct val="0"/>
              </a:spcBef>
              <a:buFont typeface="Arial" panose="020B0604020202020204" pitchFamily="34" charset="0"/>
              <a:buNone/>
            </a:pPr>
            <a:r>
              <a:rPr lang="zh-TW" altLang="en-US" sz="2800" dirty="0">
                <a:latin typeface="+mn-ea"/>
              </a:rPr>
              <a:t>             </a:t>
            </a:r>
            <a:r>
              <a:rPr lang="en-US" altLang="zh-TW" sz="2800" dirty="0">
                <a:latin typeface="+mn-ea"/>
              </a:rPr>
              <a:t>(</a:t>
            </a:r>
            <a:r>
              <a:rPr lang="zh-TW" altLang="en-US" sz="2800" dirty="0">
                <a:latin typeface="+mn-ea"/>
              </a:rPr>
              <a:t>若招生學校為一校多科，則需明列志願序</a:t>
            </a:r>
            <a:r>
              <a:rPr lang="en-US" altLang="zh-TW" sz="2800" dirty="0">
                <a:latin typeface="+mn-ea"/>
              </a:rPr>
              <a:t>)</a:t>
            </a:r>
            <a:endParaRPr lang="zh-TW" altLang="en-US" sz="2800" dirty="0">
              <a:latin typeface="+mn-ea"/>
            </a:endParaRPr>
          </a:p>
          <a:p>
            <a:pPr>
              <a:buFont typeface="Arial" pitchFamily="34" charset="0"/>
              <a:buNone/>
              <a:defRPr/>
            </a:pPr>
            <a:r>
              <a:rPr lang="zh-TW" altLang="en-US" sz="2800" dirty="0">
                <a:latin typeface="+mn-ea"/>
              </a:rPr>
              <a:t>錄取規準：</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       報名未超過招生名額</a:t>
            </a:r>
            <a:endParaRPr lang="en-US" altLang="zh-TW" sz="2800" dirty="0">
              <a:latin typeface="+mn-ea"/>
            </a:endParaRPr>
          </a:p>
          <a:p>
            <a:pPr>
              <a:buFont typeface="Arial" pitchFamily="34" charset="0"/>
              <a:buNone/>
              <a:defRPr/>
            </a:pPr>
            <a:r>
              <a:rPr lang="zh-TW" altLang="en-US" sz="2800" b="1" dirty="0">
                <a:latin typeface="+mn-ea"/>
              </a:rPr>
              <a:t>       全部錄取</a:t>
            </a:r>
            <a:endParaRPr lang="en-US" altLang="zh-TW" sz="2800" b="1" dirty="0">
              <a:latin typeface="+mn-ea"/>
            </a:endParaRPr>
          </a:p>
          <a:p>
            <a:pPr>
              <a:buFont typeface="Arial" pitchFamily="34" charset="0"/>
              <a:buNone/>
              <a:defRPr/>
            </a:pPr>
            <a:r>
              <a:rPr lang="en-US" altLang="zh-TW" sz="2800" dirty="0">
                <a:latin typeface="+mn-ea"/>
              </a:rPr>
              <a:t/>
            </a:r>
            <a:br>
              <a:rPr lang="en-US" altLang="zh-TW" sz="2800" dirty="0">
                <a:latin typeface="+mn-ea"/>
              </a:rPr>
            </a:br>
            <a:r>
              <a:rPr lang="en-US" altLang="zh-TW" sz="2800" dirty="0">
                <a:latin typeface="+mn-ea"/>
              </a:rPr>
              <a:t>    </a:t>
            </a:r>
            <a:r>
              <a:rPr lang="zh-TW" altLang="en-US" sz="2800" dirty="0">
                <a:latin typeface="+mn-ea"/>
              </a:rPr>
              <a:t>   報名超過招生名額</a:t>
            </a:r>
            <a:endParaRPr lang="en-US" altLang="zh-TW" sz="2800" dirty="0">
              <a:latin typeface="+mn-ea"/>
            </a:endParaRPr>
          </a:p>
          <a:p>
            <a:pPr>
              <a:buFont typeface="Arial" pitchFamily="34" charset="0"/>
              <a:buNone/>
              <a:defRPr/>
            </a:pPr>
            <a:r>
              <a:rPr lang="zh-TW" altLang="en-US" sz="2800" dirty="0">
                <a:latin typeface="+mn-ea"/>
              </a:rPr>
              <a:t>       依「</a:t>
            </a:r>
            <a:r>
              <a:rPr lang="zh-TW" altLang="en-US" sz="2800" b="1" dirty="0">
                <a:latin typeface="+mn-ea"/>
              </a:rPr>
              <a:t>超額比序順序項目及順次表</a:t>
            </a:r>
            <a:r>
              <a:rPr lang="zh-TW" altLang="en-US" sz="2800" dirty="0">
                <a:latin typeface="+mn-ea"/>
              </a:rPr>
              <a:t>」辦理</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唯一志願</a:t>
            </a:r>
            <a:r>
              <a:rPr lang="zh-TW" altLang="en-US" sz="2800" dirty="0">
                <a:latin typeface="PMingLiU" panose="02020500000000000000" pitchFamily="18" charset="-120"/>
                <a:ea typeface="PMingLiU" panose="02020500000000000000" pitchFamily="18" charset="-120"/>
              </a:rPr>
              <a:t>、</a:t>
            </a:r>
            <a:r>
              <a:rPr lang="zh-TW" altLang="en-US" sz="2800" dirty="0">
                <a:solidFill>
                  <a:srgbClr val="FF0000"/>
                </a:solidFill>
                <a:latin typeface="+mn-ea"/>
              </a:rPr>
              <a:t>不</a:t>
            </a:r>
            <a:r>
              <a:rPr lang="zh-TW" altLang="en-US" sz="2800" dirty="0">
                <a:solidFill>
                  <a:schemeClr val="accent1"/>
                </a:solidFill>
                <a:latin typeface="+mn-ea"/>
              </a:rPr>
              <a:t>採計國中教育會考及志願序，僅採計多元學習表現</a:t>
            </a:r>
            <a:endParaRPr lang="en-US" altLang="zh-TW" sz="2800" dirty="0">
              <a:solidFill>
                <a:schemeClr val="accent1"/>
              </a:solidFill>
              <a:latin typeface="+mn-ea"/>
            </a:endParaRPr>
          </a:p>
        </p:txBody>
      </p:sp>
      <p:sp>
        <p:nvSpPr>
          <p:cNvPr id="2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87547" y="1281825"/>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3" name="Group 181">
            <a:extLst>
              <a:ext uri="{FF2B5EF4-FFF2-40B4-BE49-F238E27FC236}">
                <a16:creationId xmlns:a16="http://schemas.microsoft.com/office/drawing/2014/main" xmlns="" id="{E52DCB02-263C-4353-B7EF-CF671ECEBF08}"/>
              </a:ext>
            </a:extLst>
          </p:cNvPr>
          <p:cNvGrpSpPr/>
          <p:nvPr/>
        </p:nvGrpSpPr>
        <p:grpSpPr>
          <a:xfrm>
            <a:off x="6916109" y="3043452"/>
            <a:ext cx="142875" cy="285750"/>
            <a:chOff x="7085013" y="5922963"/>
            <a:chExt cx="142875" cy="285750"/>
          </a:xfrm>
          <a:solidFill>
            <a:schemeClr val="accent5">
              <a:lumMod val="75000"/>
            </a:schemeClr>
          </a:solidFill>
        </p:grpSpPr>
        <p:sp>
          <p:nvSpPr>
            <p:cNvPr id="26" name="Freeform 3394">
              <a:extLst>
                <a:ext uri="{FF2B5EF4-FFF2-40B4-BE49-F238E27FC236}">
                  <a16:creationId xmlns:a16="http://schemas.microsoft.com/office/drawing/2014/main" xmlns=""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395">
              <a:extLst>
                <a:ext uri="{FF2B5EF4-FFF2-40B4-BE49-F238E27FC236}">
                  <a16:creationId xmlns:a16="http://schemas.microsoft.com/office/drawing/2014/main" xmlns=""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196">
            <a:extLst>
              <a:ext uri="{FF2B5EF4-FFF2-40B4-BE49-F238E27FC236}">
                <a16:creationId xmlns:a16="http://schemas.microsoft.com/office/drawing/2014/main" xmlns="" id="{262B0F37-8AFA-4FDC-83E0-59701E2712A4}"/>
              </a:ext>
            </a:extLst>
          </p:cNvPr>
          <p:cNvGrpSpPr/>
          <p:nvPr/>
        </p:nvGrpSpPr>
        <p:grpSpPr>
          <a:xfrm>
            <a:off x="7169493" y="3043452"/>
            <a:ext cx="142875" cy="285750"/>
            <a:chOff x="7085013" y="5922963"/>
            <a:chExt cx="142875" cy="285750"/>
          </a:xfrm>
          <a:solidFill>
            <a:schemeClr val="accent5">
              <a:lumMod val="75000"/>
            </a:schemeClr>
          </a:solidFill>
        </p:grpSpPr>
        <p:sp>
          <p:nvSpPr>
            <p:cNvPr id="35" name="Freeform 3394">
              <a:extLst>
                <a:ext uri="{FF2B5EF4-FFF2-40B4-BE49-F238E27FC236}">
                  <a16:creationId xmlns:a16="http://schemas.microsoft.com/office/drawing/2014/main" xmlns=""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95">
              <a:extLst>
                <a:ext uri="{FF2B5EF4-FFF2-40B4-BE49-F238E27FC236}">
                  <a16:creationId xmlns:a16="http://schemas.microsoft.com/office/drawing/2014/main" xmlns=""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211">
            <a:extLst>
              <a:ext uri="{FF2B5EF4-FFF2-40B4-BE49-F238E27FC236}">
                <a16:creationId xmlns:a16="http://schemas.microsoft.com/office/drawing/2014/main" xmlns="" id="{2180B60E-86B1-4CE7-8BED-1CAE6E8C72A7}"/>
              </a:ext>
            </a:extLst>
          </p:cNvPr>
          <p:cNvGrpSpPr/>
          <p:nvPr/>
        </p:nvGrpSpPr>
        <p:grpSpPr>
          <a:xfrm>
            <a:off x="7422881" y="3043452"/>
            <a:ext cx="142875" cy="285750"/>
            <a:chOff x="7085013" y="5922963"/>
            <a:chExt cx="142875" cy="285750"/>
          </a:xfrm>
          <a:solidFill>
            <a:schemeClr val="accent5">
              <a:lumMod val="75000"/>
            </a:schemeClr>
          </a:solidFill>
        </p:grpSpPr>
        <p:sp>
          <p:nvSpPr>
            <p:cNvPr id="39" name="Freeform 3394">
              <a:extLst>
                <a:ext uri="{FF2B5EF4-FFF2-40B4-BE49-F238E27FC236}">
                  <a16:creationId xmlns:a16="http://schemas.microsoft.com/office/drawing/2014/main" xmlns=""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95">
              <a:extLst>
                <a:ext uri="{FF2B5EF4-FFF2-40B4-BE49-F238E27FC236}">
                  <a16:creationId xmlns:a16="http://schemas.microsoft.com/office/drawing/2014/main" xmlns=""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258">
            <a:extLst>
              <a:ext uri="{FF2B5EF4-FFF2-40B4-BE49-F238E27FC236}">
                <a16:creationId xmlns:a16="http://schemas.microsoft.com/office/drawing/2014/main" xmlns="" id="{6D8EDC4B-A996-470E-A468-C062E47C902D}"/>
              </a:ext>
            </a:extLst>
          </p:cNvPr>
          <p:cNvGrpSpPr/>
          <p:nvPr/>
        </p:nvGrpSpPr>
        <p:grpSpPr>
          <a:xfrm>
            <a:off x="7676269" y="3043452"/>
            <a:ext cx="142875" cy="285750"/>
            <a:chOff x="7085013" y="5922963"/>
            <a:chExt cx="142875" cy="285750"/>
          </a:xfrm>
          <a:solidFill>
            <a:schemeClr val="accent5">
              <a:lumMod val="75000"/>
            </a:schemeClr>
          </a:solidFill>
        </p:grpSpPr>
        <p:sp>
          <p:nvSpPr>
            <p:cNvPr id="42" name="Freeform 3394">
              <a:extLst>
                <a:ext uri="{FF2B5EF4-FFF2-40B4-BE49-F238E27FC236}">
                  <a16:creationId xmlns:a16="http://schemas.microsoft.com/office/drawing/2014/main" xmlns=""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95">
              <a:extLst>
                <a:ext uri="{FF2B5EF4-FFF2-40B4-BE49-F238E27FC236}">
                  <a16:creationId xmlns:a16="http://schemas.microsoft.com/office/drawing/2014/main" xmlns=""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273">
            <a:extLst>
              <a:ext uri="{FF2B5EF4-FFF2-40B4-BE49-F238E27FC236}">
                <a16:creationId xmlns:a16="http://schemas.microsoft.com/office/drawing/2014/main" xmlns="" id="{5C9A133C-3454-4245-8BAF-1CE56C23BCC7}"/>
              </a:ext>
            </a:extLst>
          </p:cNvPr>
          <p:cNvGrpSpPr/>
          <p:nvPr/>
        </p:nvGrpSpPr>
        <p:grpSpPr>
          <a:xfrm>
            <a:off x="7929657" y="3043452"/>
            <a:ext cx="142875" cy="285750"/>
            <a:chOff x="7085013" y="5922963"/>
            <a:chExt cx="142875" cy="285750"/>
          </a:xfrm>
          <a:solidFill>
            <a:schemeClr val="accent5">
              <a:lumMod val="75000"/>
            </a:schemeClr>
          </a:solidFill>
        </p:grpSpPr>
        <p:sp>
          <p:nvSpPr>
            <p:cNvPr id="45" name="Freeform 3394">
              <a:extLst>
                <a:ext uri="{FF2B5EF4-FFF2-40B4-BE49-F238E27FC236}">
                  <a16:creationId xmlns:a16="http://schemas.microsoft.com/office/drawing/2014/main" xmlns=""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95">
              <a:extLst>
                <a:ext uri="{FF2B5EF4-FFF2-40B4-BE49-F238E27FC236}">
                  <a16:creationId xmlns:a16="http://schemas.microsoft.com/office/drawing/2014/main" xmlns=""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276">
            <a:extLst>
              <a:ext uri="{FF2B5EF4-FFF2-40B4-BE49-F238E27FC236}">
                <a16:creationId xmlns:a16="http://schemas.microsoft.com/office/drawing/2014/main" xmlns="" id="{721BA385-E492-469A-A72F-9F9E0F2FBC19}"/>
              </a:ext>
            </a:extLst>
          </p:cNvPr>
          <p:cNvGrpSpPr/>
          <p:nvPr/>
        </p:nvGrpSpPr>
        <p:grpSpPr>
          <a:xfrm>
            <a:off x="8183041" y="3043452"/>
            <a:ext cx="142875" cy="285750"/>
            <a:chOff x="7085013" y="5922963"/>
            <a:chExt cx="142875" cy="285750"/>
          </a:xfrm>
          <a:solidFill>
            <a:schemeClr val="accent5">
              <a:lumMod val="75000"/>
            </a:schemeClr>
          </a:solidFill>
        </p:grpSpPr>
        <p:sp>
          <p:nvSpPr>
            <p:cNvPr id="48" name="Freeform 3394">
              <a:extLst>
                <a:ext uri="{FF2B5EF4-FFF2-40B4-BE49-F238E27FC236}">
                  <a16:creationId xmlns:a16="http://schemas.microsoft.com/office/drawing/2014/main" xmlns=""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395">
              <a:extLst>
                <a:ext uri="{FF2B5EF4-FFF2-40B4-BE49-F238E27FC236}">
                  <a16:creationId xmlns:a16="http://schemas.microsoft.com/office/drawing/2014/main" xmlns=""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279">
            <a:extLst>
              <a:ext uri="{FF2B5EF4-FFF2-40B4-BE49-F238E27FC236}">
                <a16:creationId xmlns:a16="http://schemas.microsoft.com/office/drawing/2014/main" xmlns="" id="{F5B526D7-4A56-4ACB-A92C-8C5513AA293B}"/>
              </a:ext>
            </a:extLst>
          </p:cNvPr>
          <p:cNvGrpSpPr/>
          <p:nvPr/>
        </p:nvGrpSpPr>
        <p:grpSpPr>
          <a:xfrm>
            <a:off x="8436429" y="3043452"/>
            <a:ext cx="142875" cy="285750"/>
            <a:chOff x="7085013" y="5922963"/>
            <a:chExt cx="142875" cy="285750"/>
          </a:xfrm>
          <a:solidFill>
            <a:schemeClr val="accent5">
              <a:lumMod val="75000"/>
            </a:schemeClr>
          </a:solidFill>
        </p:grpSpPr>
        <p:sp>
          <p:nvSpPr>
            <p:cNvPr id="51" name="Freeform 3394">
              <a:extLst>
                <a:ext uri="{FF2B5EF4-FFF2-40B4-BE49-F238E27FC236}">
                  <a16:creationId xmlns:a16="http://schemas.microsoft.com/office/drawing/2014/main" xmlns=""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95">
              <a:extLst>
                <a:ext uri="{FF2B5EF4-FFF2-40B4-BE49-F238E27FC236}">
                  <a16:creationId xmlns:a16="http://schemas.microsoft.com/office/drawing/2014/main" xmlns=""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282">
            <a:extLst>
              <a:ext uri="{FF2B5EF4-FFF2-40B4-BE49-F238E27FC236}">
                <a16:creationId xmlns:a16="http://schemas.microsoft.com/office/drawing/2014/main" xmlns="" id="{71A2B207-9A89-4AE6-8259-E9E04D204159}"/>
              </a:ext>
            </a:extLst>
          </p:cNvPr>
          <p:cNvGrpSpPr/>
          <p:nvPr/>
        </p:nvGrpSpPr>
        <p:grpSpPr>
          <a:xfrm>
            <a:off x="8689817" y="3043452"/>
            <a:ext cx="142875" cy="285750"/>
            <a:chOff x="7085013" y="5922963"/>
            <a:chExt cx="142875" cy="285750"/>
          </a:xfrm>
          <a:solidFill>
            <a:schemeClr val="accent5">
              <a:lumMod val="75000"/>
            </a:schemeClr>
          </a:solidFill>
        </p:grpSpPr>
        <p:sp>
          <p:nvSpPr>
            <p:cNvPr id="54" name="Freeform 3394">
              <a:extLst>
                <a:ext uri="{FF2B5EF4-FFF2-40B4-BE49-F238E27FC236}">
                  <a16:creationId xmlns:a16="http://schemas.microsoft.com/office/drawing/2014/main" xmlns=""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95">
              <a:extLst>
                <a:ext uri="{FF2B5EF4-FFF2-40B4-BE49-F238E27FC236}">
                  <a16:creationId xmlns:a16="http://schemas.microsoft.com/office/drawing/2014/main" xmlns=""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285">
            <a:extLst>
              <a:ext uri="{FF2B5EF4-FFF2-40B4-BE49-F238E27FC236}">
                <a16:creationId xmlns:a16="http://schemas.microsoft.com/office/drawing/2014/main" xmlns="" id="{311CD589-2756-4F31-9492-AE19A73F00E6}"/>
              </a:ext>
            </a:extLst>
          </p:cNvPr>
          <p:cNvGrpSpPr/>
          <p:nvPr/>
        </p:nvGrpSpPr>
        <p:grpSpPr>
          <a:xfrm>
            <a:off x="8943205" y="3043452"/>
            <a:ext cx="142875" cy="285750"/>
            <a:chOff x="7085013" y="5922963"/>
            <a:chExt cx="142875" cy="285750"/>
          </a:xfrm>
          <a:solidFill>
            <a:schemeClr val="accent5">
              <a:lumMod val="75000"/>
            </a:schemeClr>
          </a:solidFill>
        </p:grpSpPr>
        <p:sp>
          <p:nvSpPr>
            <p:cNvPr id="57" name="Freeform 3394">
              <a:extLst>
                <a:ext uri="{FF2B5EF4-FFF2-40B4-BE49-F238E27FC236}">
                  <a16:creationId xmlns:a16="http://schemas.microsoft.com/office/drawing/2014/main" xmlns=""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95">
              <a:extLst>
                <a:ext uri="{FF2B5EF4-FFF2-40B4-BE49-F238E27FC236}">
                  <a16:creationId xmlns:a16="http://schemas.microsoft.com/office/drawing/2014/main" xmlns=""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288">
            <a:extLst>
              <a:ext uri="{FF2B5EF4-FFF2-40B4-BE49-F238E27FC236}">
                <a16:creationId xmlns:a16="http://schemas.microsoft.com/office/drawing/2014/main" xmlns="" id="{B23D31AF-959B-4B6F-A9AC-47C7509BBF93}"/>
              </a:ext>
            </a:extLst>
          </p:cNvPr>
          <p:cNvGrpSpPr/>
          <p:nvPr/>
        </p:nvGrpSpPr>
        <p:grpSpPr>
          <a:xfrm>
            <a:off x="9196589" y="3043452"/>
            <a:ext cx="142875" cy="285750"/>
            <a:chOff x="7085013" y="5922963"/>
            <a:chExt cx="142875" cy="285750"/>
          </a:xfrm>
          <a:solidFill>
            <a:schemeClr val="accent5">
              <a:lumMod val="75000"/>
            </a:schemeClr>
          </a:solidFill>
        </p:grpSpPr>
        <p:sp>
          <p:nvSpPr>
            <p:cNvPr id="60" name="Freeform 3394">
              <a:extLst>
                <a:ext uri="{FF2B5EF4-FFF2-40B4-BE49-F238E27FC236}">
                  <a16:creationId xmlns:a16="http://schemas.microsoft.com/office/drawing/2014/main" xmlns=""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95">
              <a:extLst>
                <a:ext uri="{FF2B5EF4-FFF2-40B4-BE49-F238E27FC236}">
                  <a16:creationId xmlns:a16="http://schemas.microsoft.com/office/drawing/2014/main" xmlns=""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2" name="直線單箭頭接點 61"/>
          <p:cNvCxnSpPr/>
          <p:nvPr/>
        </p:nvCxnSpPr>
        <p:spPr>
          <a:xfrm>
            <a:off x="2974001" y="3604150"/>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p:nvPr/>
        </p:nvCxnSpPr>
        <p:spPr>
          <a:xfrm>
            <a:off x="2974001" y="4885133"/>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4" name="Group 181">
            <a:extLst>
              <a:ext uri="{FF2B5EF4-FFF2-40B4-BE49-F238E27FC236}">
                <a16:creationId xmlns:a16="http://schemas.microsoft.com/office/drawing/2014/main" xmlns="" id="{E52DCB02-263C-4353-B7EF-CF671ECEBF08}"/>
              </a:ext>
            </a:extLst>
          </p:cNvPr>
          <p:cNvGrpSpPr/>
          <p:nvPr/>
        </p:nvGrpSpPr>
        <p:grpSpPr>
          <a:xfrm>
            <a:off x="6916109" y="4319438"/>
            <a:ext cx="142875" cy="285750"/>
            <a:chOff x="7085013" y="5922963"/>
            <a:chExt cx="142875" cy="285750"/>
          </a:xfrm>
          <a:solidFill>
            <a:schemeClr val="accent5">
              <a:lumMod val="75000"/>
            </a:schemeClr>
          </a:solidFill>
        </p:grpSpPr>
        <p:sp>
          <p:nvSpPr>
            <p:cNvPr id="65" name="Freeform 3394">
              <a:extLst>
                <a:ext uri="{FF2B5EF4-FFF2-40B4-BE49-F238E27FC236}">
                  <a16:creationId xmlns:a16="http://schemas.microsoft.com/office/drawing/2014/main" xmlns=""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95">
              <a:extLst>
                <a:ext uri="{FF2B5EF4-FFF2-40B4-BE49-F238E27FC236}">
                  <a16:creationId xmlns:a16="http://schemas.microsoft.com/office/drawing/2014/main" xmlns=""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196">
            <a:extLst>
              <a:ext uri="{FF2B5EF4-FFF2-40B4-BE49-F238E27FC236}">
                <a16:creationId xmlns:a16="http://schemas.microsoft.com/office/drawing/2014/main" xmlns="" id="{262B0F37-8AFA-4FDC-83E0-59701E2712A4}"/>
              </a:ext>
            </a:extLst>
          </p:cNvPr>
          <p:cNvGrpSpPr/>
          <p:nvPr/>
        </p:nvGrpSpPr>
        <p:grpSpPr>
          <a:xfrm>
            <a:off x="7169493" y="4319438"/>
            <a:ext cx="142875" cy="285750"/>
            <a:chOff x="7085013" y="5922963"/>
            <a:chExt cx="142875" cy="285750"/>
          </a:xfrm>
          <a:solidFill>
            <a:schemeClr val="accent5">
              <a:lumMod val="75000"/>
            </a:schemeClr>
          </a:solidFill>
        </p:grpSpPr>
        <p:sp>
          <p:nvSpPr>
            <p:cNvPr id="68" name="Freeform 3394">
              <a:extLst>
                <a:ext uri="{FF2B5EF4-FFF2-40B4-BE49-F238E27FC236}">
                  <a16:creationId xmlns:a16="http://schemas.microsoft.com/office/drawing/2014/main" xmlns=""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395">
              <a:extLst>
                <a:ext uri="{FF2B5EF4-FFF2-40B4-BE49-F238E27FC236}">
                  <a16:creationId xmlns:a16="http://schemas.microsoft.com/office/drawing/2014/main" xmlns=""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211">
            <a:extLst>
              <a:ext uri="{FF2B5EF4-FFF2-40B4-BE49-F238E27FC236}">
                <a16:creationId xmlns:a16="http://schemas.microsoft.com/office/drawing/2014/main" xmlns="" id="{2180B60E-86B1-4CE7-8BED-1CAE6E8C72A7}"/>
              </a:ext>
            </a:extLst>
          </p:cNvPr>
          <p:cNvGrpSpPr/>
          <p:nvPr/>
        </p:nvGrpSpPr>
        <p:grpSpPr>
          <a:xfrm>
            <a:off x="7422881" y="4319438"/>
            <a:ext cx="142875" cy="285750"/>
            <a:chOff x="7085013" y="5922963"/>
            <a:chExt cx="142875" cy="285750"/>
          </a:xfrm>
          <a:solidFill>
            <a:schemeClr val="accent5">
              <a:lumMod val="75000"/>
            </a:schemeClr>
          </a:solidFill>
        </p:grpSpPr>
        <p:sp>
          <p:nvSpPr>
            <p:cNvPr id="71" name="Freeform 3394">
              <a:extLst>
                <a:ext uri="{FF2B5EF4-FFF2-40B4-BE49-F238E27FC236}">
                  <a16:creationId xmlns:a16="http://schemas.microsoft.com/office/drawing/2014/main" xmlns=""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395">
              <a:extLst>
                <a:ext uri="{FF2B5EF4-FFF2-40B4-BE49-F238E27FC236}">
                  <a16:creationId xmlns:a16="http://schemas.microsoft.com/office/drawing/2014/main" xmlns=""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 name="Group 258">
            <a:extLst>
              <a:ext uri="{FF2B5EF4-FFF2-40B4-BE49-F238E27FC236}">
                <a16:creationId xmlns:a16="http://schemas.microsoft.com/office/drawing/2014/main" xmlns="" id="{6D8EDC4B-A996-470E-A468-C062E47C902D}"/>
              </a:ext>
            </a:extLst>
          </p:cNvPr>
          <p:cNvGrpSpPr/>
          <p:nvPr/>
        </p:nvGrpSpPr>
        <p:grpSpPr>
          <a:xfrm>
            <a:off x="7676269" y="4319438"/>
            <a:ext cx="142875" cy="285750"/>
            <a:chOff x="7085013" y="5922963"/>
            <a:chExt cx="142875" cy="285750"/>
          </a:xfrm>
          <a:solidFill>
            <a:schemeClr val="accent5">
              <a:lumMod val="75000"/>
            </a:schemeClr>
          </a:solidFill>
        </p:grpSpPr>
        <p:sp>
          <p:nvSpPr>
            <p:cNvPr id="74" name="Freeform 3394">
              <a:extLst>
                <a:ext uri="{FF2B5EF4-FFF2-40B4-BE49-F238E27FC236}">
                  <a16:creationId xmlns:a16="http://schemas.microsoft.com/office/drawing/2014/main" xmlns=""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395">
              <a:extLst>
                <a:ext uri="{FF2B5EF4-FFF2-40B4-BE49-F238E27FC236}">
                  <a16:creationId xmlns:a16="http://schemas.microsoft.com/office/drawing/2014/main" xmlns=""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273">
            <a:extLst>
              <a:ext uri="{FF2B5EF4-FFF2-40B4-BE49-F238E27FC236}">
                <a16:creationId xmlns:a16="http://schemas.microsoft.com/office/drawing/2014/main" xmlns="" id="{5C9A133C-3454-4245-8BAF-1CE56C23BCC7}"/>
              </a:ext>
            </a:extLst>
          </p:cNvPr>
          <p:cNvGrpSpPr/>
          <p:nvPr/>
        </p:nvGrpSpPr>
        <p:grpSpPr>
          <a:xfrm>
            <a:off x="7929657" y="4319438"/>
            <a:ext cx="142875" cy="285750"/>
            <a:chOff x="7085013" y="5922963"/>
            <a:chExt cx="142875" cy="285750"/>
          </a:xfrm>
          <a:solidFill>
            <a:schemeClr val="accent5">
              <a:lumMod val="75000"/>
            </a:schemeClr>
          </a:solidFill>
        </p:grpSpPr>
        <p:sp>
          <p:nvSpPr>
            <p:cNvPr id="77" name="Freeform 3394">
              <a:extLst>
                <a:ext uri="{FF2B5EF4-FFF2-40B4-BE49-F238E27FC236}">
                  <a16:creationId xmlns:a16="http://schemas.microsoft.com/office/drawing/2014/main" xmlns=""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395">
              <a:extLst>
                <a:ext uri="{FF2B5EF4-FFF2-40B4-BE49-F238E27FC236}">
                  <a16:creationId xmlns:a16="http://schemas.microsoft.com/office/drawing/2014/main" xmlns=""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276">
            <a:extLst>
              <a:ext uri="{FF2B5EF4-FFF2-40B4-BE49-F238E27FC236}">
                <a16:creationId xmlns:a16="http://schemas.microsoft.com/office/drawing/2014/main" xmlns="" id="{721BA385-E492-469A-A72F-9F9E0F2FBC19}"/>
              </a:ext>
            </a:extLst>
          </p:cNvPr>
          <p:cNvGrpSpPr/>
          <p:nvPr/>
        </p:nvGrpSpPr>
        <p:grpSpPr>
          <a:xfrm>
            <a:off x="8183041" y="4319438"/>
            <a:ext cx="142875" cy="285750"/>
            <a:chOff x="7085013" y="5922963"/>
            <a:chExt cx="142875" cy="285750"/>
          </a:xfrm>
          <a:solidFill>
            <a:schemeClr val="accent5">
              <a:lumMod val="75000"/>
            </a:schemeClr>
          </a:solidFill>
        </p:grpSpPr>
        <p:sp>
          <p:nvSpPr>
            <p:cNvPr id="80" name="Freeform 3394">
              <a:extLst>
                <a:ext uri="{FF2B5EF4-FFF2-40B4-BE49-F238E27FC236}">
                  <a16:creationId xmlns:a16="http://schemas.microsoft.com/office/drawing/2014/main" xmlns=""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95">
              <a:extLst>
                <a:ext uri="{FF2B5EF4-FFF2-40B4-BE49-F238E27FC236}">
                  <a16:creationId xmlns:a16="http://schemas.microsoft.com/office/drawing/2014/main" xmlns=""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2" name="Group 279">
            <a:extLst>
              <a:ext uri="{FF2B5EF4-FFF2-40B4-BE49-F238E27FC236}">
                <a16:creationId xmlns:a16="http://schemas.microsoft.com/office/drawing/2014/main" xmlns="" id="{F5B526D7-4A56-4ACB-A92C-8C5513AA293B}"/>
              </a:ext>
            </a:extLst>
          </p:cNvPr>
          <p:cNvGrpSpPr/>
          <p:nvPr/>
        </p:nvGrpSpPr>
        <p:grpSpPr>
          <a:xfrm>
            <a:off x="8436429" y="4319438"/>
            <a:ext cx="142875" cy="285750"/>
            <a:chOff x="7085013" y="5922963"/>
            <a:chExt cx="142875" cy="285750"/>
          </a:xfrm>
          <a:solidFill>
            <a:schemeClr val="accent5">
              <a:lumMod val="75000"/>
            </a:schemeClr>
          </a:solidFill>
        </p:grpSpPr>
        <p:sp>
          <p:nvSpPr>
            <p:cNvPr id="83" name="Freeform 3394">
              <a:extLst>
                <a:ext uri="{FF2B5EF4-FFF2-40B4-BE49-F238E27FC236}">
                  <a16:creationId xmlns:a16="http://schemas.microsoft.com/office/drawing/2014/main" xmlns=""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395">
              <a:extLst>
                <a:ext uri="{FF2B5EF4-FFF2-40B4-BE49-F238E27FC236}">
                  <a16:creationId xmlns:a16="http://schemas.microsoft.com/office/drawing/2014/main" xmlns=""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282">
            <a:extLst>
              <a:ext uri="{FF2B5EF4-FFF2-40B4-BE49-F238E27FC236}">
                <a16:creationId xmlns:a16="http://schemas.microsoft.com/office/drawing/2014/main" xmlns="" id="{71A2B207-9A89-4AE6-8259-E9E04D204159}"/>
              </a:ext>
            </a:extLst>
          </p:cNvPr>
          <p:cNvGrpSpPr/>
          <p:nvPr/>
        </p:nvGrpSpPr>
        <p:grpSpPr>
          <a:xfrm>
            <a:off x="8689817" y="4319438"/>
            <a:ext cx="142875" cy="285750"/>
            <a:chOff x="7085013" y="5922963"/>
            <a:chExt cx="142875" cy="285750"/>
          </a:xfrm>
          <a:solidFill>
            <a:schemeClr val="accent5">
              <a:lumMod val="75000"/>
            </a:schemeClr>
          </a:solidFill>
        </p:grpSpPr>
        <p:sp>
          <p:nvSpPr>
            <p:cNvPr id="86" name="Freeform 3394">
              <a:extLst>
                <a:ext uri="{FF2B5EF4-FFF2-40B4-BE49-F238E27FC236}">
                  <a16:creationId xmlns:a16="http://schemas.microsoft.com/office/drawing/2014/main" xmlns=""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395">
              <a:extLst>
                <a:ext uri="{FF2B5EF4-FFF2-40B4-BE49-F238E27FC236}">
                  <a16:creationId xmlns:a16="http://schemas.microsoft.com/office/drawing/2014/main" xmlns=""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8" name="Group 285">
            <a:extLst>
              <a:ext uri="{FF2B5EF4-FFF2-40B4-BE49-F238E27FC236}">
                <a16:creationId xmlns:a16="http://schemas.microsoft.com/office/drawing/2014/main" xmlns="" id="{311CD589-2756-4F31-9492-AE19A73F00E6}"/>
              </a:ext>
            </a:extLst>
          </p:cNvPr>
          <p:cNvGrpSpPr/>
          <p:nvPr/>
        </p:nvGrpSpPr>
        <p:grpSpPr>
          <a:xfrm>
            <a:off x="8943205" y="4319438"/>
            <a:ext cx="142875" cy="285750"/>
            <a:chOff x="7085013" y="5922963"/>
            <a:chExt cx="142875" cy="285750"/>
          </a:xfrm>
          <a:solidFill>
            <a:schemeClr val="accent5">
              <a:lumMod val="75000"/>
            </a:schemeClr>
          </a:solidFill>
        </p:grpSpPr>
        <p:sp>
          <p:nvSpPr>
            <p:cNvPr id="89" name="Freeform 3394">
              <a:extLst>
                <a:ext uri="{FF2B5EF4-FFF2-40B4-BE49-F238E27FC236}">
                  <a16:creationId xmlns:a16="http://schemas.microsoft.com/office/drawing/2014/main" xmlns=""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395">
              <a:extLst>
                <a:ext uri="{FF2B5EF4-FFF2-40B4-BE49-F238E27FC236}">
                  <a16:creationId xmlns:a16="http://schemas.microsoft.com/office/drawing/2014/main" xmlns=""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288">
            <a:extLst>
              <a:ext uri="{FF2B5EF4-FFF2-40B4-BE49-F238E27FC236}">
                <a16:creationId xmlns:a16="http://schemas.microsoft.com/office/drawing/2014/main" xmlns="" id="{B23D31AF-959B-4B6F-A9AC-47C7509BBF93}"/>
              </a:ext>
            </a:extLst>
          </p:cNvPr>
          <p:cNvGrpSpPr/>
          <p:nvPr/>
        </p:nvGrpSpPr>
        <p:grpSpPr>
          <a:xfrm>
            <a:off x="9196589" y="4319438"/>
            <a:ext cx="142875" cy="285750"/>
            <a:chOff x="7085013" y="5922963"/>
            <a:chExt cx="142875" cy="285750"/>
          </a:xfrm>
          <a:solidFill>
            <a:schemeClr val="accent5">
              <a:lumMod val="75000"/>
            </a:schemeClr>
          </a:solidFill>
        </p:grpSpPr>
        <p:sp>
          <p:nvSpPr>
            <p:cNvPr id="92" name="Freeform 3394">
              <a:extLst>
                <a:ext uri="{FF2B5EF4-FFF2-40B4-BE49-F238E27FC236}">
                  <a16:creationId xmlns:a16="http://schemas.microsoft.com/office/drawing/2014/main" xmlns=""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395">
              <a:extLst>
                <a:ext uri="{FF2B5EF4-FFF2-40B4-BE49-F238E27FC236}">
                  <a16:creationId xmlns:a16="http://schemas.microsoft.com/office/drawing/2014/main" xmlns=""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4" name="Group 279">
            <a:extLst>
              <a:ext uri="{FF2B5EF4-FFF2-40B4-BE49-F238E27FC236}">
                <a16:creationId xmlns:a16="http://schemas.microsoft.com/office/drawing/2014/main" xmlns="" id="{F5B526D7-4A56-4ACB-A92C-8C5513AA293B}"/>
              </a:ext>
            </a:extLst>
          </p:cNvPr>
          <p:cNvGrpSpPr/>
          <p:nvPr/>
        </p:nvGrpSpPr>
        <p:grpSpPr>
          <a:xfrm>
            <a:off x="9196589" y="4314882"/>
            <a:ext cx="142875" cy="285750"/>
            <a:chOff x="7085013" y="5922963"/>
            <a:chExt cx="142875" cy="285750"/>
          </a:xfrm>
          <a:solidFill>
            <a:schemeClr val="accent1"/>
          </a:solidFill>
        </p:grpSpPr>
        <p:sp>
          <p:nvSpPr>
            <p:cNvPr id="95" name="Freeform 3394">
              <a:extLst>
                <a:ext uri="{FF2B5EF4-FFF2-40B4-BE49-F238E27FC236}">
                  <a16:creationId xmlns:a16="http://schemas.microsoft.com/office/drawing/2014/main" xmlns=""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395">
              <a:extLst>
                <a:ext uri="{FF2B5EF4-FFF2-40B4-BE49-F238E27FC236}">
                  <a16:creationId xmlns:a16="http://schemas.microsoft.com/office/drawing/2014/main" xmlns=""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282">
            <a:extLst>
              <a:ext uri="{FF2B5EF4-FFF2-40B4-BE49-F238E27FC236}">
                <a16:creationId xmlns:a16="http://schemas.microsoft.com/office/drawing/2014/main" xmlns="" id="{71A2B207-9A89-4AE6-8259-E9E04D204159}"/>
              </a:ext>
            </a:extLst>
          </p:cNvPr>
          <p:cNvGrpSpPr/>
          <p:nvPr/>
        </p:nvGrpSpPr>
        <p:grpSpPr>
          <a:xfrm>
            <a:off x="9449977" y="4314882"/>
            <a:ext cx="142875" cy="285750"/>
            <a:chOff x="7085013" y="5922963"/>
            <a:chExt cx="142875" cy="285750"/>
          </a:xfrm>
          <a:solidFill>
            <a:schemeClr val="accent1"/>
          </a:solidFill>
        </p:grpSpPr>
        <p:sp>
          <p:nvSpPr>
            <p:cNvPr id="98" name="Freeform 3394">
              <a:extLst>
                <a:ext uri="{FF2B5EF4-FFF2-40B4-BE49-F238E27FC236}">
                  <a16:creationId xmlns:a16="http://schemas.microsoft.com/office/drawing/2014/main" xmlns=""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95">
              <a:extLst>
                <a:ext uri="{FF2B5EF4-FFF2-40B4-BE49-F238E27FC236}">
                  <a16:creationId xmlns:a16="http://schemas.microsoft.com/office/drawing/2014/main" xmlns=""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285">
            <a:extLst>
              <a:ext uri="{FF2B5EF4-FFF2-40B4-BE49-F238E27FC236}">
                <a16:creationId xmlns:a16="http://schemas.microsoft.com/office/drawing/2014/main" xmlns="" id="{311CD589-2756-4F31-9492-AE19A73F00E6}"/>
              </a:ext>
            </a:extLst>
          </p:cNvPr>
          <p:cNvGrpSpPr/>
          <p:nvPr/>
        </p:nvGrpSpPr>
        <p:grpSpPr>
          <a:xfrm>
            <a:off x="9703365" y="4314882"/>
            <a:ext cx="142875" cy="285750"/>
            <a:chOff x="7085013" y="5922963"/>
            <a:chExt cx="142875" cy="285750"/>
          </a:xfrm>
          <a:solidFill>
            <a:schemeClr val="accent1"/>
          </a:solidFill>
        </p:grpSpPr>
        <p:sp>
          <p:nvSpPr>
            <p:cNvPr id="101" name="Freeform 3394">
              <a:extLst>
                <a:ext uri="{FF2B5EF4-FFF2-40B4-BE49-F238E27FC236}">
                  <a16:creationId xmlns:a16="http://schemas.microsoft.com/office/drawing/2014/main" xmlns=""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395">
              <a:extLst>
                <a:ext uri="{FF2B5EF4-FFF2-40B4-BE49-F238E27FC236}">
                  <a16:creationId xmlns:a16="http://schemas.microsoft.com/office/drawing/2014/main" xmlns=""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99255" y="5551253"/>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7"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87547" y="2156679"/>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3018465" y="3046539"/>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0"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3019655" y="4322416"/>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32497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2009554" y="475750"/>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22</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38388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b="1" dirty="0"/>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xmlns="" id="{5A0151CA-4F17-486D-A55B-4FFDBA3708A3}"/>
              </a:ext>
            </a:extLst>
          </p:cNvPr>
          <p:cNvSpPr txBox="1"/>
          <p:nvPr/>
        </p:nvSpPr>
        <p:spPr>
          <a:xfrm>
            <a:off x="4703940" y="673535"/>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新北直升入學招生資訊</a:t>
            </a:r>
            <a:endParaRPr lang="en-US" sz="4400" b="1" dirty="0">
              <a:solidFill>
                <a:prstClr val="black"/>
              </a:solidFill>
            </a:endParaRPr>
          </a:p>
        </p:txBody>
      </p:sp>
      <p:sp>
        <p:nvSpPr>
          <p:cNvPr id="2" name="矩形 1"/>
          <p:cNvSpPr/>
          <p:nvPr/>
        </p:nvSpPr>
        <p:spPr>
          <a:xfrm>
            <a:off x="2569172" y="1445577"/>
            <a:ext cx="8205021" cy="4524315"/>
          </a:xfrm>
          <a:prstGeom prst="rect">
            <a:avLst/>
          </a:prstGeom>
        </p:spPr>
        <p:txBody>
          <a:bodyPr wrap="square">
            <a:spAutoFit/>
          </a:bodyPr>
          <a:lstStyle/>
          <a:p>
            <a:pPr>
              <a:defRPr/>
            </a:pPr>
            <a:r>
              <a:rPr lang="zh-TW" altLang="en-US" sz="2400" dirty="0">
                <a:latin typeface="+mn-ea"/>
              </a:rPr>
              <a:t>招生對象：新北市轄內私立高中附設國中之應屆畢業生</a:t>
            </a:r>
            <a:endParaRPr lang="en-US" altLang="zh-TW" sz="2400" dirty="0">
              <a:latin typeface="+mn-ea"/>
            </a:endParaRPr>
          </a:p>
          <a:p>
            <a:pPr>
              <a:defRPr/>
            </a:pPr>
            <a:r>
              <a:rPr lang="zh-TW" altLang="en-US" sz="2400" dirty="0">
                <a:latin typeface="+mn-ea"/>
              </a:rPr>
              <a:t>招生學校：私立高中職有附設國中部者</a:t>
            </a:r>
            <a:endParaRPr lang="en-US" altLang="zh-TW" sz="2400" dirty="0">
              <a:latin typeface="+mn-ea"/>
            </a:endParaRPr>
          </a:p>
          <a:p>
            <a:pPr>
              <a:buFont typeface="Arial" pitchFamily="34" charset="0"/>
              <a:buNone/>
              <a:defRPr/>
            </a:pPr>
            <a:r>
              <a:rPr lang="zh-TW" altLang="en-US" sz="2400" dirty="0">
                <a:latin typeface="+mn-ea"/>
              </a:rPr>
              <a:t>招生名額：總計</a:t>
            </a:r>
            <a:r>
              <a:rPr lang="en-US" altLang="zh-TW" sz="2400" dirty="0">
                <a:latin typeface="SimSun" panose="02010600030101010101" pitchFamily="2" charset="-122"/>
                <a:ea typeface="SimSun" panose="02010600030101010101" pitchFamily="2" charset="-122"/>
              </a:rPr>
              <a:t>□</a:t>
            </a:r>
            <a:r>
              <a:rPr lang="zh-TW" altLang="en-US" sz="2400" dirty="0">
                <a:solidFill>
                  <a:schemeClr val="accent1"/>
                </a:solidFill>
                <a:latin typeface="+mn-ea"/>
              </a:rPr>
              <a:t>名</a:t>
            </a:r>
            <a:endParaRPr lang="en-US" altLang="zh-TW" sz="2400" dirty="0">
              <a:latin typeface="+mn-ea"/>
            </a:endParaRPr>
          </a:p>
          <a:p>
            <a:pPr>
              <a:buFont typeface="Arial" pitchFamily="34" charset="0"/>
              <a:buNone/>
              <a:defRPr/>
            </a:pPr>
            <a:r>
              <a:rPr lang="zh-TW" altLang="en-US" sz="2400" dirty="0">
                <a:latin typeface="+mn-ea"/>
              </a:rPr>
              <a:t>報名原則：</a:t>
            </a:r>
            <a:r>
              <a:rPr lang="zh-TW" altLang="en-US" sz="2400" dirty="0">
                <a:solidFill>
                  <a:schemeClr val="accent1"/>
                </a:solidFill>
                <a:latin typeface="+mn-ea"/>
              </a:rPr>
              <a:t>該校附設國中</a:t>
            </a:r>
            <a:r>
              <a:rPr lang="zh-TW" altLang="en-US" sz="2400" dirty="0">
                <a:latin typeface="+mn-ea"/>
              </a:rPr>
              <a:t>畢業生報名</a:t>
            </a:r>
          </a:p>
          <a:p>
            <a:pPr>
              <a:buFont typeface="Arial" pitchFamily="34" charset="0"/>
              <a:buNone/>
              <a:defRPr/>
            </a:pPr>
            <a:r>
              <a:rPr lang="zh-TW" altLang="en-US" sz="2400" dirty="0">
                <a:latin typeface="+mn-ea"/>
              </a:rPr>
              <a:t>報名：</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5</a:t>
            </a:r>
            <a:r>
              <a:rPr lang="zh-TW" altLang="en-US" sz="2400" dirty="0">
                <a:latin typeface="+mn-ea"/>
              </a:rPr>
              <a:t>日</a:t>
            </a:r>
            <a:r>
              <a:rPr lang="en-US" altLang="zh-TW" sz="2400" dirty="0">
                <a:latin typeface="+mn-ea"/>
              </a:rPr>
              <a:t>(</a:t>
            </a:r>
            <a:r>
              <a:rPr lang="zh-TW" altLang="en-US" sz="2400" dirty="0">
                <a:latin typeface="+mn-ea"/>
              </a:rPr>
              <a:t>一</a:t>
            </a:r>
            <a:r>
              <a:rPr lang="en-US" altLang="zh-TW" sz="2400" dirty="0">
                <a:latin typeface="+mn-ea"/>
              </a:rPr>
              <a:t>)</a:t>
            </a:r>
            <a:r>
              <a:rPr lang="zh-TW" altLang="en-US" sz="2400" dirty="0">
                <a:latin typeface="+mn-ea"/>
              </a:rPr>
              <a:t>至</a:t>
            </a:r>
            <a:r>
              <a:rPr lang="en-US" altLang="zh-TW" sz="2400" dirty="0">
                <a:latin typeface="+mn-ea"/>
              </a:rPr>
              <a:t>6</a:t>
            </a:r>
            <a:r>
              <a:rPr lang="zh-TW" altLang="en-US" sz="2400" dirty="0">
                <a:latin typeface="+mn-ea"/>
              </a:rPr>
              <a:t>月</a:t>
            </a:r>
            <a:r>
              <a:rPr lang="en-US" altLang="zh-TW" sz="2400" dirty="0">
                <a:latin typeface="+mn-ea"/>
              </a:rPr>
              <a:t>9</a:t>
            </a:r>
            <a:r>
              <a:rPr lang="zh-TW" altLang="en-US" sz="2400" dirty="0">
                <a:latin typeface="+mn-ea"/>
              </a:rPr>
              <a:t>日</a:t>
            </a:r>
            <a:r>
              <a:rPr lang="en-US" altLang="zh-TW" sz="2400" dirty="0">
                <a:latin typeface="+mn-ea"/>
              </a:rPr>
              <a:t>(</a:t>
            </a:r>
            <a:r>
              <a:rPr lang="zh-TW" altLang="en-US" sz="2400" dirty="0">
                <a:latin typeface="+mn-ea"/>
              </a:rPr>
              <a:t>五</a:t>
            </a:r>
            <a:r>
              <a:rPr lang="en-US" altLang="zh-TW" sz="2400" dirty="0">
                <a:latin typeface="+mn-ea"/>
              </a:rPr>
              <a:t>)</a:t>
            </a:r>
          </a:p>
          <a:p>
            <a:pPr>
              <a:defRPr/>
            </a:pP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14</a:t>
            </a:r>
            <a:r>
              <a:rPr lang="zh-TW" altLang="en-US" sz="2400" dirty="0">
                <a:latin typeface="+mn-ea"/>
              </a:rPr>
              <a:t>日</a:t>
            </a:r>
            <a:r>
              <a:rPr lang="en-US" altLang="zh-TW" sz="2400" dirty="0">
                <a:latin typeface="+mn-ea"/>
              </a:rPr>
              <a:t>(</a:t>
            </a:r>
            <a:r>
              <a:rPr lang="zh-TW" altLang="en-US" sz="2400" dirty="0">
                <a:latin typeface="+mn-ea"/>
              </a:rPr>
              <a:t>三</a:t>
            </a:r>
            <a:r>
              <a:rPr lang="en-US" altLang="zh-TW" sz="2400" dirty="0">
                <a:latin typeface="+mn-ea"/>
              </a:rPr>
              <a:t>)14</a:t>
            </a:r>
            <a:r>
              <a:rPr lang="zh-TW" altLang="en-US" sz="2400" dirty="0">
                <a:latin typeface="+mn-ea"/>
              </a:rPr>
              <a:t>時</a:t>
            </a:r>
            <a:endParaRPr lang="en-US" altLang="zh-TW" sz="2400" dirty="0">
              <a:latin typeface="+mn-ea"/>
            </a:endParaRPr>
          </a:p>
          <a:p>
            <a:pPr>
              <a:defRPr/>
            </a:pPr>
            <a:r>
              <a:rPr lang="zh-TW" altLang="en-US" sz="2400" dirty="0">
                <a:latin typeface="+mn-ea"/>
              </a:rPr>
              <a:t>報到：</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15</a:t>
            </a:r>
            <a:r>
              <a:rPr lang="zh-TW" altLang="en-US" sz="2400" dirty="0">
                <a:latin typeface="+mn-ea"/>
              </a:rPr>
              <a:t>日</a:t>
            </a:r>
            <a:r>
              <a:rPr lang="en-US" altLang="zh-TW" sz="2400" dirty="0">
                <a:latin typeface="+mn-ea"/>
              </a:rPr>
              <a:t>(</a:t>
            </a:r>
            <a:r>
              <a:rPr lang="zh-TW" altLang="en-US" sz="2400" dirty="0">
                <a:latin typeface="+mn-ea"/>
              </a:rPr>
              <a:t>四</a:t>
            </a:r>
            <a:r>
              <a:rPr lang="en-US" altLang="zh-TW" sz="2400" dirty="0">
                <a:latin typeface="+mn-ea"/>
              </a:rPr>
              <a:t>)</a:t>
            </a:r>
            <a:r>
              <a:rPr lang="zh-TW" altLang="en-US" sz="2400" dirty="0">
                <a:latin typeface="+mn-ea"/>
              </a:rPr>
              <a:t>上午正取報到、下午備取報到 </a:t>
            </a:r>
            <a:endParaRPr lang="en-US" altLang="zh-TW" sz="2400" dirty="0">
              <a:latin typeface="+mn-ea"/>
            </a:endParaRPr>
          </a:p>
          <a:p>
            <a:pPr>
              <a:defRPr/>
            </a:pPr>
            <a:r>
              <a:rPr lang="zh-TW" altLang="en-US" sz="2400" dirty="0">
                <a:latin typeface="+mn-ea"/>
              </a:rPr>
              <a:t>附註：</a:t>
            </a:r>
          </a:p>
          <a:p>
            <a:pPr>
              <a:buFont typeface="Arial" pitchFamily="34" charset="0"/>
              <a:buNone/>
              <a:defRPr/>
            </a:pPr>
            <a:r>
              <a:rPr lang="zh-TW" altLang="en-US" sz="2400" dirty="0">
                <a:latin typeface="+mn-ea"/>
              </a:rPr>
              <a:t>    </a:t>
            </a:r>
            <a:r>
              <a:rPr lang="en-US" altLang="zh-TW" sz="2400" dirty="0">
                <a:latin typeface="+mn-ea"/>
              </a:rPr>
              <a:t>1.</a:t>
            </a:r>
            <a:r>
              <a:rPr lang="zh-TW" altLang="en-US" sz="2400" dirty="0">
                <a:latin typeface="+mn-ea"/>
              </a:rPr>
              <a:t>各招生學校應提供經濟弱勢學生</a:t>
            </a:r>
            <a:r>
              <a:rPr lang="en-US" altLang="zh-TW" sz="2400" dirty="0">
                <a:latin typeface="+mn-ea"/>
              </a:rPr>
              <a:t>(</a:t>
            </a:r>
            <a:r>
              <a:rPr lang="zh-TW" altLang="en-US" sz="2400" dirty="0">
                <a:latin typeface="+mn-ea"/>
              </a:rPr>
              <a:t>至少</a:t>
            </a:r>
            <a:r>
              <a:rPr lang="en-US" altLang="zh-TW" sz="2400" dirty="0">
                <a:solidFill>
                  <a:schemeClr val="accent1"/>
                </a:solidFill>
                <a:latin typeface="+mn-ea"/>
              </a:rPr>
              <a:t>1%</a:t>
            </a:r>
            <a:r>
              <a:rPr lang="en-US" altLang="zh-TW" sz="2400" dirty="0">
                <a:latin typeface="+mn-ea"/>
              </a:rPr>
              <a:t>)</a:t>
            </a:r>
            <a:r>
              <a:rPr lang="zh-TW" altLang="en-US" sz="2400" dirty="0">
                <a:latin typeface="+mn-ea"/>
              </a:rPr>
              <a:t>名額</a:t>
            </a:r>
          </a:p>
          <a:p>
            <a:pPr>
              <a:buFont typeface="Arial" pitchFamily="34" charset="0"/>
              <a:buNone/>
              <a:defRPr/>
            </a:pPr>
            <a:r>
              <a:rPr lang="zh-TW" altLang="en-US" sz="2400" dirty="0">
                <a:latin typeface="+mn-ea"/>
              </a:rPr>
              <a:t>    </a:t>
            </a:r>
            <a:r>
              <a:rPr lang="en-US" altLang="zh-TW" sz="2400" dirty="0">
                <a:latin typeface="+mn-ea"/>
              </a:rPr>
              <a:t>2.</a:t>
            </a:r>
            <a:r>
              <a:rPr lang="zh-TW" altLang="en-US" sz="2400" dirty="0">
                <a:latin typeface="+mn-ea"/>
              </a:rPr>
              <a:t>由各校招生委員會得列備取名額</a:t>
            </a:r>
            <a:r>
              <a:rPr lang="en-US" altLang="zh-TW" sz="2400" dirty="0">
                <a:latin typeface="+mn-ea"/>
              </a:rPr>
              <a:t>(</a:t>
            </a:r>
            <a:r>
              <a:rPr lang="zh-TW" altLang="en-US" sz="2400" dirty="0">
                <a:latin typeface="+mn-ea"/>
              </a:rPr>
              <a:t>和招生名額相同</a:t>
            </a:r>
            <a:r>
              <a:rPr lang="en-US" altLang="zh-TW" sz="2400" dirty="0">
                <a:latin typeface="+mn-ea"/>
              </a:rPr>
              <a:t>)</a:t>
            </a:r>
          </a:p>
          <a:p>
            <a:pPr>
              <a:buFont typeface="Arial" pitchFamily="34" charset="0"/>
              <a:buNone/>
              <a:defRPr/>
            </a:pPr>
            <a:r>
              <a:rPr lang="en-US" altLang="zh-TW" sz="2400" dirty="0">
                <a:latin typeface="+mn-ea"/>
              </a:rPr>
              <a:t>    3.</a:t>
            </a:r>
            <a:r>
              <a:rPr lang="zh-TW" altLang="en-US" sz="2400" dirty="0">
                <a:latin typeface="+mn-ea"/>
              </a:rPr>
              <a:t>其他外加名額</a:t>
            </a:r>
            <a:r>
              <a:rPr lang="en-US" altLang="zh-TW" sz="2400" dirty="0">
                <a:latin typeface="+mn-ea"/>
              </a:rPr>
              <a:t>(</a:t>
            </a:r>
            <a:r>
              <a:rPr lang="en-US" altLang="zh-TW" sz="2400" dirty="0">
                <a:solidFill>
                  <a:schemeClr val="accent1"/>
                </a:solidFill>
                <a:latin typeface="+mn-ea"/>
              </a:rPr>
              <a:t>2%</a:t>
            </a:r>
            <a:r>
              <a:rPr lang="en-US" altLang="zh-TW" sz="2400" dirty="0">
                <a:latin typeface="+mn-ea"/>
              </a:rPr>
              <a:t>)</a:t>
            </a:r>
            <a:r>
              <a:rPr lang="zh-TW" altLang="en-US" sz="2400" dirty="0">
                <a:latin typeface="+mn-ea"/>
              </a:rPr>
              <a:t>依升學相關優待辦法辦理</a:t>
            </a:r>
            <a:endParaRPr lang="en-US" altLang="zh-TW" sz="2400" dirty="0">
              <a:latin typeface="+mn-ea"/>
            </a:endParaRPr>
          </a:p>
          <a:p>
            <a:pPr>
              <a:buFont typeface="Arial" pitchFamily="34" charset="0"/>
              <a:buNone/>
              <a:defRPr/>
            </a:pPr>
            <a:r>
              <a:rPr lang="en-US" altLang="zh-TW" sz="2400" dirty="0">
                <a:latin typeface="+mn-ea"/>
              </a:rPr>
              <a:t>    4.</a:t>
            </a:r>
            <a:r>
              <a:rPr lang="zh-TW" altLang="en-US" sz="2400" dirty="0">
                <a:latin typeface="+mn-ea"/>
              </a:rPr>
              <a:t>若超額時，一律採外加名額、增額錄取</a:t>
            </a:r>
            <a:endParaRPr lang="en-US" altLang="zh-TW" sz="2400" dirty="0">
              <a:latin typeface="+mn-ea"/>
            </a:endParaRPr>
          </a:p>
        </p:txBody>
      </p:sp>
      <p:sp>
        <p:nvSpPr>
          <p:cNvPr id="23"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32980" y="1541863"/>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32980" y="1896739"/>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32980" y="2266370"/>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32980" y="2631951"/>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32980" y="3012258"/>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32980" y="3374809"/>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32980" y="3745214"/>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32980" y="4115617"/>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68859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23</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38388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b="1" dirty="0"/>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xmlns="" id="{5A0151CA-4F17-486D-A55B-4FFDBA3708A3}"/>
              </a:ext>
            </a:extLst>
          </p:cNvPr>
          <p:cNvSpPr txBox="1"/>
          <p:nvPr/>
        </p:nvSpPr>
        <p:spPr>
          <a:xfrm>
            <a:off x="5253671" y="37631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新北直升入學辦理方式</a:t>
            </a:r>
            <a:endParaRPr lang="en-US" sz="4400" b="1" dirty="0">
              <a:solidFill>
                <a:prstClr val="black"/>
              </a:solidFill>
            </a:endParaRPr>
          </a:p>
        </p:txBody>
      </p:sp>
      <p:sp>
        <p:nvSpPr>
          <p:cNvPr id="22" name="矩形 21"/>
          <p:cNvSpPr/>
          <p:nvPr/>
        </p:nvSpPr>
        <p:spPr>
          <a:xfrm>
            <a:off x="2640477" y="1216601"/>
            <a:ext cx="8074371" cy="5693866"/>
          </a:xfrm>
          <a:prstGeom prst="rect">
            <a:avLst/>
          </a:prstGeom>
        </p:spPr>
        <p:txBody>
          <a:bodyPr wrap="square">
            <a:spAutoFit/>
          </a:bodyPr>
          <a:lstStyle/>
          <a:p>
            <a:pPr>
              <a:defRPr/>
            </a:pPr>
            <a:r>
              <a:rPr lang="zh-TW" altLang="en-US" sz="2800" dirty="0">
                <a:latin typeface="+mn-ea"/>
              </a:rPr>
              <a:t>報名原則：新北市轄內私立完全中學</a:t>
            </a:r>
            <a:r>
              <a:rPr lang="en-US" altLang="zh-TW" sz="2800" dirty="0">
                <a:latin typeface="+mn-ea"/>
              </a:rPr>
              <a:t/>
            </a:r>
            <a:br>
              <a:rPr lang="en-US" altLang="zh-TW" sz="2800" dirty="0">
                <a:latin typeface="+mn-ea"/>
              </a:rPr>
            </a:br>
            <a:r>
              <a:rPr lang="zh-TW" altLang="en-US" sz="2800" dirty="0">
                <a:latin typeface="+mn-ea"/>
              </a:rPr>
              <a:t>                  該校附設國中畢業生報名</a:t>
            </a:r>
            <a:endParaRPr lang="en-US" altLang="zh-TW" sz="2800" dirty="0">
              <a:latin typeface="+mn-ea"/>
            </a:endParaRPr>
          </a:p>
          <a:p>
            <a:pPr>
              <a:buFont typeface="Arial" pitchFamily="34" charset="0"/>
              <a:buNone/>
              <a:defRPr/>
            </a:pPr>
            <a:r>
              <a:rPr lang="zh-TW" altLang="en-US" sz="2800" dirty="0">
                <a:latin typeface="+mn-ea"/>
              </a:rPr>
              <a:t>錄取規準：</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       報名未超過招生名額</a:t>
            </a:r>
            <a:endParaRPr lang="en-US" altLang="zh-TW" sz="2800" dirty="0">
              <a:latin typeface="+mn-ea"/>
            </a:endParaRPr>
          </a:p>
          <a:p>
            <a:pPr>
              <a:buFont typeface="Arial" pitchFamily="34" charset="0"/>
              <a:buNone/>
              <a:defRPr/>
            </a:pPr>
            <a:r>
              <a:rPr lang="zh-TW" altLang="en-US" sz="2800" b="1" dirty="0">
                <a:latin typeface="+mn-ea"/>
              </a:rPr>
              <a:t>       全部錄取</a:t>
            </a:r>
            <a:endParaRPr lang="en-US" altLang="zh-TW" sz="2800" b="1" dirty="0">
              <a:latin typeface="+mn-ea"/>
            </a:endParaRPr>
          </a:p>
          <a:p>
            <a:pPr>
              <a:buFont typeface="Arial" pitchFamily="34" charset="0"/>
              <a:buNone/>
              <a:defRPr/>
            </a:pPr>
            <a:r>
              <a:rPr lang="en-US" altLang="zh-TW" sz="2800" dirty="0">
                <a:latin typeface="+mn-ea"/>
              </a:rPr>
              <a:t/>
            </a:r>
            <a:br>
              <a:rPr lang="en-US" altLang="zh-TW" sz="2800" dirty="0">
                <a:latin typeface="+mn-ea"/>
              </a:rPr>
            </a:br>
            <a:r>
              <a:rPr lang="en-US" altLang="zh-TW" sz="2800" dirty="0">
                <a:latin typeface="+mn-ea"/>
              </a:rPr>
              <a:t>    </a:t>
            </a:r>
            <a:r>
              <a:rPr lang="zh-TW" altLang="en-US" sz="2800" dirty="0">
                <a:latin typeface="+mn-ea"/>
              </a:rPr>
              <a:t>   報名超過招生名額</a:t>
            </a:r>
            <a:endParaRPr lang="en-US" altLang="zh-TW" sz="2800" dirty="0">
              <a:latin typeface="+mn-ea"/>
            </a:endParaRPr>
          </a:p>
          <a:p>
            <a:pPr>
              <a:buFont typeface="Arial" pitchFamily="34" charset="0"/>
              <a:buNone/>
              <a:defRPr/>
            </a:pPr>
            <a:r>
              <a:rPr lang="zh-TW" altLang="en-US" sz="2800" dirty="0">
                <a:latin typeface="+mn-ea"/>
              </a:rPr>
              <a:t>       依「</a:t>
            </a:r>
            <a:r>
              <a:rPr lang="en-US" altLang="zh-TW" sz="2800" b="1" dirty="0">
                <a:latin typeface="+mn-ea"/>
              </a:rPr>
              <a:t>112</a:t>
            </a:r>
            <a:r>
              <a:rPr lang="zh-TW" altLang="en-US" sz="2800" b="1" dirty="0">
                <a:latin typeface="+mn-ea"/>
              </a:rPr>
              <a:t>學年度新北市高級中等學校優先免試</a:t>
            </a:r>
            <a:endParaRPr lang="en-US" altLang="zh-TW" sz="2800" b="1" dirty="0">
              <a:latin typeface="+mn-ea"/>
            </a:endParaRPr>
          </a:p>
          <a:p>
            <a:pPr>
              <a:buFont typeface="Arial" pitchFamily="34" charset="0"/>
              <a:buNone/>
              <a:defRPr/>
            </a:pPr>
            <a:r>
              <a:rPr lang="zh-TW" altLang="en-US" sz="2800" b="1" dirty="0">
                <a:latin typeface="+mn-ea"/>
              </a:rPr>
              <a:t>       暨直升入學超額比序順序項目及順次表</a:t>
            </a:r>
            <a:r>
              <a:rPr lang="zh-TW" altLang="en-US" sz="2800" dirty="0">
                <a:latin typeface="+mn-ea"/>
              </a:rPr>
              <a:t>」辦理</a:t>
            </a:r>
            <a:endParaRPr lang="en-US" altLang="zh-TW" sz="2800" dirty="0">
              <a:latin typeface="+mn-ea"/>
            </a:endParaRPr>
          </a:p>
          <a:p>
            <a:pPr>
              <a:buFont typeface="Arial" pitchFamily="34" charset="0"/>
              <a:buNone/>
              <a:defRPr/>
            </a:pPr>
            <a:endParaRPr lang="en-US" altLang="zh-TW" sz="2800" dirty="0">
              <a:latin typeface="+mn-ea"/>
            </a:endParaRPr>
          </a:p>
          <a:p>
            <a:pPr lvl="0">
              <a:defRPr/>
            </a:pPr>
            <a:r>
              <a:rPr lang="zh-TW" altLang="en-US" sz="2800" dirty="0">
                <a:solidFill>
                  <a:prstClr val="black"/>
                </a:solidFill>
              </a:rPr>
              <a:t>唯一志願故超額比序不採計志願序</a:t>
            </a:r>
            <a:endParaRPr lang="en-US" altLang="zh-TW" sz="2800" dirty="0">
              <a:solidFill>
                <a:prstClr val="black"/>
              </a:solidFill>
            </a:endParaRPr>
          </a:p>
          <a:p>
            <a:pPr lvl="0">
              <a:defRPr/>
            </a:pPr>
            <a:r>
              <a:rPr lang="zh-TW" altLang="en-US" sz="2800" b="1" dirty="0">
                <a:solidFill>
                  <a:srgbClr val="FF0000"/>
                </a:solidFill>
              </a:rPr>
              <a:t>採計國中教育會考及多元學習表現</a:t>
            </a:r>
            <a:endParaRPr lang="en-US" altLang="zh-TW" sz="2800" b="1" dirty="0">
              <a:solidFill>
                <a:srgbClr val="FF0000"/>
              </a:solidFill>
            </a:endParaRPr>
          </a:p>
        </p:txBody>
      </p:sp>
      <p:sp>
        <p:nvSpPr>
          <p:cNvPr id="23"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87547" y="1281825"/>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6" name="Group 181">
            <a:extLst>
              <a:ext uri="{FF2B5EF4-FFF2-40B4-BE49-F238E27FC236}">
                <a16:creationId xmlns:a16="http://schemas.microsoft.com/office/drawing/2014/main" xmlns="" id="{E52DCB02-263C-4353-B7EF-CF671ECEBF08}"/>
              </a:ext>
            </a:extLst>
          </p:cNvPr>
          <p:cNvGrpSpPr/>
          <p:nvPr/>
        </p:nvGrpSpPr>
        <p:grpSpPr>
          <a:xfrm>
            <a:off x="6916109" y="3043452"/>
            <a:ext cx="142875" cy="285750"/>
            <a:chOff x="7085013" y="5922963"/>
            <a:chExt cx="142875" cy="285750"/>
          </a:xfrm>
          <a:solidFill>
            <a:schemeClr val="accent5">
              <a:lumMod val="75000"/>
            </a:schemeClr>
          </a:solidFill>
        </p:grpSpPr>
        <p:sp>
          <p:nvSpPr>
            <p:cNvPr id="32" name="Freeform 3394">
              <a:extLst>
                <a:ext uri="{FF2B5EF4-FFF2-40B4-BE49-F238E27FC236}">
                  <a16:creationId xmlns:a16="http://schemas.microsoft.com/office/drawing/2014/main" xmlns=""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95">
              <a:extLst>
                <a:ext uri="{FF2B5EF4-FFF2-40B4-BE49-F238E27FC236}">
                  <a16:creationId xmlns:a16="http://schemas.microsoft.com/office/drawing/2014/main" xmlns=""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196">
            <a:extLst>
              <a:ext uri="{FF2B5EF4-FFF2-40B4-BE49-F238E27FC236}">
                <a16:creationId xmlns:a16="http://schemas.microsoft.com/office/drawing/2014/main" xmlns="" id="{262B0F37-8AFA-4FDC-83E0-59701E2712A4}"/>
              </a:ext>
            </a:extLst>
          </p:cNvPr>
          <p:cNvGrpSpPr/>
          <p:nvPr/>
        </p:nvGrpSpPr>
        <p:grpSpPr>
          <a:xfrm>
            <a:off x="7169493" y="3043452"/>
            <a:ext cx="142875" cy="285750"/>
            <a:chOff x="7085013" y="5922963"/>
            <a:chExt cx="142875" cy="285750"/>
          </a:xfrm>
          <a:solidFill>
            <a:schemeClr val="accent5">
              <a:lumMod val="75000"/>
            </a:schemeClr>
          </a:solidFill>
        </p:grpSpPr>
        <p:sp>
          <p:nvSpPr>
            <p:cNvPr id="36" name="Freeform 3394">
              <a:extLst>
                <a:ext uri="{FF2B5EF4-FFF2-40B4-BE49-F238E27FC236}">
                  <a16:creationId xmlns:a16="http://schemas.microsoft.com/office/drawing/2014/main" xmlns=""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395">
              <a:extLst>
                <a:ext uri="{FF2B5EF4-FFF2-40B4-BE49-F238E27FC236}">
                  <a16:creationId xmlns:a16="http://schemas.microsoft.com/office/drawing/2014/main" xmlns=""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211">
            <a:extLst>
              <a:ext uri="{FF2B5EF4-FFF2-40B4-BE49-F238E27FC236}">
                <a16:creationId xmlns:a16="http://schemas.microsoft.com/office/drawing/2014/main" xmlns="" id="{2180B60E-86B1-4CE7-8BED-1CAE6E8C72A7}"/>
              </a:ext>
            </a:extLst>
          </p:cNvPr>
          <p:cNvGrpSpPr/>
          <p:nvPr/>
        </p:nvGrpSpPr>
        <p:grpSpPr>
          <a:xfrm>
            <a:off x="7422881" y="3043452"/>
            <a:ext cx="142875" cy="285750"/>
            <a:chOff x="7085013" y="5922963"/>
            <a:chExt cx="142875" cy="285750"/>
          </a:xfrm>
          <a:solidFill>
            <a:schemeClr val="accent5">
              <a:lumMod val="75000"/>
            </a:schemeClr>
          </a:solidFill>
        </p:grpSpPr>
        <p:sp>
          <p:nvSpPr>
            <p:cNvPr id="40" name="Freeform 3394">
              <a:extLst>
                <a:ext uri="{FF2B5EF4-FFF2-40B4-BE49-F238E27FC236}">
                  <a16:creationId xmlns:a16="http://schemas.microsoft.com/office/drawing/2014/main" xmlns=""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395">
              <a:extLst>
                <a:ext uri="{FF2B5EF4-FFF2-40B4-BE49-F238E27FC236}">
                  <a16:creationId xmlns:a16="http://schemas.microsoft.com/office/drawing/2014/main" xmlns=""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 name="Group 258">
            <a:extLst>
              <a:ext uri="{FF2B5EF4-FFF2-40B4-BE49-F238E27FC236}">
                <a16:creationId xmlns:a16="http://schemas.microsoft.com/office/drawing/2014/main" xmlns="" id="{6D8EDC4B-A996-470E-A468-C062E47C902D}"/>
              </a:ext>
            </a:extLst>
          </p:cNvPr>
          <p:cNvGrpSpPr/>
          <p:nvPr/>
        </p:nvGrpSpPr>
        <p:grpSpPr>
          <a:xfrm>
            <a:off x="7676269" y="3043452"/>
            <a:ext cx="142875" cy="285750"/>
            <a:chOff x="7085013" y="5922963"/>
            <a:chExt cx="142875" cy="285750"/>
          </a:xfrm>
          <a:solidFill>
            <a:schemeClr val="accent5">
              <a:lumMod val="75000"/>
            </a:schemeClr>
          </a:solidFill>
        </p:grpSpPr>
        <p:sp>
          <p:nvSpPr>
            <p:cNvPr id="43" name="Freeform 3394">
              <a:extLst>
                <a:ext uri="{FF2B5EF4-FFF2-40B4-BE49-F238E27FC236}">
                  <a16:creationId xmlns:a16="http://schemas.microsoft.com/office/drawing/2014/main" xmlns=""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395">
              <a:extLst>
                <a:ext uri="{FF2B5EF4-FFF2-40B4-BE49-F238E27FC236}">
                  <a16:creationId xmlns:a16="http://schemas.microsoft.com/office/drawing/2014/main" xmlns=""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273">
            <a:extLst>
              <a:ext uri="{FF2B5EF4-FFF2-40B4-BE49-F238E27FC236}">
                <a16:creationId xmlns:a16="http://schemas.microsoft.com/office/drawing/2014/main" xmlns="" id="{5C9A133C-3454-4245-8BAF-1CE56C23BCC7}"/>
              </a:ext>
            </a:extLst>
          </p:cNvPr>
          <p:cNvGrpSpPr/>
          <p:nvPr/>
        </p:nvGrpSpPr>
        <p:grpSpPr>
          <a:xfrm>
            <a:off x="7929657" y="3043452"/>
            <a:ext cx="142875" cy="285750"/>
            <a:chOff x="7085013" y="5922963"/>
            <a:chExt cx="142875" cy="285750"/>
          </a:xfrm>
          <a:solidFill>
            <a:schemeClr val="accent5">
              <a:lumMod val="75000"/>
            </a:schemeClr>
          </a:solidFill>
        </p:grpSpPr>
        <p:sp>
          <p:nvSpPr>
            <p:cNvPr id="46" name="Freeform 3394">
              <a:extLst>
                <a:ext uri="{FF2B5EF4-FFF2-40B4-BE49-F238E27FC236}">
                  <a16:creationId xmlns:a16="http://schemas.microsoft.com/office/drawing/2014/main" xmlns=""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395">
              <a:extLst>
                <a:ext uri="{FF2B5EF4-FFF2-40B4-BE49-F238E27FC236}">
                  <a16:creationId xmlns:a16="http://schemas.microsoft.com/office/drawing/2014/main" xmlns=""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276">
            <a:extLst>
              <a:ext uri="{FF2B5EF4-FFF2-40B4-BE49-F238E27FC236}">
                <a16:creationId xmlns:a16="http://schemas.microsoft.com/office/drawing/2014/main" xmlns="" id="{721BA385-E492-469A-A72F-9F9E0F2FBC19}"/>
              </a:ext>
            </a:extLst>
          </p:cNvPr>
          <p:cNvGrpSpPr/>
          <p:nvPr/>
        </p:nvGrpSpPr>
        <p:grpSpPr>
          <a:xfrm>
            <a:off x="8183041" y="3043452"/>
            <a:ext cx="142875" cy="285750"/>
            <a:chOff x="7085013" y="5922963"/>
            <a:chExt cx="142875" cy="285750"/>
          </a:xfrm>
          <a:solidFill>
            <a:schemeClr val="accent5">
              <a:lumMod val="75000"/>
            </a:schemeClr>
          </a:solidFill>
        </p:grpSpPr>
        <p:sp>
          <p:nvSpPr>
            <p:cNvPr id="49" name="Freeform 3394">
              <a:extLst>
                <a:ext uri="{FF2B5EF4-FFF2-40B4-BE49-F238E27FC236}">
                  <a16:creationId xmlns:a16="http://schemas.microsoft.com/office/drawing/2014/main" xmlns=""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95">
              <a:extLst>
                <a:ext uri="{FF2B5EF4-FFF2-40B4-BE49-F238E27FC236}">
                  <a16:creationId xmlns:a16="http://schemas.microsoft.com/office/drawing/2014/main" xmlns=""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 name="Group 279">
            <a:extLst>
              <a:ext uri="{FF2B5EF4-FFF2-40B4-BE49-F238E27FC236}">
                <a16:creationId xmlns:a16="http://schemas.microsoft.com/office/drawing/2014/main" xmlns="" id="{F5B526D7-4A56-4ACB-A92C-8C5513AA293B}"/>
              </a:ext>
            </a:extLst>
          </p:cNvPr>
          <p:cNvGrpSpPr/>
          <p:nvPr/>
        </p:nvGrpSpPr>
        <p:grpSpPr>
          <a:xfrm>
            <a:off x="8436429" y="3043452"/>
            <a:ext cx="142875" cy="285750"/>
            <a:chOff x="7085013" y="5922963"/>
            <a:chExt cx="142875" cy="285750"/>
          </a:xfrm>
          <a:solidFill>
            <a:schemeClr val="accent5">
              <a:lumMod val="75000"/>
            </a:schemeClr>
          </a:solidFill>
        </p:grpSpPr>
        <p:sp>
          <p:nvSpPr>
            <p:cNvPr id="52" name="Freeform 3394">
              <a:extLst>
                <a:ext uri="{FF2B5EF4-FFF2-40B4-BE49-F238E27FC236}">
                  <a16:creationId xmlns:a16="http://schemas.microsoft.com/office/drawing/2014/main" xmlns=""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395">
              <a:extLst>
                <a:ext uri="{FF2B5EF4-FFF2-40B4-BE49-F238E27FC236}">
                  <a16:creationId xmlns:a16="http://schemas.microsoft.com/office/drawing/2014/main" xmlns=""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4" name="Group 282">
            <a:extLst>
              <a:ext uri="{FF2B5EF4-FFF2-40B4-BE49-F238E27FC236}">
                <a16:creationId xmlns:a16="http://schemas.microsoft.com/office/drawing/2014/main" xmlns="" id="{71A2B207-9A89-4AE6-8259-E9E04D204159}"/>
              </a:ext>
            </a:extLst>
          </p:cNvPr>
          <p:cNvGrpSpPr/>
          <p:nvPr/>
        </p:nvGrpSpPr>
        <p:grpSpPr>
          <a:xfrm>
            <a:off x="8689817" y="3043452"/>
            <a:ext cx="142875" cy="285750"/>
            <a:chOff x="7085013" y="5922963"/>
            <a:chExt cx="142875" cy="285750"/>
          </a:xfrm>
          <a:solidFill>
            <a:schemeClr val="accent5">
              <a:lumMod val="75000"/>
            </a:schemeClr>
          </a:solidFill>
        </p:grpSpPr>
        <p:sp>
          <p:nvSpPr>
            <p:cNvPr id="55" name="Freeform 3394">
              <a:extLst>
                <a:ext uri="{FF2B5EF4-FFF2-40B4-BE49-F238E27FC236}">
                  <a16:creationId xmlns:a16="http://schemas.microsoft.com/office/drawing/2014/main" xmlns=""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395">
              <a:extLst>
                <a:ext uri="{FF2B5EF4-FFF2-40B4-BE49-F238E27FC236}">
                  <a16:creationId xmlns:a16="http://schemas.microsoft.com/office/drawing/2014/main" xmlns=""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285">
            <a:extLst>
              <a:ext uri="{FF2B5EF4-FFF2-40B4-BE49-F238E27FC236}">
                <a16:creationId xmlns:a16="http://schemas.microsoft.com/office/drawing/2014/main" xmlns="" id="{311CD589-2756-4F31-9492-AE19A73F00E6}"/>
              </a:ext>
            </a:extLst>
          </p:cNvPr>
          <p:cNvGrpSpPr/>
          <p:nvPr/>
        </p:nvGrpSpPr>
        <p:grpSpPr>
          <a:xfrm>
            <a:off x="8943205" y="3043452"/>
            <a:ext cx="142875" cy="285750"/>
            <a:chOff x="7085013" y="5922963"/>
            <a:chExt cx="142875" cy="285750"/>
          </a:xfrm>
          <a:solidFill>
            <a:schemeClr val="accent5">
              <a:lumMod val="75000"/>
            </a:schemeClr>
          </a:solidFill>
        </p:grpSpPr>
        <p:sp>
          <p:nvSpPr>
            <p:cNvPr id="58" name="Freeform 3394">
              <a:extLst>
                <a:ext uri="{FF2B5EF4-FFF2-40B4-BE49-F238E27FC236}">
                  <a16:creationId xmlns:a16="http://schemas.microsoft.com/office/drawing/2014/main" xmlns=""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95">
              <a:extLst>
                <a:ext uri="{FF2B5EF4-FFF2-40B4-BE49-F238E27FC236}">
                  <a16:creationId xmlns:a16="http://schemas.microsoft.com/office/drawing/2014/main" xmlns=""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288">
            <a:extLst>
              <a:ext uri="{FF2B5EF4-FFF2-40B4-BE49-F238E27FC236}">
                <a16:creationId xmlns:a16="http://schemas.microsoft.com/office/drawing/2014/main" xmlns="" id="{B23D31AF-959B-4B6F-A9AC-47C7509BBF93}"/>
              </a:ext>
            </a:extLst>
          </p:cNvPr>
          <p:cNvGrpSpPr/>
          <p:nvPr/>
        </p:nvGrpSpPr>
        <p:grpSpPr>
          <a:xfrm>
            <a:off x="9196589" y="3043452"/>
            <a:ext cx="142875" cy="285750"/>
            <a:chOff x="7085013" y="5922963"/>
            <a:chExt cx="142875" cy="285750"/>
          </a:xfrm>
          <a:solidFill>
            <a:schemeClr val="accent5">
              <a:lumMod val="75000"/>
            </a:schemeClr>
          </a:solidFill>
        </p:grpSpPr>
        <p:sp>
          <p:nvSpPr>
            <p:cNvPr id="61" name="Freeform 3394">
              <a:extLst>
                <a:ext uri="{FF2B5EF4-FFF2-40B4-BE49-F238E27FC236}">
                  <a16:creationId xmlns:a16="http://schemas.microsoft.com/office/drawing/2014/main" xmlns=""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95">
              <a:extLst>
                <a:ext uri="{FF2B5EF4-FFF2-40B4-BE49-F238E27FC236}">
                  <a16:creationId xmlns:a16="http://schemas.microsoft.com/office/drawing/2014/main" xmlns=""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3" name="直線單箭頭接點 62"/>
          <p:cNvCxnSpPr/>
          <p:nvPr/>
        </p:nvCxnSpPr>
        <p:spPr>
          <a:xfrm>
            <a:off x="2974001" y="3604150"/>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p:nvPr/>
        </p:nvCxnSpPr>
        <p:spPr>
          <a:xfrm>
            <a:off x="2974001" y="4885133"/>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5" name="Group 181">
            <a:extLst>
              <a:ext uri="{FF2B5EF4-FFF2-40B4-BE49-F238E27FC236}">
                <a16:creationId xmlns:a16="http://schemas.microsoft.com/office/drawing/2014/main" xmlns="" id="{E52DCB02-263C-4353-B7EF-CF671ECEBF08}"/>
              </a:ext>
            </a:extLst>
          </p:cNvPr>
          <p:cNvGrpSpPr/>
          <p:nvPr/>
        </p:nvGrpSpPr>
        <p:grpSpPr>
          <a:xfrm>
            <a:off x="6916109" y="4319438"/>
            <a:ext cx="142875" cy="285750"/>
            <a:chOff x="7085013" y="5922963"/>
            <a:chExt cx="142875" cy="285750"/>
          </a:xfrm>
          <a:solidFill>
            <a:schemeClr val="accent5">
              <a:lumMod val="75000"/>
            </a:schemeClr>
          </a:solidFill>
        </p:grpSpPr>
        <p:sp>
          <p:nvSpPr>
            <p:cNvPr id="66" name="Freeform 3394">
              <a:extLst>
                <a:ext uri="{FF2B5EF4-FFF2-40B4-BE49-F238E27FC236}">
                  <a16:creationId xmlns:a16="http://schemas.microsoft.com/office/drawing/2014/main" xmlns=""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95">
              <a:extLst>
                <a:ext uri="{FF2B5EF4-FFF2-40B4-BE49-F238E27FC236}">
                  <a16:creationId xmlns:a16="http://schemas.microsoft.com/office/drawing/2014/main" xmlns=""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196">
            <a:extLst>
              <a:ext uri="{FF2B5EF4-FFF2-40B4-BE49-F238E27FC236}">
                <a16:creationId xmlns:a16="http://schemas.microsoft.com/office/drawing/2014/main" xmlns="" id="{262B0F37-8AFA-4FDC-83E0-59701E2712A4}"/>
              </a:ext>
            </a:extLst>
          </p:cNvPr>
          <p:cNvGrpSpPr/>
          <p:nvPr/>
        </p:nvGrpSpPr>
        <p:grpSpPr>
          <a:xfrm>
            <a:off x="7169493" y="4319438"/>
            <a:ext cx="142875" cy="285750"/>
            <a:chOff x="7085013" y="5922963"/>
            <a:chExt cx="142875" cy="285750"/>
          </a:xfrm>
          <a:solidFill>
            <a:schemeClr val="accent5">
              <a:lumMod val="75000"/>
            </a:schemeClr>
          </a:solidFill>
        </p:grpSpPr>
        <p:sp>
          <p:nvSpPr>
            <p:cNvPr id="69" name="Freeform 3394">
              <a:extLst>
                <a:ext uri="{FF2B5EF4-FFF2-40B4-BE49-F238E27FC236}">
                  <a16:creationId xmlns:a16="http://schemas.microsoft.com/office/drawing/2014/main" xmlns=""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395">
              <a:extLst>
                <a:ext uri="{FF2B5EF4-FFF2-40B4-BE49-F238E27FC236}">
                  <a16:creationId xmlns:a16="http://schemas.microsoft.com/office/drawing/2014/main" xmlns=""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211">
            <a:extLst>
              <a:ext uri="{FF2B5EF4-FFF2-40B4-BE49-F238E27FC236}">
                <a16:creationId xmlns:a16="http://schemas.microsoft.com/office/drawing/2014/main" xmlns="" id="{2180B60E-86B1-4CE7-8BED-1CAE6E8C72A7}"/>
              </a:ext>
            </a:extLst>
          </p:cNvPr>
          <p:cNvGrpSpPr/>
          <p:nvPr/>
        </p:nvGrpSpPr>
        <p:grpSpPr>
          <a:xfrm>
            <a:off x="7422881" y="4319438"/>
            <a:ext cx="142875" cy="285750"/>
            <a:chOff x="7085013" y="5922963"/>
            <a:chExt cx="142875" cy="285750"/>
          </a:xfrm>
          <a:solidFill>
            <a:schemeClr val="accent5">
              <a:lumMod val="75000"/>
            </a:schemeClr>
          </a:solidFill>
        </p:grpSpPr>
        <p:sp>
          <p:nvSpPr>
            <p:cNvPr id="72" name="Freeform 3394">
              <a:extLst>
                <a:ext uri="{FF2B5EF4-FFF2-40B4-BE49-F238E27FC236}">
                  <a16:creationId xmlns:a16="http://schemas.microsoft.com/office/drawing/2014/main" xmlns=""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395">
              <a:extLst>
                <a:ext uri="{FF2B5EF4-FFF2-40B4-BE49-F238E27FC236}">
                  <a16:creationId xmlns:a16="http://schemas.microsoft.com/office/drawing/2014/main" xmlns=""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258">
            <a:extLst>
              <a:ext uri="{FF2B5EF4-FFF2-40B4-BE49-F238E27FC236}">
                <a16:creationId xmlns:a16="http://schemas.microsoft.com/office/drawing/2014/main" xmlns="" id="{6D8EDC4B-A996-470E-A468-C062E47C902D}"/>
              </a:ext>
            </a:extLst>
          </p:cNvPr>
          <p:cNvGrpSpPr/>
          <p:nvPr/>
        </p:nvGrpSpPr>
        <p:grpSpPr>
          <a:xfrm>
            <a:off x="7676269" y="4319438"/>
            <a:ext cx="142875" cy="285750"/>
            <a:chOff x="7085013" y="5922963"/>
            <a:chExt cx="142875" cy="285750"/>
          </a:xfrm>
          <a:solidFill>
            <a:schemeClr val="accent5">
              <a:lumMod val="75000"/>
            </a:schemeClr>
          </a:solidFill>
        </p:grpSpPr>
        <p:sp>
          <p:nvSpPr>
            <p:cNvPr id="75" name="Freeform 3394">
              <a:extLst>
                <a:ext uri="{FF2B5EF4-FFF2-40B4-BE49-F238E27FC236}">
                  <a16:creationId xmlns:a16="http://schemas.microsoft.com/office/drawing/2014/main" xmlns=""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395">
              <a:extLst>
                <a:ext uri="{FF2B5EF4-FFF2-40B4-BE49-F238E27FC236}">
                  <a16:creationId xmlns:a16="http://schemas.microsoft.com/office/drawing/2014/main" xmlns=""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7" name="Group 273">
            <a:extLst>
              <a:ext uri="{FF2B5EF4-FFF2-40B4-BE49-F238E27FC236}">
                <a16:creationId xmlns:a16="http://schemas.microsoft.com/office/drawing/2014/main" xmlns="" id="{5C9A133C-3454-4245-8BAF-1CE56C23BCC7}"/>
              </a:ext>
            </a:extLst>
          </p:cNvPr>
          <p:cNvGrpSpPr/>
          <p:nvPr/>
        </p:nvGrpSpPr>
        <p:grpSpPr>
          <a:xfrm>
            <a:off x="7929657" y="4319438"/>
            <a:ext cx="142875" cy="285750"/>
            <a:chOff x="7085013" y="5922963"/>
            <a:chExt cx="142875" cy="285750"/>
          </a:xfrm>
          <a:solidFill>
            <a:schemeClr val="accent5">
              <a:lumMod val="75000"/>
            </a:schemeClr>
          </a:solidFill>
        </p:grpSpPr>
        <p:sp>
          <p:nvSpPr>
            <p:cNvPr id="78" name="Freeform 3394">
              <a:extLst>
                <a:ext uri="{FF2B5EF4-FFF2-40B4-BE49-F238E27FC236}">
                  <a16:creationId xmlns:a16="http://schemas.microsoft.com/office/drawing/2014/main" xmlns=""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395">
              <a:extLst>
                <a:ext uri="{FF2B5EF4-FFF2-40B4-BE49-F238E27FC236}">
                  <a16:creationId xmlns:a16="http://schemas.microsoft.com/office/drawing/2014/main" xmlns=""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276">
            <a:extLst>
              <a:ext uri="{FF2B5EF4-FFF2-40B4-BE49-F238E27FC236}">
                <a16:creationId xmlns:a16="http://schemas.microsoft.com/office/drawing/2014/main" xmlns="" id="{721BA385-E492-469A-A72F-9F9E0F2FBC19}"/>
              </a:ext>
            </a:extLst>
          </p:cNvPr>
          <p:cNvGrpSpPr/>
          <p:nvPr/>
        </p:nvGrpSpPr>
        <p:grpSpPr>
          <a:xfrm>
            <a:off x="8183041" y="4319438"/>
            <a:ext cx="142875" cy="285750"/>
            <a:chOff x="7085013" y="5922963"/>
            <a:chExt cx="142875" cy="285750"/>
          </a:xfrm>
          <a:solidFill>
            <a:schemeClr val="accent5">
              <a:lumMod val="75000"/>
            </a:schemeClr>
          </a:solidFill>
        </p:grpSpPr>
        <p:sp>
          <p:nvSpPr>
            <p:cNvPr id="81" name="Freeform 3394">
              <a:extLst>
                <a:ext uri="{FF2B5EF4-FFF2-40B4-BE49-F238E27FC236}">
                  <a16:creationId xmlns:a16="http://schemas.microsoft.com/office/drawing/2014/main" xmlns=""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395">
              <a:extLst>
                <a:ext uri="{FF2B5EF4-FFF2-40B4-BE49-F238E27FC236}">
                  <a16:creationId xmlns:a16="http://schemas.microsoft.com/office/drawing/2014/main" xmlns=""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279">
            <a:extLst>
              <a:ext uri="{FF2B5EF4-FFF2-40B4-BE49-F238E27FC236}">
                <a16:creationId xmlns:a16="http://schemas.microsoft.com/office/drawing/2014/main" xmlns="" id="{F5B526D7-4A56-4ACB-A92C-8C5513AA293B}"/>
              </a:ext>
            </a:extLst>
          </p:cNvPr>
          <p:cNvGrpSpPr/>
          <p:nvPr/>
        </p:nvGrpSpPr>
        <p:grpSpPr>
          <a:xfrm>
            <a:off x="8436429" y="4319438"/>
            <a:ext cx="142875" cy="285750"/>
            <a:chOff x="7085013" y="5922963"/>
            <a:chExt cx="142875" cy="285750"/>
          </a:xfrm>
          <a:solidFill>
            <a:schemeClr val="accent5">
              <a:lumMod val="75000"/>
            </a:schemeClr>
          </a:solidFill>
        </p:grpSpPr>
        <p:sp>
          <p:nvSpPr>
            <p:cNvPr id="84" name="Freeform 3394">
              <a:extLst>
                <a:ext uri="{FF2B5EF4-FFF2-40B4-BE49-F238E27FC236}">
                  <a16:creationId xmlns:a16="http://schemas.microsoft.com/office/drawing/2014/main" xmlns=""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95">
              <a:extLst>
                <a:ext uri="{FF2B5EF4-FFF2-40B4-BE49-F238E27FC236}">
                  <a16:creationId xmlns:a16="http://schemas.microsoft.com/office/drawing/2014/main" xmlns=""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282">
            <a:extLst>
              <a:ext uri="{FF2B5EF4-FFF2-40B4-BE49-F238E27FC236}">
                <a16:creationId xmlns:a16="http://schemas.microsoft.com/office/drawing/2014/main" xmlns="" id="{71A2B207-9A89-4AE6-8259-E9E04D204159}"/>
              </a:ext>
            </a:extLst>
          </p:cNvPr>
          <p:cNvGrpSpPr/>
          <p:nvPr/>
        </p:nvGrpSpPr>
        <p:grpSpPr>
          <a:xfrm>
            <a:off x="8689817" y="4319438"/>
            <a:ext cx="142875" cy="285750"/>
            <a:chOff x="7085013" y="5922963"/>
            <a:chExt cx="142875" cy="285750"/>
          </a:xfrm>
          <a:solidFill>
            <a:schemeClr val="accent5">
              <a:lumMod val="75000"/>
            </a:schemeClr>
          </a:solidFill>
        </p:grpSpPr>
        <p:sp>
          <p:nvSpPr>
            <p:cNvPr id="87" name="Freeform 3394">
              <a:extLst>
                <a:ext uri="{FF2B5EF4-FFF2-40B4-BE49-F238E27FC236}">
                  <a16:creationId xmlns:a16="http://schemas.microsoft.com/office/drawing/2014/main" xmlns=""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95">
              <a:extLst>
                <a:ext uri="{FF2B5EF4-FFF2-40B4-BE49-F238E27FC236}">
                  <a16:creationId xmlns:a16="http://schemas.microsoft.com/office/drawing/2014/main" xmlns=""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285">
            <a:extLst>
              <a:ext uri="{FF2B5EF4-FFF2-40B4-BE49-F238E27FC236}">
                <a16:creationId xmlns:a16="http://schemas.microsoft.com/office/drawing/2014/main" xmlns="" id="{311CD589-2756-4F31-9492-AE19A73F00E6}"/>
              </a:ext>
            </a:extLst>
          </p:cNvPr>
          <p:cNvGrpSpPr/>
          <p:nvPr/>
        </p:nvGrpSpPr>
        <p:grpSpPr>
          <a:xfrm>
            <a:off x="8943205" y="4319438"/>
            <a:ext cx="142875" cy="285750"/>
            <a:chOff x="7085013" y="5922963"/>
            <a:chExt cx="142875" cy="285750"/>
          </a:xfrm>
          <a:solidFill>
            <a:schemeClr val="accent5">
              <a:lumMod val="75000"/>
            </a:schemeClr>
          </a:solidFill>
        </p:grpSpPr>
        <p:sp>
          <p:nvSpPr>
            <p:cNvPr id="90" name="Freeform 3394">
              <a:extLst>
                <a:ext uri="{FF2B5EF4-FFF2-40B4-BE49-F238E27FC236}">
                  <a16:creationId xmlns:a16="http://schemas.microsoft.com/office/drawing/2014/main" xmlns=""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395">
              <a:extLst>
                <a:ext uri="{FF2B5EF4-FFF2-40B4-BE49-F238E27FC236}">
                  <a16:creationId xmlns:a16="http://schemas.microsoft.com/office/drawing/2014/main" xmlns=""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288">
            <a:extLst>
              <a:ext uri="{FF2B5EF4-FFF2-40B4-BE49-F238E27FC236}">
                <a16:creationId xmlns:a16="http://schemas.microsoft.com/office/drawing/2014/main" xmlns="" id="{B23D31AF-959B-4B6F-A9AC-47C7509BBF93}"/>
              </a:ext>
            </a:extLst>
          </p:cNvPr>
          <p:cNvGrpSpPr/>
          <p:nvPr/>
        </p:nvGrpSpPr>
        <p:grpSpPr>
          <a:xfrm>
            <a:off x="9196589" y="4319438"/>
            <a:ext cx="142875" cy="285750"/>
            <a:chOff x="7085013" y="5922963"/>
            <a:chExt cx="142875" cy="285750"/>
          </a:xfrm>
          <a:solidFill>
            <a:schemeClr val="accent5">
              <a:lumMod val="75000"/>
            </a:schemeClr>
          </a:solidFill>
        </p:grpSpPr>
        <p:sp>
          <p:nvSpPr>
            <p:cNvPr id="93" name="Freeform 3394">
              <a:extLst>
                <a:ext uri="{FF2B5EF4-FFF2-40B4-BE49-F238E27FC236}">
                  <a16:creationId xmlns:a16="http://schemas.microsoft.com/office/drawing/2014/main" xmlns=""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395">
              <a:extLst>
                <a:ext uri="{FF2B5EF4-FFF2-40B4-BE49-F238E27FC236}">
                  <a16:creationId xmlns:a16="http://schemas.microsoft.com/office/drawing/2014/main" xmlns=""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279">
            <a:extLst>
              <a:ext uri="{FF2B5EF4-FFF2-40B4-BE49-F238E27FC236}">
                <a16:creationId xmlns:a16="http://schemas.microsoft.com/office/drawing/2014/main" xmlns="" id="{F5B526D7-4A56-4ACB-A92C-8C5513AA293B}"/>
              </a:ext>
            </a:extLst>
          </p:cNvPr>
          <p:cNvGrpSpPr/>
          <p:nvPr/>
        </p:nvGrpSpPr>
        <p:grpSpPr>
          <a:xfrm>
            <a:off x="9196589" y="4314882"/>
            <a:ext cx="142875" cy="285750"/>
            <a:chOff x="7085013" y="5922963"/>
            <a:chExt cx="142875" cy="285750"/>
          </a:xfrm>
          <a:solidFill>
            <a:schemeClr val="accent1"/>
          </a:solidFill>
        </p:grpSpPr>
        <p:sp>
          <p:nvSpPr>
            <p:cNvPr id="96" name="Freeform 3394">
              <a:extLst>
                <a:ext uri="{FF2B5EF4-FFF2-40B4-BE49-F238E27FC236}">
                  <a16:creationId xmlns:a16="http://schemas.microsoft.com/office/drawing/2014/main" xmlns=""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395">
              <a:extLst>
                <a:ext uri="{FF2B5EF4-FFF2-40B4-BE49-F238E27FC236}">
                  <a16:creationId xmlns:a16="http://schemas.microsoft.com/office/drawing/2014/main" xmlns=""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282">
            <a:extLst>
              <a:ext uri="{FF2B5EF4-FFF2-40B4-BE49-F238E27FC236}">
                <a16:creationId xmlns:a16="http://schemas.microsoft.com/office/drawing/2014/main" xmlns="" id="{71A2B207-9A89-4AE6-8259-E9E04D204159}"/>
              </a:ext>
            </a:extLst>
          </p:cNvPr>
          <p:cNvGrpSpPr/>
          <p:nvPr/>
        </p:nvGrpSpPr>
        <p:grpSpPr>
          <a:xfrm>
            <a:off x="9449977" y="4314882"/>
            <a:ext cx="142875" cy="285750"/>
            <a:chOff x="7085013" y="5922963"/>
            <a:chExt cx="142875" cy="285750"/>
          </a:xfrm>
          <a:solidFill>
            <a:schemeClr val="accent1"/>
          </a:solidFill>
        </p:grpSpPr>
        <p:sp>
          <p:nvSpPr>
            <p:cNvPr id="99" name="Freeform 3394">
              <a:extLst>
                <a:ext uri="{FF2B5EF4-FFF2-40B4-BE49-F238E27FC236}">
                  <a16:creationId xmlns:a16="http://schemas.microsoft.com/office/drawing/2014/main" xmlns=""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395">
              <a:extLst>
                <a:ext uri="{FF2B5EF4-FFF2-40B4-BE49-F238E27FC236}">
                  <a16:creationId xmlns:a16="http://schemas.microsoft.com/office/drawing/2014/main" xmlns=""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285">
            <a:extLst>
              <a:ext uri="{FF2B5EF4-FFF2-40B4-BE49-F238E27FC236}">
                <a16:creationId xmlns:a16="http://schemas.microsoft.com/office/drawing/2014/main" xmlns="" id="{311CD589-2756-4F31-9492-AE19A73F00E6}"/>
              </a:ext>
            </a:extLst>
          </p:cNvPr>
          <p:cNvGrpSpPr/>
          <p:nvPr/>
        </p:nvGrpSpPr>
        <p:grpSpPr>
          <a:xfrm>
            <a:off x="9703365" y="4314882"/>
            <a:ext cx="142875" cy="285750"/>
            <a:chOff x="7085013" y="5922963"/>
            <a:chExt cx="142875" cy="285750"/>
          </a:xfrm>
          <a:solidFill>
            <a:schemeClr val="accent1"/>
          </a:solidFill>
        </p:grpSpPr>
        <p:sp>
          <p:nvSpPr>
            <p:cNvPr id="102" name="Freeform 3394">
              <a:extLst>
                <a:ext uri="{FF2B5EF4-FFF2-40B4-BE49-F238E27FC236}">
                  <a16:creationId xmlns:a16="http://schemas.microsoft.com/office/drawing/2014/main" xmlns=""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95">
              <a:extLst>
                <a:ext uri="{FF2B5EF4-FFF2-40B4-BE49-F238E27FC236}">
                  <a16:creationId xmlns:a16="http://schemas.microsoft.com/office/drawing/2014/main" xmlns=""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99255" y="5981720"/>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87547" y="2156679"/>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3018465" y="3046539"/>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7"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3019655" y="4322416"/>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91226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arallelogram 24">
            <a:extLst>
              <a:ext uri="{FF2B5EF4-FFF2-40B4-BE49-F238E27FC236}">
                <a16:creationId xmlns:a16="http://schemas.microsoft.com/office/drawing/2014/main" xmlns="" id="{6E0AC06B-A14B-4B16-9748-05FB84B82B26}"/>
              </a:ext>
            </a:extLst>
          </p:cNvPr>
          <p:cNvSpPr/>
          <p:nvPr/>
        </p:nvSpPr>
        <p:spPr>
          <a:xfrm flipV="1">
            <a:off x="2650097" y="2507676"/>
            <a:ext cx="591931" cy="1250351"/>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43955"/>
              <a:gd name="connsiteY0" fmla="*/ 1876427 h 1876427"/>
              <a:gd name="connsiteX1" fmla="*/ 1084903 w 1443955"/>
              <a:gd name="connsiteY1" fmla="*/ 0 h 1876427"/>
              <a:gd name="connsiteX2" fmla="*/ 1443955 w 1443955"/>
              <a:gd name="connsiteY2" fmla="*/ 1199721 h 1876427"/>
              <a:gd name="connsiteX3" fmla="*/ 1078458 w 1443955"/>
              <a:gd name="connsiteY3" fmla="*/ 1876427 h 1876427"/>
              <a:gd name="connsiteX4" fmla="*/ 0 w 1443955"/>
              <a:gd name="connsiteY4" fmla="*/ 1876427 h 1876427"/>
              <a:gd name="connsiteX0" fmla="*/ 0 w 736611"/>
              <a:gd name="connsiteY0" fmla="*/ 1027929 h 1876427"/>
              <a:gd name="connsiteX1" fmla="*/ 377559 w 736611"/>
              <a:gd name="connsiteY1" fmla="*/ 0 h 1876427"/>
              <a:gd name="connsiteX2" fmla="*/ 736611 w 736611"/>
              <a:gd name="connsiteY2" fmla="*/ 1199721 h 1876427"/>
              <a:gd name="connsiteX3" fmla="*/ 371114 w 736611"/>
              <a:gd name="connsiteY3" fmla="*/ 1876427 h 1876427"/>
              <a:gd name="connsiteX4" fmla="*/ 0 w 736611"/>
              <a:gd name="connsiteY4" fmla="*/ 1027929 h 1876427"/>
              <a:gd name="connsiteX0" fmla="*/ 0 w 736611"/>
              <a:gd name="connsiteY0" fmla="*/ 1027929 h 1250351"/>
              <a:gd name="connsiteX1" fmla="*/ 377559 w 736611"/>
              <a:gd name="connsiteY1" fmla="*/ 0 h 1250351"/>
              <a:gd name="connsiteX2" fmla="*/ 736611 w 736611"/>
              <a:gd name="connsiteY2" fmla="*/ 1199721 h 1250351"/>
              <a:gd name="connsiteX3" fmla="*/ 371114 w 736611"/>
              <a:gd name="connsiteY3" fmla="*/ 1250351 h 1250351"/>
              <a:gd name="connsiteX4" fmla="*/ 0 w 736611"/>
              <a:gd name="connsiteY4" fmla="*/ 1027929 h 1250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11" h="1250351">
                <a:moveTo>
                  <a:pt x="0" y="1027929"/>
                </a:moveTo>
                <a:lnTo>
                  <a:pt x="377559" y="0"/>
                </a:lnTo>
                <a:lnTo>
                  <a:pt x="736611" y="1199721"/>
                </a:lnTo>
                <a:lnTo>
                  <a:pt x="371114" y="1250351"/>
                </a:lnTo>
                <a:lnTo>
                  <a:pt x="0" y="1027929"/>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37" name="Parallelogram 24">
            <a:extLst>
              <a:ext uri="{FF2B5EF4-FFF2-40B4-BE49-F238E27FC236}">
                <a16:creationId xmlns:a16="http://schemas.microsoft.com/office/drawing/2014/main" xmlns="" id="{6E0AC06B-A14B-4B16-9748-05FB84B82B26}"/>
              </a:ext>
            </a:extLst>
          </p:cNvPr>
          <p:cNvSpPr/>
          <p:nvPr/>
        </p:nvSpPr>
        <p:spPr>
          <a:xfrm flipV="1">
            <a:off x="10108224" y="1888513"/>
            <a:ext cx="1160341" cy="1167973"/>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43955"/>
              <a:gd name="connsiteY0" fmla="*/ 1876427 h 1876427"/>
              <a:gd name="connsiteX1" fmla="*/ 1084903 w 1443955"/>
              <a:gd name="connsiteY1" fmla="*/ 0 h 1876427"/>
              <a:gd name="connsiteX2" fmla="*/ 1443955 w 1443955"/>
              <a:gd name="connsiteY2" fmla="*/ 1199721 h 1876427"/>
              <a:gd name="connsiteX3" fmla="*/ 1078458 w 1443955"/>
              <a:gd name="connsiteY3" fmla="*/ 1876427 h 1876427"/>
              <a:gd name="connsiteX4" fmla="*/ 0 w 1443955"/>
              <a:gd name="connsiteY4" fmla="*/ 1876427 h 1876427"/>
              <a:gd name="connsiteX0" fmla="*/ 0 w 1443955"/>
              <a:gd name="connsiteY0" fmla="*/ 1167973 h 1167973"/>
              <a:gd name="connsiteX1" fmla="*/ 961887 w 1443955"/>
              <a:gd name="connsiteY1" fmla="*/ 0 h 1167973"/>
              <a:gd name="connsiteX2" fmla="*/ 1443955 w 1443955"/>
              <a:gd name="connsiteY2" fmla="*/ 491267 h 1167973"/>
              <a:gd name="connsiteX3" fmla="*/ 1078458 w 1443955"/>
              <a:gd name="connsiteY3" fmla="*/ 1167973 h 1167973"/>
              <a:gd name="connsiteX4" fmla="*/ 0 w 1443955"/>
              <a:gd name="connsiteY4" fmla="*/ 1167973 h 1167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55" h="1167973">
                <a:moveTo>
                  <a:pt x="0" y="1167973"/>
                </a:moveTo>
                <a:lnTo>
                  <a:pt x="961887" y="0"/>
                </a:lnTo>
                <a:lnTo>
                  <a:pt x="1443955" y="491267"/>
                </a:lnTo>
                <a:lnTo>
                  <a:pt x="1078458" y="1167973"/>
                </a:lnTo>
                <a:lnTo>
                  <a:pt x="0" y="1167973"/>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09" name="Parallelogram 24">
            <a:extLst>
              <a:ext uri="{FF2B5EF4-FFF2-40B4-BE49-F238E27FC236}">
                <a16:creationId xmlns:a16="http://schemas.microsoft.com/office/drawing/2014/main" xmlns="" id="{6E0AC06B-A14B-4B16-9748-05FB84B82B26}"/>
              </a:ext>
            </a:extLst>
          </p:cNvPr>
          <p:cNvSpPr/>
          <p:nvPr/>
        </p:nvSpPr>
        <p:spPr>
          <a:xfrm flipV="1">
            <a:off x="8102764" y="1881607"/>
            <a:ext cx="1160341" cy="1876427"/>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43955"/>
              <a:gd name="connsiteY0" fmla="*/ 1876427 h 1876427"/>
              <a:gd name="connsiteX1" fmla="*/ 1084903 w 1443955"/>
              <a:gd name="connsiteY1" fmla="*/ 0 h 1876427"/>
              <a:gd name="connsiteX2" fmla="*/ 1443955 w 1443955"/>
              <a:gd name="connsiteY2" fmla="*/ 1199721 h 1876427"/>
              <a:gd name="connsiteX3" fmla="*/ 1078458 w 1443955"/>
              <a:gd name="connsiteY3" fmla="*/ 1876427 h 1876427"/>
              <a:gd name="connsiteX4" fmla="*/ 0 w 1443955"/>
              <a:gd name="connsiteY4" fmla="*/ 1876427 h 187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55" h="1876427">
                <a:moveTo>
                  <a:pt x="0" y="1876427"/>
                </a:moveTo>
                <a:lnTo>
                  <a:pt x="1084903" y="0"/>
                </a:lnTo>
                <a:lnTo>
                  <a:pt x="1443955" y="1199721"/>
                </a:lnTo>
                <a:lnTo>
                  <a:pt x="1078458" y="1876427"/>
                </a:lnTo>
                <a:lnTo>
                  <a:pt x="0" y="1876427"/>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0" name="Parallelogram 24">
            <a:extLst>
              <a:ext uri="{FF2B5EF4-FFF2-40B4-BE49-F238E27FC236}">
                <a16:creationId xmlns:a16="http://schemas.microsoft.com/office/drawing/2014/main" xmlns="" id="{9CC07652-569C-4857-9906-2D45AEB17165}"/>
              </a:ext>
            </a:extLst>
          </p:cNvPr>
          <p:cNvSpPr/>
          <p:nvPr/>
        </p:nvSpPr>
        <p:spPr>
          <a:xfrm flipV="1">
            <a:off x="6097303" y="1881607"/>
            <a:ext cx="1160340" cy="1876427"/>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43954"/>
              <a:gd name="connsiteY0" fmla="*/ 1876427 h 1876427"/>
              <a:gd name="connsiteX1" fmla="*/ 1084903 w 1443954"/>
              <a:gd name="connsiteY1" fmla="*/ 0 h 1876427"/>
              <a:gd name="connsiteX2" fmla="*/ 1443954 w 1443954"/>
              <a:gd name="connsiteY2" fmla="*/ 1240910 h 1876427"/>
              <a:gd name="connsiteX3" fmla="*/ 1078458 w 1443954"/>
              <a:gd name="connsiteY3" fmla="*/ 1876427 h 1876427"/>
              <a:gd name="connsiteX4" fmla="*/ 0 w 1443954"/>
              <a:gd name="connsiteY4" fmla="*/ 1876427 h 187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54" h="1876427">
                <a:moveTo>
                  <a:pt x="0" y="1876427"/>
                </a:moveTo>
                <a:lnTo>
                  <a:pt x="1084903" y="0"/>
                </a:lnTo>
                <a:lnTo>
                  <a:pt x="1443954" y="1240910"/>
                </a:lnTo>
                <a:lnTo>
                  <a:pt x="1078458" y="1876427"/>
                </a:lnTo>
                <a:lnTo>
                  <a:pt x="0" y="1876427"/>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1" name="Parallelogram 24">
            <a:extLst>
              <a:ext uri="{FF2B5EF4-FFF2-40B4-BE49-F238E27FC236}">
                <a16:creationId xmlns:a16="http://schemas.microsoft.com/office/drawing/2014/main" xmlns="" id="{5924F72D-E308-46BE-8410-E79B10FBF61F}"/>
              </a:ext>
            </a:extLst>
          </p:cNvPr>
          <p:cNvSpPr/>
          <p:nvPr/>
        </p:nvSpPr>
        <p:spPr>
          <a:xfrm flipV="1">
            <a:off x="4091841" y="1881605"/>
            <a:ext cx="1168579" cy="1876427"/>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54207"/>
              <a:gd name="connsiteY0" fmla="*/ 1876427 h 1876427"/>
              <a:gd name="connsiteX1" fmla="*/ 1084903 w 1454207"/>
              <a:gd name="connsiteY1" fmla="*/ 0 h 1876427"/>
              <a:gd name="connsiteX2" fmla="*/ 1454207 w 1454207"/>
              <a:gd name="connsiteY2" fmla="*/ 1199721 h 1876427"/>
              <a:gd name="connsiteX3" fmla="*/ 1078458 w 1454207"/>
              <a:gd name="connsiteY3" fmla="*/ 1876427 h 1876427"/>
              <a:gd name="connsiteX4" fmla="*/ 0 w 1454207"/>
              <a:gd name="connsiteY4" fmla="*/ 1876427 h 187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207" h="1876427">
                <a:moveTo>
                  <a:pt x="0" y="1876427"/>
                </a:moveTo>
                <a:lnTo>
                  <a:pt x="1084903" y="0"/>
                </a:lnTo>
                <a:lnTo>
                  <a:pt x="1454207" y="1199721"/>
                </a:lnTo>
                <a:lnTo>
                  <a:pt x="1078458" y="1876427"/>
                </a:lnTo>
                <a:lnTo>
                  <a:pt x="0" y="1876427"/>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769BC9">
                  <a:lumMod val="75000"/>
                </a:srgbClr>
              </a:solidFill>
              <a:effectLst/>
              <a:uLnTx/>
              <a:uFillTx/>
              <a:latin typeface="Calibri Light"/>
              <a:ea typeface="+mn-ea"/>
              <a:cs typeface="+mn-cs"/>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Calibri Light"/>
                <a:ea typeface="+mn-ea"/>
                <a:cs typeface="+mn-cs"/>
              </a:rPr>
              <a:t>免試入學</a:t>
            </a:r>
            <a:endParaRPr kumimoji="0" lang="en-US" altLang="zh-TW" sz="2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9BC9"/>
              </a:solidFill>
              <a:effectLst/>
              <a:uLnTx/>
              <a:uFillTx/>
              <a:latin typeface="Calibri Light"/>
              <a:ea typeface="+mn-ea"/>
              <a:cs typeface="+mn-cs"/>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46B996-B622-4B67-A455-51FC79324563}" type="slidenum">
              <a:rPr kumimoji="0" lang="en-US" sz="16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Calibri Light"/>
                <a:ea typeface="+mn-ea"/>
                <a:cs typeface="+mn-cs"/>
              </a:rPr>
              <a:t>五專免試</a:t>
            </a:r>
          </a:p>
        </p:txBody>
      </p:sp>
      <p:sp>
        <p:nvSpPr>
          <p:cNvPr id="24" name="TextBox 7">
            <a:extLst>
              <a:ext uri="{FF2B5EF4-FFF2-40B4-BE49-F238E27FC236}">
                <a16:creationId xmlns:a16="http://schemas.microsoft.com/office/drawing/2014/main" xmlns="" id="{5A0151CA-4F17-486D-A55B-4FFDBA3708A3}"/>
              </a:ext>
            </a:extLst>
          </p:cNvPr>
          <p:cNvSpPr txBox="1"/>
          <p:nvPr/>
        </p:nvSpPr>
        <p:spPr>
          <a:xfrm>
            <a:off x="4152831" y="376312"/>
            <a:ext cx="6535563" cy="67710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black"/>
                </a:solidFill>
                <a:effectLst/>
                <a:uLnTx/>
                <a:uFillTx/>
                <a:latin typeface="Calibri Light"/>
                <a:ea typeface="+mn-ea"/>
                <a:cs typeface="+mn-cs"/>
              </a:rPr>
              <a:t>五專免試招生方式</a:t>
            </a:r>
            <a:endParaRPr kumimoji="0" lang="en-US" sz="44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12" name="Rectangle 2">
            <a:extLst>
              <a:ext uri="{FF2B5EF4-FFF2-40B4-BE49-F238E27FC236}">
                <a16:creationId xmlns:a16="http://schemas.microsoft.com/office/drawing/2014/main" xmlns="" id="{25E35751-7742-4117-B330-E9E01E4617D1}"/>
              </a:ext>
            </a:extLst>
          </p:cNvPr>
          <p:cNvSpPr/>
          <p:nvPr/>
        </p:nvSpPr>
        <p:spPr>
          <a:xfrm>
            <a:off x="2310801" y="2271284"/>
            <a:ext cx="9304187" cy="10970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3" name="Parallelogram 86">
            <a:extLst>
              <a:ext uri="{FF2B5EF4-FFF2-40B4-BE49-F238E27FC236}">
                <a16:creationId xmlns:a16="http://schemas.microsoft.com/office/drawing/2014/main" xmlns="" id="{E3CFDCE8-F0CA-4D30-B257-6A38A9C1EA52}"/>
              </a:ext>
            </a:extLst>
          </p:cNvPr>
          <p:cNvSpPr/>
          <p:nvPr/>
        </p:nvSpPr>
        <p:spPr>
          <a:xfrm>
            <a:off x="8968358" y="1881609"/>
            <a:ext cx="2005463" cy="1876425"/>
          </a:xfrm>
          <a:prstGeom prst="parallelogram">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4" name="Parallelogram 87">
            <a:extLst>
              <a:ext uri="{FF2B5EF4-FFF2-40B4-BE49-F238E27FC236}">
                <a16:creationId xmlns:a16="http://schemas.microsoft.com/office/drawing/2014/main" xmlns="" id="{ED07F553-32AB-429D-8B27-70DA3ACF3F9A}"/>
              </a:ext>
            </a:extLst>
          </p:cNvPr>
          <p:cNvSpPr/>
          <p:nvPr/>
        </p:nvSpPr>
        <p:spPr>
          <a:xfrm>
            <a:off x="6962896" y="1881609"/>
            <a:ext cx="2005463" cy="1876425"/>
          </a:xfrm>
          <a:prstGeom prst="parallelogram">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5" name="Parallelogram 89">
            <a:extLst>
              <a:ext uri="{FF2B5EF4-FFF2-40B4-BE49-F238E27FC236}">
                <a16:creationId xmlns:a16="http://schemas.microsoft.com/office/drawing/2014/main" xmlns="" id="{AD59E80B-0448-40CB-B25A-B53F9B3CEE99}"/>
              </a:ext>
            </a:extLst>
          </p:cNvPr>
          <p:cNvSpPr/>
          <p:nvPr/>
        </p:nvSpPr>
        <p:spPr>
          <a:xfrm>
            <a:off x="2951973" y="1881598"/>
            <a:ext cx="2005463" cy="1876428"/>
          </a:xfrm>
          <a:prstGeom prst="parallelogram">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6" name="Parallelogram 90">
            <a:extLst>
              <a:ext uri="{FF2B5EF4-FFF2-40B4-BE49-F238E27FC236}">
                <a16:creationId xmlns:a16="http://schemas.microsoft.com/office/drawing/2014/main" xmlns="" id="{72DD15EE-2961-4783-8393-59934B892426}"/>
              </a:ext>
            </a:extLst>
          </p:cNvPr>
          <p:cNvSpPr/>
          <p:nvPr/>
        </p:nvSpPr>
        <p:spPr>
          <a:xfrm>
            <a:off x="4957434" y="1881598"/>
            <a:ext cx="2005463" cy="1876428"/>
          </a:xfrm>
          <a:prstGeom prst="parallelogram">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pic>
        <p:nvPicPr>
          <p:cNvPr id="3" name="圖片 2"/>
          <p:cNvPicPr>
            <a:picLocks noChangeAspect="1"/>
          </p:cNvPicPr>
          <p:nvPr/>
        </p:nvPicPr>
        <p:blipFill rotWithShape="1">
          <a:blip r:embed="rId2" cstate="print">
            <a:extLst>
              <a:ext uri="{28A0092B-C50C-407E-A947-70E740481C1C}">
                <a14:useLocalDpi xmlns:a14="http://schemas.microsoft.com/office/drawing/2010/main" val="0"/>
              </a:ext>
            </a:extLst>
          </a:blip>
          <a:srcRect b="24213"/>
          <a:stretch/>
        </p:blipFill>
        <p:spPr>
          <a:xfrm>
            <a:off x="3418874" y="2397384"/>
            <a:ext cx="897391" cy="844852"/>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6800" y="2451973"/>
            <a:ext cx="643749" cy="838371"/>
          </a:xfrm>
          <a:prstGeom prst="rect">
            <a:avLst/>
          </a:prstGeom>
        </p:spPr>
      </p:pic>
      <p:sp>
        <p:nvSpPr>
          <p:cNvPr id="8" name="文字方塊 7"/>
          <p:cNvSpPr txBox="1"/>
          <p:nvPr/>
        </p:nvSpPr>
        <p:spPr>
          <a:xfrm>
            <a:off x="5908564" y="2999005"/>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white"/>
                </a:solidFill>
                <a:effectLst/>
                <a:uLnTx/>
                <a:uFillTx/>
                <a:latin typeface="+mn-lt"/>
                <a:ea typeface="+mn-ea"/>
                <a:cs typeface="+mn-cs"/>
              </a:rPr>
              <a:t>1</a:t>
            </a:r>
            <a:endParaRPr kumimoji="0" lang="zh-TW" altLang="en-US" sz="1800" b="1" i="0" u="none" strike="noStrike" kern="1200" cap="none" spc="0" normalizeH="0" baseline="0" noProof="0" dirty="0">
              <a:ln>
                <a:noFill/>
              </a:ln>
              <a:solidFill>
                <a:prstClr val="white"/>
              </a:solidFill>
              <a:effectLst/>
              <a:uLnTx/>
              <a:uFillTx/>
              <a:latin typeface="+mn-lt"/>
              <a:ea typeface="+mn-ea"/>
              <a:cs typeface="+mn-cs"/>
            </a:endParaRPr>
          </a:p>
        </p:txBody>
      </p:sp>
      <p:pic>
        <p:nvPicPr>
          <p:cNvPr id="139" name="圖片 1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9360" y="2451973"/>
            <a:ext cx="643749" cy="838371"/>
          </a:xfrm>
          <a:prstGeom prst="rect">
            <a:avLst/>
          </a:prstGeom>
        </p:spPr>
      </p:pic>
      <p:sp>
        <p:nvSpPr>
          <p:cNvPr id="140" name="文字方塊 139"/>
          <p:cNvSpPr txBox="1"/>
          <p:nvPr/>
        </p:nvSpPr>
        <p:spPr>
          <a:xfrm>
            <a:off x="7911121" y="2999005"/>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white"/>
                </a:solidFill>
                <a:effectLst/>
                <a:uLnTx/>
                <a:uFillTx/>
                <a:latin typeface="+mn-lt"/>
                <a:ea typeface="+mn-ea"/>
                <a:cs typeface="+mn-cs"/>
              </a:rPr>
              <a:t>2</a:t>
            </a:r>
          </a:p>
        </p:txBody>
      </p:sp>
      <p:pic>
        <p:nvPicPr>
          <p:cNvPr id="141" name="圖片 1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1836" y="2455548"/>
            <a:ext cx="643749" cy="838371"/>
          </a:xfrm>
          <a:prstGeom prst="rect">
            <a:avLst/>
          </a:prstGeom>
        </p:spPr>
      </p:pic>
      <p:sp>
        <p:nvSpPr>
          <p:cNvPr id="142" name="文字方塊 141"/>
          <p:cNvSpPr txBox="1"/>
          <p:nvPr/>
        </p:nvSpPr>
        <p:spPr>
          <a:xfrm>
            <a:off x="9943597" y="3002580"/>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white"/>
                </a:solidFill>
                <a:effectLst/>
                <a:uLnTx/>
                <a:uFillTx/>
                <a:latin typeface="+mn-lt"/>
                <a:ea typeface="+mn-ea"/>
                <a:cs typeface="+mn-cs"/>
              </a:rPr>
              <a:t>3</a:t>
            </a:r>
          </a:p>
        </p:txBody>
      </p:sp>
      <p:sp>
        <p:nvSpPr>
          <p:cNvPr id="10" name="矩形 9"/>
          <p:cNvSpPr/>
          <p:nvPr/>
        </p:nvSpPr>
        <p:spPr>
          <a:xfrm>
            <a:off x="2760456" y="4090252"/>
            <a:ext cx="2031325" cy="461665"/>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Calibri Light"/>
                <a:ea typeface="+mn-ea"/>
                <a:cs typeface="+mn-cs"/>
              </a:rPr>
              <a:t>國中教育會考</a:t>
            </a:r>
          </a:p>
        </p:txBody>
      </p:sp>
      <p:sp>
        <p:nvSpPr>
          <p:cNvPr id="12" name="矩形 11"/>
          <p:cNvSpPr/>
          <p:nvPr/>
        </p:nvSpPr>
        <p:spPr>
          <a:xfrm>
            <a:off x="2914341" y="4574479"/>
            <a:ext cx="172354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mn-lt"/>
                <a:ea typeface="+mn-ea"/>
                <a:cs typeface="+mn-cs"/>
              </a:rPr>
              <a:t>取得會考成績</a:t>
            </a:r>
          </a:p>
        </p:txBody>
      </p:sp>
      <p:sp>
        <p:nvSpPr>
          <p:cNvPr id="17" name="矩形 16"/>
          <p:cNvSpPr/>
          <p:nvPr/>
        </p:nvSpPr>
        <p:spPr>
          <a:xfrm>
            <a:off x="2840404" y="5007111"/>
            <a:ext cx="1895071"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mn-lt"/>
                <a:ea typeface="+mn-ea"/>
                <a:cs typeface="+mn-cs"/>
              </a:rPr>
              <a:t>(</a:t>
            </a:r>
            <a:r>
              <a:rPr kumimoji="0" lang="zh-TW" altLang="en-US" sz="1600" b="0" i="0" u="none" strike="noStrike" kern="1200" cap="none" spc="0" normalizeH="0" baseline="0" noProof="0" dirty="0">
                <a:ln>
                  <a:noFill/>
                </a:ln>
                <a:solidFill>
                  <a:prstClr val="black"/>
                </a:solidFill>
                <a:effectLst/>
                <a:uLnTx/>
                <a:uFillTx/>
                <a:latin typeface="+mn-lt"/>
                <a:ea typeface="+mn-ea"/>
                <a:cs typeface="+mn-cs"/>
              </a:rPr>
              <a:t>除</a:t>
            </a:r>
            <a:r>
              <a:rPr kumimoji="0" lang="zh-TW" altLang="en-US" sz="1600" b="1" i="0" u="none" strike="noStrike" kern="1200" cap="none" spc="0" normalizeH="0" baseline="0" noProof="0" dirty="0">
                <a:ln>
                  <a:noFill/>
                </a:ln>
                <a:solidFill>
                  <a:prstClr val="black"/>
                </a:solidFill>
                <a:effectLst/>
                <a:uLnTx/>
                <a:uFillTx/>
                <a:latin typeface="+mn-lt"/>
                <a:ea typeface="+mn-ea"/>
                <a:cs typeface="+mn-cs"/>
              </a:rPr>
              <a:t>國立學校</a:t>
            </a:r>
            <a:r>
              <a:rPr kumimoji="0" lang="zh-TW" altLang="en-US" sz="1600" b="0" i="0" u="none" strike="noStrike" kern="1200" cap="none" spc="0" normalizeH="0" baseline="0" noProof="0" dirty="0">
                <a:ln>
                  <a:noFill/>
                </a:ln>
                <a:solidFill>
                  <a:prstClr val="black"/>
                </a:solidFill>
                <a:effectLst/>
                <a:uLnTx/>
                <a:uFillTx/>
                <a:latin typeface="+mn-lt"/>
                <a:ea typeface="+mn-ea"/>
                <a:cs typeface="+mn-cs"/>
              </a:rPr>
              <a:t>及</a:t>
            </a:r>
            <a:r>
              <a:rPr kumimoji="0" lang="zh-TW" altLang="en-US" sz="1600" b="1" i="0" u="none" strike="noStrike" kern="1200" cap="none" spc="0" normalizeH="0" baseline="0" noProof="0" dirty="0">
                <a:ln>
                  <a:noFill/>
                </a:ln>
                <a:solidFill>
                  <a:prstClr val="black"/>
                </a:solidFill>
                <a:effectLst/>
                <a:uLnTx/>
                <a:uFillTx/>
                <a:latin typeface="+mn-lt"/>
                <a:ea typeface="+mn-ea"/>
                <a:cs typeface="+mn-cs"/>
              </a:rPr>
              <a:t>護理</a:t>
            </a:r>
            <a:endParaRPr kumimoji="0" lang="en-US" altLang="zh-TW" sz="16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mn-lt"/>
                <a:ea typeface="+mn-ea"/>
                <a:cs typeface="+mn-cs"/>
              </a:rPr>
              <a:t> 科</a:t>
            </a:r>
            <a:r>
              <a:rPr kumimoji="0" lang="zh-TW" altLang="en-US" sz="1600" b="0" i="0" u="none" strike="noStrike" kern="1200" cap="none" spc="0" normalizeH="0" baseline="0" noProof="0" dirty="0">
                <a:ln>
                  <a:noFill/>
                </a:ln>
                <a:solidFill>
                  <a:prstClr val="black"/>
                </a:solidFill>
                <a:effectLst/>
                <a:uLnTx/>
                <a:uFillTx/>
                <a:latin typeface="+mn-lt"/>
                <a:ea typeface="+mn-ea"/>
                <a:cs typeface="+mn-cs"/>
              </a:rPr>
              <a:t>外，各校自訂是</a:t>
            </a:r>
            <a:endParaRPr kumimoji="0" lang="en-US" altLang="zh-TW"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mn-lt"/>
                <a:ea typeface="+mn-ea"/>
                <a:cs typeface="+mn-cs"/>
              </a:rPr>
              <a:t> 否採計會考成績</a:t>
            </a:r>
            <a:r>
              <a:rPr kumimoji="0" lang="en-US" altLang="zh-TW" sz="1600" b="0" i="0" u="none" strike="noStrike" kern="1200" cap="none" spc="0" normalizeH="0" baseline="0" noProof="0" dirty="0">
                <a:ln>
                  <a:noFill/>
                </a:ln>
                <a:solidFill>
                  <a:prstClr val="black"/>
                </a:solidFill>
                <a:effectLst/>
                <a:uLnTx/>
                <a:uFillTx/>
                <a:latin typeface="+mn-lt"/>
                <a:ea typeface="+mn-ea"/>
                <a:cs typeface="+mn-cs"/>
              </a:rPr>
              <a:t>)</a:t>
            </a:r>
            <a:endParaRPr kumimoji="0" lang="zh-TW" altLang="en-US"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18" name="矩形 17"/>
          <p:cNvSpPr/>
          <p:nvPr/>
        </p:nvSpPr>
        <p:spPr>
          <a:xfrm>
            <a:off x="4791780" y="4099441"/>
            <a:ext cx="203132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Calibri Light"/>
                <a:ea typeface="+mn-ea"/>
                <a:cs typeface="+mn-cs"/>
              </a:rPr>
              <a:t>優先免試入學</a:t>
            </a:r>
          </a:p>
        </p:txBody>
      </p:sp>
      <p:sp>
        <p:nvSpPr>
          <p:cNvPr id="19" name="矩形 18"/>
          <p:cNvSpPr/>
          <p:nvPr/>
        </p:nvSpPr>
        <p:spPr>
          <a:xfrm>
            <a:off x="6858000" y="4097339"/>
            <a:ext cx="2110358" cy="46166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mn-lt"/>
                <a:ea typeface="+mn-ea"/>
                <a:cs typeface="+mn-cs"/>
              </a:rPr>
              <a:t>聯合免試入學</a:t>
            </a:r>
          </a:p>
        </p:txBody>
      </p:sp>
      <p:sp>
        <p:nvSpPr>
          <p:cNvPr id="20" name="文字方塊 19"/>
          <p:cNvSpPr txBox="1"/>
          <p:nvPr/>
        </p:nvSpPr>
        <p:spPr>
          <a:xfrm>
            <a:off x="4945670" y="4570287"/>
            <a:ext cx="172354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FF0000"/>
                </a:solidFill>
                <a:effectLst/>
                <a:uLnTx/>
                <a:uFillTx/>
                <a:latin typeface="Calibri Light"/>
                <a:ea typeface="+mn-ea"/>
                <a:cs typeface="+mn-cs"/>
              </a:rPr>
              <a:t>未錄取者</a:t>
            </a:r>
            <a:endParaRPr kumimoji="0" lang="en-US" altLang="zh-TW" sz="2000" b="0" i="0" u="none" strike="noStrike" kern="1200" cap="none" spc="0" normalizeH="0" baseline="0" noProof="0" dirty="0">
              <a:ln>
                <a:noFill/>
              </a:ln>
              <a:solidFill>
                <a:srgbClr val="FF0000"/>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Calibri Light"/>
                <a:ea typeface="+mn-ea"/>
                <a:cs typeface="+mn-cs"/>
              </a:rPr>
              <a:t>參加下一階段</a:t>
            </a:r>
          </a:p>
        </p:txBody>
      </p:sp>
      <p:sp>
        <p:nvSpPr>
          <p:cNvPr id="143" name="文字方塊 142"/>
          <p:cNvSpPr txBox="1"/>
          <p:nvPr/>
        </p:nvSpPr>
        <p:spPr>
          <a:xfrm>
            <a:off x="6970030" y="4571767"/>
            <a:ext cx="172354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FF0000"/>
                </a:solidFill>
                <a:effectLst/>
                <a:uLnTx/>
                <a:uFillTx/>
                <a:latin typeface="Calibri Light"/>
                <a:ea typeface="+mn-ea"/>
                <a:cs typeface="+mn-cs"/>
              </a:rPr>
              <a:t>未錄取者</a:t>
            </a:r>
            <a:endParaRPr kumimoji="0" lang="en-US" altLang="zh-TW" sz="2000" b="0" i="0" u="none" strike="noStrike" kern="1200" cap="none" spc="0" normalizeH="0" baseline="0" noProof="0" dirty="0">
              <a:ln>
                <a:noFill/>
              </a:ln>
              <a:solidFill>
                <a:srgbClr val="FF0000"/>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Calibri Light"/>
                <a:ea typeface="+mn-ea"/>
                <a:cs typeface="+mn-cs"/>
              </a:rPr>
              <a:t>參加下一階段</a:t>
            </a:r>
          </a:p>
        </p:txBody>
      </p:sp>
      <p:sp>
        <p:nvSpPr>
          <p:cNvPr id="144" name="矩形 143"/>
          <p:cNvSpPr/>
          <p:nvPr/>
        </p:nvSpPr>
        <p:spPr>
          <a:xfrm>
            <a:off x="9076035" y="4090251"/>
            <a:ext cx="141577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mn-lt"/>
                <a:ea typeface="+mn-ea"/>
                <a:cs typeface="+mn-cs"/>
              </a:rPr>
              <a:t>免試續招</a:t>
            </a:r>
          </a:p>
        </p:txBody>
      </p:sp>
    </p:spTree>
    <p:extLst>
      <p:ext uri="{BB962C8B-B14F-4D97-AF65-F5344CB8AC3E}">
        <p14:creationId xmlns:p14="http://schemas.microsoft.com/office/powerpoint/2010/main" val="1640040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36"/>
            <a:ext cx="3245709" cy="16664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25</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24" name="TextBox 7">
            <a:extLst>
              <a:ext uri="{FF2B5EF4-FFF2-40B4-BE49-F238E27FC236}">
                <a16:creationId xmlns:a16="http://schemas.microsoft.com/office/drawing/2014/main" xmlns="" id="{5A0151CA-4F17-486D-A55B-4FFDBA3708A3}"/>
              </a:ext>
            </a:extLst>
          </p:cNvPr>
          <p:cNvSpPr txBox="1"/>
          <p:nvPr/>
        </p:nvSpPr>
        <p:spPr>
          <a:xfrm>
            <a:off x="2807427" y="636473"/>
            <a:ext cx="7630536" cy="677108"/>
          </a:xfrm>
          <a:prstGeom prst="rect">
            <a:avLst/>
          </a:prstGeom>
          <a:noFill/>
        </p:spPr>
        <p:txBody>
          <a:bodyPr wrap="square" lIns="0" tIns="0" rIns="0" bIns="0" rtlCol="0" anchor="t">
            <a:spAutoFit/>
          </a:bodyPr>
          <a:lstStyle/>
          <a:p>
            <a:pPr algn="ctr"/>
            <a:r>
              <a:rPr lang="zh-TW" altLang="en-US" sz="4400" b="1" dirty="0">
                <a:solidFill>
                  <a:prstClr val="black"/>
                </a:solidFill>
              </a:rPr>
              <a:t>五專優先免試招生資訊</a:t>
            </a:r>
            <a:endParaRPr lang="en-US" altLang="zh-TW" sz="4400" b="1" dirty="0">
              <a:solidFill>
                <a:prstClr val="black"/>
              </a:solidFill>
            </a:endParaRPr>
          </a:p>
        </p:txBody>
      </p:sp>
      <p:sp>
        <p:nvSpPr>
          <p:cNvPr id="2" name="矩形 1"/>
          <p:cNvSpPr/>
          <p:nvPr/>
        </p:nvSpPr>
        <p:spPr>
          <a:xfrm>
            <a:off x="2457085" y="1761715"/>
            <a:ext cx="8567811" cy="3748719"/>
          </a:xfrm>
          <a:prstGeom prst="rect">
            <a:avLst/>
          </a:prstGeom>
        </p:spPr>
        <p:txBody>
          <a:bodyPr wrap="square">
            <a:spAutoFit/>
          </a:bodyPr>
          <a:lstStyle/>
          <a:p>
            <a:pPr marL="0" lvl="2">
              <a:lnSpc>
                <a:spcPct val="90000"/>
              </a:lnSpc>
              <a:spcBef>
                <a:spcPct val="0"/>
              </a:spcBef>
              <a:defRPr/>
            </a:pPr>
            <a:r>
              <a:rPr lang="zh-TW" altLang="en-US" sz="2400" dirty="0">
                <a:latin typeface="+mn-ea"/>
              </a:rPr>
              <a:t>招生對象：應屆畢業生、非應屆畢業生及具有同等學力者</a:t>
            </a:r>
            <a:endParaRPr lang="en-US" altLang="zh-TW" sz="2400" dirty="0">
              <a:latin typeface="+mn-ea"/>
            </a:endParaRPr>
          </a:p>
          <a:p>
            <a:pPr marL="0" lvl="2">
              <a:lnSpc>
                <a:spcPct val="90000"/>
              </a:lnSpc>
              <a:spcBef>
                <a:spcPct val="0"/>
              </a:spcBef>
              <a:defRPr/>
            </a:pPr>
            <a:r>
              <a:rPr lang="zh-TW" altLang="en-US" sz="2400" dirty="0">
                <a:latin typeface="+mn-ea"/>
              </a:rPr>
              <a:t>招生名額：</a:t>
            </a:r>
            <a:r>
              <a:rPr lang="en-US" altLang="zh-TW" sz="2400" dirty="0">
                <a:solidFill>
                  <a:schemeClr val="accent1"/>
                </a:solidFill>
                <a:latin typeface="+mn-ea"/>
              </a:rPr>
              <a:t>14,000</a:t>
            </a:r>
            <a:r>
              <a:rPr lang="zh-TW" altLang="en-US" sz="2400" dirty="0">
                <a:latin typeface="+mn-ea"/>
              </a:rPr>
              <a:t>名以上</a:t>
            </a:r>
            <a:r>
              <a:rPr lang="en-US" altLang="zh-TW" sz="2400" dirty="0">
                <a:latin typeface="+mn-ea"/>
              </a:rPr>
              <a:t> </a:t>
            </a:r>
          </a:p>
          <a:p>
            <a:pPr marL="0" lvl="2">
              <a:lnSpc>
                <a:spcPct val="90000"/>
              </a:lnSpc>
              <a:spcBef>
                <a:spcPct val="0"/>
              </a:spcBef>
              <a:defRPr/>
            </a:pPr>
            <a:r>
              <a:rPr lang="zh-TW" altLang="en-US" sz="2400" dirty="0">
                <a:latin typeface="+mn-ea"/>
              </a:rPr>
              <a:t>簡章發售及公告： </a:t>
            </a:r>
            <a:r>
              <a:rPr lang="en-US" altLang="zh-TW" sz="2400" dirty="0">
                <a:solidFill>
                  <a:schemeClr val="accent1"/>
                </a:solidFill>
                <a:latin typeface="+mn-ea"/>
              </a:rPr>
              <a:t>112</a:t>
            </a:r>
            <a:r>
              <a:rPr lang="zh-TW" altLang="en-US" sz="2400" dirty="0">
                <a:solidFill>
                  <a:schemeClr val="accent1"/>
                </a:solidFill>
                <a:latin typeface="+mn-ea"/>
              </a:rPr>
              <a:t>年</a:t>
            </a:r>
            <a:r>
              <a:rPr lang="en-US" altLang="zh-TW" sz="2400" dirty="0">
                <a:solidFill>
                  <a:schemeClr val="accent1"/>
                </a:solidFill>
                <a:latin typeface="+mn-ea"/>
              </a:rPr>
              <a:t>1</a:t>
            </a:r>
            <a:r>
              <a:rPr lang="zh-TW" altLang="en-US" sz="2400" dirty="0">
                <a:solidFill>
                  <a:schemeClr val="accent1"/>
                </a:solidFill>
                <a:latin typeface="+mn-ea"/>
              </a:rPr>
              <a:t>月</a:t>
            </a:r>
            <a:r>
              <a:rPr lang="en-US" altLang="zh-TW" sz="2400" dirty="0">
                <a:solidFill>
                  <a:schemeClr val="accent1"/>
                </a:solidFill>
                <a:latin typeface="+mn-ea"/>
              </a:rPr>
              <a:t>16</a:t>
            </a:r>
            <a:r>
              <a:rPr lang="zh-TW" altLang="en-US" sz="2400" dirty="0">
                <a:solidFill>
                  <a:schemeClr val="accent1"/>
                </a:solidFill>
                <a:latin typeface="+mn-ea"/>
              </a:rPr>
              <a:t>日</a:t>
            </a:r>
            <a:r>
              <a:rPr lang="zh-TW" altLang="en-US" sz="2400" dirty="0">
                <a:latin typeface="+mn-ea"/>
              </a:rPr>
              <a:t>起發售及開放網路下載</a:t>
            </a:r>
            <a:endParaRPr lang="en-US" altLang="zh-TW" sz="2400" dirty="0">
              <a:latin typeface="+mn-ea"/>
            </a:endParaRPr>
          </a:p>
          <a:p>
            <a:pPr marL="0" lvl="2">
              <a:lnSpc>
                <a:spcPct val="90000"/>
              </a:lnSpc>
              <a:spcBef>
                <a:spcPct val="0"/>
              </a:spcBef>
              <a:defRPr/>
            </a:pPr>
            <a:r>
              <a:rPr lang="zh-TW" altLang="en-US" sz="2400" dirty="0">
                <a:latin typeface="+mn-ea"/>
              </a:rPr>
              <a:t>報名： </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22</a:t>
            </a:r>
            <a:r>
              <a:rPr lang="zh-TW" altLang="en-US" sz="2400" dirty="0">
                <a:latin typeface="+mn-ea"/>
              </a:rPr>
              <a:t>日</a:t>
            </a:r>
            <a:r>
              <a:rPr lang="en-US" altLang="zh-TW" sz="2400" dirty="0">
                <a:latin typeface="+mn-ea"/>
              </a:rPr>
              <a:t>- 112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26</a:t>
            </a:r>
            <a:r>
              <a:rPr lang="zh-TW" altLang="en-US" sz="2400" dirty="0">
                <a:latin typeface="+mn-ea"/>
              </a:rPr>
              <a:t>日</a:t>
            </a:r>
            <a:endParaRPr lang="en-US" altLang="zh-TW" sz="2400" dirty="0">
              <a:latin typeface="+mn-ea"/>
            </a:endParaRPr>
          </a:p>
          <a:p>
            <a:pPr marL="0" lvl="2">
              <a:lnSpc>
                <a:spcPct val="90000"/>
              </a:lnSpc>
              <a:spcBef>
                <a:spcPct val="0"/>
              </a:spcBef>
              <a:defRPr/>
            </a:pPr>
            <a:r>
              <a:rPr lang="zh-TW" altLang="en-US" sz="2400" dirty="0">
                <a:latin typeface="+mn-ea"/>
              </a:rPr>
              <a:t>網路選填志願： </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8</a:t>
            </a:r>
            <a:r>
              <a:rPr lang="zh-TW" altLang="en-US" sz="2400" dirty="0">
                <a:latin typeface="+mn-ea"/>
              </a:rPr>
              <a:t>日</a:t>
            </a:r>
            <a:r>
              <a:rPr lang="en-US" altLang="zh-TW" sz="2400" dirty="0">
                <a:latin typeface="+mn-ea"/>
              </a:rPr>
              <a:t>- 112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12</a:t>
            </a:r>
            <a:r>
              <a:rPr lang="zh-TW" altLang="en-US" sz="2400" dirty="0">
                <a:latin typeface="+mn-ea"/>
              </a:rPr>
              <a:t>日</a:t>
            </a:r>
            <a:endParaRPr lang="en-US" altLang="zh-TW" sz="2400" dirty="0">
              <a:latin typeface="+mn-ea"/>
            </a:endParaRPr>
          </a:p>
          <a:p>
            <a:pPr marL="0" lvl="2">
              <a:lnSpc>
                <a:spcPct val="90000"/>
              </a:lnSpc>
              <a:spcBef>
                <a:spcPct val="0"/>
              </a:spcBef>
              <a:defRPr/>
            </a:pPr>
            <a:r>
              <a:rPr lang="zh-TW" altLang="en-US" sz="2400" dirty="0">
                <a:latin typeface="+mn-ea"/>
              </a:rPr>
              <a:t>放榜： </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15</a:t>
            </a:r>
            <a:r>
              <a:rPr lang="zh-TW" altLang="en-US" sz="2400" dirty="0">
                <a:latin typeface="+mn-ea"/>
              </a:rPr>
              <a:t>日上午</a:t>
            </a:r>
            <a:r>
              <a:rPr lang="en-US" altLang="zh-TW" sz="2400" dirty="0">
                <a:latin typeface="+mn-ea"/>
              </a:rPr>
              <a:t>9</a:t>
            </a:r>
            <a:r>
              <a:rPr lang="zh-TW" altLang="en-US" sz="2400" dirty="0">
                <a:latin typeface="+mn-ea"/>
              </a:rPr>
              <a:t>：</a:t>
            </a:r>
            <a:r>
              <a:rPr lang="en-US" altLang="zh-TW" sz="2400" dirty="0">
                <a:latin typeface="+mn-ea"/>
              </a:rPr>
              <a:t>00</a:t>
            </a:r>
            <a:r>
              <a:rPr lang="zh-TW" altLang="en-US" sz="2400" dirty="0">
                <a:latin typeface="+mn-ea"/>
              </a:rPr>
              <a:t>起公告錄取名單</a:t>
            </a:r>
            <a:endParaRPr lang="en-US" altLang="zh-TW" sz="2400" dirty="0">
              <a:latin typeface="+mn-ea"/>
            </a:endParaRPr>
          </a:p>
          <a:p>
            <a:pPr marL="0" lvl="2">
              <a:lnSpc>
                <a:spcPct val="90000"/>
              </a:lnSpc>
              <a:spcBef>
                <a:spcPct val="0"/>
              </a:spcBef>
              <a:defRPr/>
            </a:pPr>
            <a:r>
              <a:rPr lang="zh-TW" altLang="en-US" sz="2400" dirty="0">
                <a:latin typeface="+mn-ea"/>
              </a:rPr>
              <a:t>報到與放棄錄取截止日： </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19</a:t>
            </a:r>
            <a:r>
              <a:rPr lang="zh-TW" altLang="en-US" sz="2400" dirty="0">
                <a:latin typeface="+mn-ea"/>
              </a:rPr>
              <a:t>日下午</a:t>
            </a:r>
            <a:r>
              <a:rPr lang="en-US" altLang="zh-TW" sz="2400" dirty="0">
                <a:latin typeface="+mn-ea"/>
              </a:rPr>
              <a:t>3</a:t>
            </a:r>
            <a:r>
              <a:rPr lang="zh-TW" altLang="en-US" sz="2400" dirty="0">
                <a:latin typeface="+mn-ea"/>
              </a:rPr>
              <a:t>時截止</a:t>
            </a:r>
            <a:endParaRPr lang="en-US" altLang="zh-TW" sz="2400" dirty="0">
              <a:latin typeface="+mn-ea"/>
            </a:endParaRPr>
          </a:p>
          <a:p>
            <a:pPr marL="0" lvl="2">
              <a:lnSpc>
                <a:spcPct val="90000"/>
              </a:lnSpc>
              <a:spcBef>
                <a:spcPct val="0"/>
              </a:spcBef>
              <a:defRPr/>
            </a:pPr>
            <a:r>
              <a:rPr lang="zh-TW" altLang="en-US" sz="2400" dirty="0">
                <a:latin typeface="+mn-ea"/>
              </a:rPr>
              <a:t>附註：</a:t>
            </a:r>
            <a:endParaRPr lang="en-US" altLang="zh-TW" sz="2400" dirty="0">
              <a:latin typeface="+mn-ea"/>
            </a:endParaRPr>
          </a:p>
          <a:p>
            <a:pPr marL="0" lvl="2">
              <a:lnSpc>
                <a:spcPct val="90000"/>
              </a:lnSpc>
              <a:spcBef>
                <a:spcPct val="0"/>
              </a:spcBef>
              <a:defRPr/>
            </a:pPr>
            <a:r>
              <a:rPr lang="zh-TW" altLang="en-US" sz="2400" dirty="0">
                <a:latin typeface="+mn-ea"/>
              </a:rPr>
              <a:t>    </a:t>
            </a:r>
            <a:r>
              <a:rPr lang="en-US" altLang="zh-TW" sz="2400" dirty="0">
                <a:latin typeface="+mn-ea"/>
              </a:rPr>
              <a:t>1.</a:t>
            </a:r>
            <a:r>
              <a:rPr lang="zh-TW" altLang="en-US" sz="2400" dirty="0">
                <a:latin typeface="+mn-ea"/>
              </a:rPr>
              <a:t>免試生報名時可選填至多</a:t>
            </a:r>
            <a:r>
              <a:rPr lang="en-US" altLang="zh-TW" sz="2400" dirty="0">
                <a:solidFill>
                  <a:schemeClr val="accent1"/>
                </a:solidFill>
                <a:latin typeface="+mn-ea"/>
              </a:rPr>
              <a:t>30</a:t>
            </a:r>
            <a:r>
              <a:rPr lang="zh-TW" altLang="en-US" sz="2400" dirty="0">
                <a:latin typeface="+mn-ea"/>
              </a:rPr>
              <a:t>個科</a:t>
            </a:r>
            <a:r>
              <a:rPr lang="en-US" altLang="zh-TW" sz="2400" dirty="0">
                <a:latin typeface="+mn-ea"/>
              </a:rPr>
              <a:t>(</a:t>
            </a:r>
            <a:r>
              <a:rPr lang="zh-TW" altLang="en-US" sz="2400" dirty="0">
                <a:latin typeface="+mn-ea"/>
              </a:rPr>
              <a:t>組</a:t>
            </a:r>
            <a:r>
              <a:rPr lang="en-US" altLang="zh-TW" sz="2400" dirty="0">
                <a:latin typeface="+mn-ea"/>
              </a:rPr>
              <a:t>)</a:t>
            </a:r>
            <a:r>
              <a:rPr lang="zh-TW" altLang="en-US" sz="2400" dirty="0">
                <a:latin typeface="+mn-ea"/>
              </a:rPr>
              <a:t>志願</a:t>
            </a:r>
            <a:r>
              <a:rPr lang="en-US" altLang="zh-TW" sz="2400" dirty="0">
                <a:latin typeface="+mn-ea"/>
              </a:rPr>
              <a:t> </a:t>
            </a:r>
          </a:p>
          <a:p>
            <a:pPr marL="0" lvl="2">
              <a:lnSpc>
                <a:spcPct val="90000"/>
              </a:lnSpc>
              <a:spcBef>
                <a:spcPct val="0"/>
              </a:spcBef>
              <a:defRPr/>
            </a:pPr>
            <a:r>
              <a:rPr lang="zh-TW" altLang="en-US" sz="2400" dirty="0">
                <a:latin typeface="+mn-ea"/>
              </a:rPr>
              <a:t>    </a:t>
            </a:r>
            <a:r>
              <a:rPr lang="en-US" altLang="zh-TW" sz="2400" dirty="0">
                <a:latin typeface="+mn-ea"/>
              </a:rPr>
              <a:t>2.</a:t>
            </a:r>
            <a:r>
              <a:rPr lang="zh-TW" altLang="en-US" sz="2400" dirty="0">
                <a:latin typeface="+mn-ea"/>
              </a:rPr>
              <a:t>採用全國一區依免試生分發順位與志願序由電腦統一分發 </a:t>
            </a:r>
            <a:r>
              <a:rPr lang="en-US" altLang="zh-TW" sz="2400" dirty="0">
                <a:latin typeface="+mn-ea"/>
              </a:rPr>
              <a:t> </a:t>
            </a:r>
          </a:p>
          <a:p>
            <a:pPr marL="0" lvl="2">
              <a:lnSpc>
                <a:spcPct val="90000"/>
              </a:lnSpc>
              <a:spcBef>
                <a:spcPct val="0"/>
              </a:spcBef>
              <a:defRPr/>
            </a:pPr>
            <a:r>
              <a:rPr lang="zh-TW" altLang="en-US" sz="2400" dirty="0">
                <a:latin typeface="+mn-ea"/>
              </a:rPr>
              <a:t>    </a:t>
            </a:r>
            <a:r>
              <a:rPr lang="en-US" altLang="zh-TW" sz="2400" dirty="0">
                <a:latin typeface="+mn-ea"/>
              </a:rPr>
              <a:t>3.112</a:t>
            </a:r>
            <a:r>
              <a:rPr lang="zh-TW" altLang="en-US" sz="2400" dirty="0">
                <a:latin typeface="+mn-ea"/>
              </a:rPr>
              <a:t>學年度共計</a:t>
            </a:r>
            <a:r>
              <a:rPr lang="en-US" altLang="zh-TW" sz="2400" dirty="0">
                <a:solidFill>
                  <a:schemeClr val="accent1"/>
                </a:solidFill>
                <a:latin typeface="+mn-ea"/>
              </a:rPr>
              <a:t>41</a:t>
            </a:r>
            <a:r>
              <a:rPr lang="zh-TW" altLang="en-US" sz="2400" dirty="0">
                <a:latin typeface="+mn-ea"/>
              </a:rPr>
              <a:t>所學校參與招生</a:t>
            </a:r>
            <a:r>
              <a:rPr lang="en-US" altLang="zh-TW" sz="2400" dirty="0">
                <a:latin typeface="+mn-ea"/>
              </a:rPr>
              <a:t>(</a:t>
            </a:r>
            <a:r>
              <a:rPr lang="zh-TW" altLang="en-US" sz="2400" dirty="0">
                <a:latin typeface="+mn-ea"/>
              </a:rPr>
              <a:t>參見下頁</a:t>
            </a:r>
            <a:r>
              <a:rPr lang="en-US" altLang="zh-TW" sz="2400" dirty="0">
                <a:latin typeface="+mn-ea"/>
              </a:rPr>
              <a:t>)</a:t>
            </a:r>
          </a:p>
        </p:txBody>
      </p:sp>
      <p:sp>
        <p:nvSpPr>
          <p:cNvPr id="4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27298" y="1811568"/>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27298" y="2144137"/>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27298" y="2476699"/>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1123" y="2809261"/>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25155" y="3138805"/>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25157" y="3468347"/>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28854" y="3789841"/>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25155" y="4110569"/>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57689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36"/>
            <a:ext cx="2743201" cy="16664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26</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24" name="TextBox 7">
            <a:extLst>
              <a:ext uri="{FF2B5EF4-FFF2-40B4-BE49-F238E27FC236}">
                <a16:creationId xmlns:a16="http://schemas.microsoft.com/office/drawing/2014/main" xmlns="" id="{5A0151CA-4F17-486D-A55B-4FFDBA3708A3}"/>
              </a:ext>
            </a:extLst>
          </p:cNvPr>
          <p:cNvSpPr txBox="1"/>
          <p:nvPr/>
        </p:nvSpPr>
        <p:spPr>
          <a:xfrm>
            <a:off x="2816053" y="412186"/>
            <a:ext cx="7904820" cy="677108"/>
          </a:xfrm>
          <a:prstGeom prst="rect">
            <a:avLst/>
          </a:prstGeom>
          <a:noFill/>
        </p:spPr>
        <p:txBody>
          <a:bodyPr wrap="square" lIns="0" tIns="0" rIns="0" bIns="0" rtlCol="0" anchor="t">
            <a:spAutoFit/>
          </a:bodyPr>
          <a:lstStyle/>
          <a:p>
            <a:r>
              <a:rPr lang="en-US" altLang="zh-TW" sz="4400" b="1" dirty="0">
                <a:latin typeface="+mn-ea"/>
              </a:rPr>
              <a:t>112</a:t>
            </a:r>
            <a:r>
              <a:rPr lang="zh-TW" altLang="en-US" sz="4400" b="1" dirty="0">
                <a:latin typeface="+mn-ea"/>
              </a:rPr>
              <a:t>學年度五專招生學校一覽表</a:t>
            </a:r>
          </a:p>
        </p:txBody>
      </p:sp>
      <p:graphicFrame>
        <p:nvGraphicFramePr>
          <p:cNvPr id="47" name="內容版面配置區 2"/>
          <p:cNvGraphicFramePr>
            <a:graphicFrameLocks noGrp="1"/>
          </p:cNvGraphicFramePr>
          <p:nvPr>
            <p:ph idx="1"/>
            <p:extLst>
              <p:ext uri="{D42A27DB-BD31-4B8C-83A1-F6EECF244321}">
                <p14:modId xmlns:p14="http://schemas.microsoft.com/office/powerpoint/2010/main" val="2343966989"/>
              </p:ext>
            </p:extLst>
          </p:nvPr>
        </p:nvGraphicFramePr>
        <p:xfrm>
          <a:off x="2255106" y="1278922"/>
          <a:ext cx="9506576" cy="4754448"/>
        </p:xfrm>
        <a:graphic>
          <a:graphicData uri="http://schemas.openxmlformats.org/drawingml/2006/table">
            <a:tbl>
              <a:tblPr bandRow="1">
                <a:tableStyleId>{5C22544A-7EE6-4342-B048-85BDC9FD1C3A}</a:tableStyleId>
              </a:tblPr>
              <a:tblGrid>
                <a:gridCol w="1800279">
                  <a:extLst>
                    <a:ext uri="{9D8B030D-6E8A-4147-A177-3AD203B41FA5}">
                      <a16:colId xmlns:a16="http://schemas.microsoft.com/office/drawing/2014/main" xmlns="" val="20000"/>
                    </a:ext>
                  </a:extLst>
                </a:gridCol>
                <a:gridCol w="1809699">
                  <a:extLst>
                    <a:ext uri="{9D8B030D-6E8A-4147-A177-3AD203B41FA5}">
                      <a16:colId xmlns:a16="http://schemas.microsoft.com/office/drawing/2014/main" xmlns="" val="20001"/>
                    </a:ext>
                  </a:extLst>
                </a:gridCol>
                <a:gridCol w="1897167">
                  <a:extLst>
                    <a:ext uri="{9D8B030D-6E8A-4147-A177-3AD203B41FA5}">
                      <a16:colId xmlns:a16="http://schemas.microsoft.com/office/drawing/2014/main" xmlns="" val="20002"/>
                    </a:ext>
                  </a:extLst>
                </a:gridCol>
                <a:gridCol w="1888620">
                  <a:extLst>
                    <a:ext uri="{9D8B030D-6E8A-4147-A177-3AD203B41FA5}">
                      <a16:colId xmlns:a16="http://schemas.microsoft.com/office/drawing/2014/main" xmlns="" val="20003"/>
                    </a:ext>
                  </a:extLst>
                </a:gridCol>
                <a:gridCol w="2110811">
                  <a:extLst>
                    <a:ext uri="{9D8B030D-6E8A-4147-A177-3AD203B41FA5}">
                      <a16:colId xmlns:a16="http://schemas.microsoft.com/office/drawing/2014/main" xmlns="" val="20004"/>
                    </a:ext>
                  </a:extLst>
                </a:gridCol>
              </a:tblGrid>
              <a:tr h="317298">
                <a:tc gridSpan="2">
                  <a:txBody>
                    <a:bodyPr/>
                    <a:lstStyle/>
                    <a:p>
                      <a:pPr algn="ctr"/>
                      <a:r>
                        <a:rPr lang="zh-TW" altLang="en-US" sz="2000" dirty="0">
                          <a:latin typeface="+mn-ea"/>
                          <a:ea typeface="+mn-ea"/>
                          <a:cs typeface="Arial Unicode MS" panose="020B0604020202020204" pitchFamily="34" charset="-120"/>
                        </a:rPr>
                        <a:t>北部 </a:t>
                      </a:r>
                      <a:r>
                        <a:rPr lang="en-US" altLang="zh-TW" sz="2000" dirty="0">
                          <a:latin typeface="+mn-ea"/>
                          <a:ea typeface="+mn-ea"/>
                          <a:cs typeface="Arial Unicode MS" panose="020B0604020202020204" pitchFamily="34" charset="-120"/>
                        </a:rPr>
                        <a:t>17</a:t>
                      </a:r>
                      <a:r>
                        <a:rPr lang="zh-TW" altLang="en-US" sz="2000" dirty="0">
                          <a:solidFill>
                            <a:schemeClr val="tx1"/>
                          </a:solidFill>
                          <a:latin typeface="+mn-ea"/>
                          <a:ea typeface="+mn-ea"/>
                          <a:cs typeface="Arial Unicode MS" panose="020B0604020202020204" pitchFamily="34" charset="-120"/>
                        </a:rPr>
                        <a:t>所</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sz="2000" dirty="0">
                        <a:latin typeface="標楷體" panose="03000509000000000000" pitchFamily="65" charset="-120"/>
                        <a:ea typeface="標楷體" panose="03000509000000000000" pitchFamily="65" charset="-120"/>
                        <a:cs typeface="Arial Unicode MS" panose="020B0604020202020204" pitchFamily="34" charset="-120"/>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dirty="0">
                          <a:latin typeface="+mn-ea"/>
                          <a:ea typeface="+mn-ea"/>
                          <a:cs typeface="Arial Unicode MS" panose="020B0604020202020204" pitchFamily="34" charset="-120"/>
                        </a:rPr>
                        <a:t>中部</a:t>
                      </a:r>
                      <a:r>
                        <a:rPr lang="en-US" altLang="zh-TW" sz="2000" dirty="0">
                          <a:latin typeface="+mn-ea"/>
                          <a:ea typeface="+mn-ea"/>
                          <a:cs typeface="Arial Unicode MS" panose="020B0604020202020204" pitchFamily="34" charset="-120"/>
                        </a:rPr>
                        <a:t>5</a:t>
                      </a:r>
                      <a:r>
                        <a:rPr lang="zh-TW" altLang="en-US" sz="2000" dirty="0">
                          <a:latin typeface="+mn-ea"/>
                          <a:ea typeface="+mn-ea"/>
                          <a:cs typeface="Arial Unicode MS" panose="020B0604020202020204" pitchFamily="34" charset="-120"/>
                        </a:rPr>
                        <a:t>所</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zh-TW" altLang="en-US" sz="2000" dirty="0">
                          <a:solidFill>
                            <a:schemeClr val="tx1"/>
                          </a:solidFill>
                          <a:latin typeface="+mn-ea"/>
                          <a:ea typeface="+mn-ea"/>
                          <a:cs typeface="Arial Unicode MS" panose="020B0604020202020204" pitchFamily="34" charset="-120"/>
                        </a:rPr>
                        <a:t>南部</a:t>
                      </a:r>
                      <a:r>
                        <a:rPr lang="en-US" altLang="zh-TW" sz="2000" dirty="0">
                          <a:solidFill>
                            <a:schemeClr val="tx1"/>
                          </a:solidFill>
                          <a:latin typeface="+mn-ea"/>
                          <a:ea typeface="+mn-ea"/>
                          <a:cs typeface="Arial Unicode MS" panose="020B0604020202020204" pitchFamily="34" charset="-120"/>
                        </a:rPr>
                        <a:t>19</a:t>
                      </a:r>
                      <a:r>
                        <a:rPr lang="zh-TW" altLang="en-US" sz="2000" dirty="0">
                          <a:solidFill>
                            <a:schemeClr val="tx1"/>
                          </a:solidFill>
                          <a:latin typeface="+mn-ea"/>
                          <a:ea typeface="+mn-ea"/>
                          <a:cs typeface="Arial Unicode MS" panose="020B0604020202020204" pitchFamily="34" charset="-120"/>
                        </a:rPr>
                        <a:t>所</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sz="2000" dirty="0">
                        <a:latin typeface="標楷體" panose="03000509000000000000" pitchFamily="65" charset="-120"/>
                        <a:ea typeface="標楷體" panose="03000509000000000000" pitchFamily="65" charset="-120"/>
                        <a:cs typeface="Arial Unicode MS" panose="020B0604020202020204" pitchFamily="34" charset="-120"/>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臺北科技大學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臺北商業大學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臺中科技大學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高雄科技大學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澎湖科技大學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敏實科技大學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慈濟科技大學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虎尾科技大學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高雄餐旅大學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臺東專校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0">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致理科技大學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康寧大學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弘光科技大學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00FF"/>
                          </a:solidFill>
                          <a:latin typeface="+mn-ea"/>
                          <a:ea typeface="+mn-ea"/>
                          <a:cs typeface="Arial Unicode MS" panose="020B0604020202020204" pitchFamily="34" charset="-120"/>
                        </a:rPr>
                        <a:t>臺南醫護專校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美和科技大學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0">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臺北城市科大</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台北海洋科大</a:t>
                      </a:r>
                      <a:endParaRPr lang="zh-TW" altLang="en-US" sz="2000" dirty="0">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南開科技大學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中華醫事科大</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輔英科技大學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0">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宏國德霖科大</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龍華科技大學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仁德醫護專校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正修科技大學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南臺科技大學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華夏科技大學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馬偕醫護專校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mn-ea"/>
                          <a:ea typeface="+mn-ea"/>
                        </a:rPr>
                        <a:t>嘉南藥理大學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樹人醫護專校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0">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耕莘醫護專校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聖母醫護專校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敏惠醫護專校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育英醫護專校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172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新生醫護專校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黎明技術學院</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崇仁醫護專校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大同技術學院</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17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經國管理學院</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東方設計大學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文藻外語大學</a:t>
                      </a:r>
                      <a:endParaRPr lang="zh-TW" altLang="en-US" sz="2000" dirty="0">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3172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高苑科技大學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317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zh-TW" altLang="en-US">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zh-TW" altLang="en-US" dirty="0">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84854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3" y="642592"/>
            <a:ext cx="4917991" cy="160991"/>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27</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辦理方式</a:t>
            </a:r>
            <a:endParaRPr lang="en-US" sz="4400" b="1" dirty="0">
              <a:solidFill>
                <a:prstClr val="black"/>
              </a:solidFill>
            </a:endParaRPr>
          </a:p>
        </p:txBody>
      </p:sp>
      <p:sp>
        <p:nvSpPr>
          <p:cNvPr id="34" name="矩形 33"/>
          <p:cNvSpPr/>
          <p:nvPr/>
        </p:nvSpPr>
        <p:spPr>
          <a:xfrm>
            <a:off x="2576129" y="1422752"/>
            <a:ext cx="8074371" cy="3539430"/>
          </a:xfrm>
          <a:prstGeom prst="rect">
            <a:avLst/>
          </a:prstGeom>
        </p:spPr>
        <p:txBody>
          <a:bodyPr wrap="square">
            <a:spAutoFit/>
          </a:bodyPr>
          <a:lstStyle/>
          <a:p>
            <a:pPr>
              <a:spcBef>
                <a:spcPct val="0"/>
              </a:spcBef>
              <a:buFont typeface="Arial" panose="020B0604020202020204" pitchFamily="34" charset="0"/>
              <a:buNone/>
            </a:pPr>
            <a:r>
              <a:rPr lang="zh-TW" altLang="en-US" sz="2800" dirty="0"/>
              <a:t>報名方式</a:t>
            </a:r>
            <a:r>
              <a:rPr lang="en-US" altLang="zh-TW" sz="2800" dirty="0"/>
              <a:t>:</a:t>
            </a:r>
            <a:r>
              <a:rPr lang="zh-TW" altLang="en-US" sz="2800" dirty="0"/>
              <a:t> 國中學校集體報名或個別網路報名</a:t>
            </a:r>
            <a:r>
              <a:rPr lang="en-US" altLang="zh-TW" sz="2800" dirty="0"/>
              <a:t/>
            </a:r>
            <a:br>
              <a:rPr lang="en-US" altLang="zh-TW" sz="2800" dirty="0"/>
            </a:br>
            <a:endParaRPr lang="en-US" altLang="zh-TW" sz="2800" dirty="0"/>
          </a:p>
          <a:p>
            <a:pPr>
              <a:spcBef>
                <a:spcPct val="0"/>
              </a:spcBef>
              <a:buFont typeface="Arial" panose="020B0604020202020204" pitchFamily="34" charset="0"/>
              <a:buNone/>
            </a:pPr>
            <a:r>
              <a:rPr lang="zh-TW" altLang="en-US" sz="2800" dirty="0">
                <a:latin typeface="+mn-ea"/>
              </a:rPr>
              <a:t>錄取規準：</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       報名未超過招生名額</a:t>
            </a:r>
            <a:endParaRPr lang="en-US" altLang="zh-TW" sz="2800" dirty="0">
              <a:latin typeface="+mn-ea"/>
            </a:endParaRPr>
          </a:p>
          <a:p>
            <a:pPr>
              <a:buFont typeface="Arial" pitchFamily="34" charset="0"/>
              <a:buNone/>
              <a:defRPr/>
            </a:pPr>
            <a:r>
              <a:rPr lang="zh-TW" altLang="en-US" sz="2800" b="1" dirty="0">
                <a:latin typeface="+mn-ea"/>
              </a:rPr>
              <a:t>       全部錄取</a:t>
            </a:r>
            <a:endParaRPr lang="en-US" altLang="zh-TW" sz="2800" b="1" dirty="0">
              <a:latin typeface="+mn-ea"/>
            </a:endParaRPr>
          </a:p>
          <a:p>
            <a:pPr>
              <a:buFont typeface="Arial" pitchFamily="34" charset="0"/>
              <a:buNone/>
              <a:defRPr/>
            </a:pPr>
            <a:r>
              <a:rPr lang="en-US" altLang="zh-TW" sz="2800" dirty="0">
                <a:latin typeface="+mn-ea"/>
              </a:rPr>
              <a:t/>
            </a:r>
            <a:br>
              <a:rPr lang="en-US" altLang="zh-TW" sz="2800" dirty="0">
                <a:latin typeface="+mn-ea"/>
              </a:rPr>
            </a:br>
            <a:r>
              <a:rPr lang="en-US" altLang="zh-TW" sz="2800" dirty="0">
                <a:latin typeface="+mn-ea"/>
              </a:rPr>
              <a:t>    </a:t>
            </a:r>
            <a:r>
              <a:rPr lang="zh-TW" altLang="en-US" sz="2800" dirty="0">
                <a:latin typeface="+mn-ea"/>
              </a:rPr>
              <a:t>   報名超過招生名額</a:t>
            </a:r>
            <a:endParaRPr lang="en-US" altLang="zh-TW" sz="2800" dirty="0">
              <a:latin typeface="+mn-ea"/>
            </a:endParaRPr>
          </a:p>
        </p:txBody>
      </p:sp>
      <p:sp>
        <p:nvSpPr>
          <p:cNvPr id="3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23197" y="1487980"/>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36" name="Group 181">
            <a:extLst>
              <a:ext uri="{FF2B5EF4-FFF2-40B4-BE49-F238E27FC236}">
                <a16:creationId xmlns:a16="http://schemas.microsoft.com/office/drawing/2014/main" xmlns="" id="{E52DCB02-263C-4353-B7EF-CF671ECEBF08}"/>
              </a:ext>
            </a:extLst>
          </p:cNvPr>
          <p:cNvGrpSpPr/>
          <p:nvPr/>
        </p:nvGrpSpPr>
        <p:grpSpPr>
          <a:xfrm>
            <a:off x="6851757" y="3249607"/>
            <a:ext cx="142875" cy="285750"/>
            <a:chOff x="7085013" y="5922963"/>
            <a:chExt cx="142875" cy="285750"/>
          </a:xfrm>
          <a:solidFill>
            <a:schemeClr val="accent5">
              <a:lumMod val="75000"/>
            </a:schemeClr>
          </a:solidFill>
        </p:grpSpPr>
        <p:sp>
          <p:nvSpPr>
            <p:cNvPr id="37" name="Freeform 3394">
              <a:extLst>
                <a:ext uri="{FF2B5EF4-FFF2-40B4-BE49-F238E27FC236}">
                  <a16:creationId xmlns:a16="http://schemas.microsoft.com/office/drawing/2014/main" xmlns=""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95">
              <a:extLst>
                <a:ext uri="{FF2B5EF4-FFF2-40B4-BE49-F238E27FC236}">
                  <a16:creationId xmlns:a16="http://schemas.microsoft.com/office/drawing/2014/main" xmlns=""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196">
            <a:extLst>
              <a:ext uri="{FF2B5EF4-FFF2-40B4-BE49-F238E27FC236}">
                <a16:creationId xmlns:a16="http://schemas.microsoft.com/office/drawing/2014/main" xmlns="" id="{262B0F37-8AFA-4FDC-83E0-59701E2712A4}"/>
              </a:ext>
            </a:extLst>
          </p:cNvPr>
          <p:cNvGrpSpPr/>
          <p:nvPr/>
        </p:nvGrpSpPr>
        <p:grpSpPr>
          <a:xfrm>
            <a:off x="7105145" y="3249607"/>
            <a:ext cx="142875" cy="285750"/>
            <a:chOff x="7085013" y="5922963"/>
            <a:chExt cx="142875" cy="285750"/>
          </a:xfrm>
          <a:solidFill>
            <a:schemeClr val="accent5">
              <a:lumMod val="75000"/>
            </a:schemeClr>
          </a:solidFill>
        </p:grpSpPr>
        <p:sp>
          <p:nvSpPr>
            <p:cNvPr id="41" name="Freeform 3394">
              <a:extLst>
                <a:ext uri="{FF2B5EF4-FFF2-40B4-BE49-F238E27FC236}">
                  <a16:creationId xmlns:a16="http://schemas.microsoft.com/office/drawing/2014/main" xmlns=""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95">
              <a:extLst>
                <a:ext uri="{FF2B5EF4-FFF2-40B4-BE49-F238E27FC236}">
                  <a16:creationId xmlns:a16="http://schemas.microsoft.com/office/drawing/2014/main" xmlns=""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211">
            <a:extLst>
              <a:ext uri="{FF2B5EF4-FFF2-40B4-BE49-F238E27FC236}">
                <a16:creationId xmlns:a16="http://schemas.microsoft.com/office/drawing/2014/main" xmlns="" id="{2180B60E-86B1-4CE7-8BED-1CAE6E8C72A7}"/>
              </a:ext>
            </a:extLst>
          </p:cNvPr>
          <p:cNvGrpSpPr/>
          <p:nvPr/>
        </p:nvGrpSpPr>
        <p:grpSpPr>
          <a:xfrm>
            <a:off x="7358529" y="3249607"/>
            <a:ext cx="142875" cy="285750"/>
            <a:chOff x="7085013" y="5922963"/>
            <a:chExt cx="142875" cy="285750"/>
          </a:xfrm>
          <a:solidFill>
            <a:schemeClr val="accent5">
              <a:lumMod val="75000"/>
            </a:schemeClr>
          </a:solidFill>
        </p:grpSpPr>
        <p:sp>
          <p:nvSpPr>
            <p:cNvPr id="44" name="Freeform 3394">
              <a:extLst>
                <a:ext uri="{FF2B5EF4-FFF2-40B4-BE49-F238E27FC236}">
                  <a16:creationId xmlns:a16="http://schemas.microsoft.com/office/drawing/2014/main" xmlns=""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95">
              <a:extLst>
                <a:ext uri="{FF2B5EF4-FFF2-40B4-BE49-F238E27FC236}">
                  <a16:creationId xmlns:a16="http://schemas.microsoft.com/office/drawing/2014/main" xmlns=""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258">
            <a:extLst>
              <a:ext uri="{FF2B5EF4-FFF2-40B4-BE49-F238E27FC236}">
                <a16:creationId xmlns:a16="http://schemas.microsoft.com/office/drawing/2014/main" xmlns="" id="{6D8EDC4B-A996-470E-A468-C062E47C902D}"/>
              </a:ext>
            </a:extLst>
          </p:cNvPr>
          <p:cNvGrpSpPr/>
          <p:nvPr/>
        </p:nvGrpSpPr>
        <p:grpSpPr>
          <a:xfrm>
            <a:off x="7611917" y="3249607"/>
            <a:ext cx="142875" cy="285750"/>
            <a:chOff x="7085013" y="5922963"/>
            <a:chExt cx="142875" cy="285750"/>
          </a:xfrm>
          <a:solidFill>
            <a:schemeClr val="accent5">
              <a:lumMod val="75000"/>
            </a:schemeClr>
          </a:solidFill>
        </p:grpSpPr>
        <p:sp>
          <p:nvSpPr>
            <p:cNvPr id="47" name="Freeform 3394">
              <a:extLst>
                <a:ext uri="{FF2B5EF4-FFF2-40B4-BE49-F238E27FC236}">
                  <a16:creationId xmlns:a16="http://schemas.microsoft.com/office/drawing/2014/main" xmlns=""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95">
              <a:extLst>
                <a:ext uri="{FF2B5EF4-FFF2-40B4-BE49-F238E27FC236}">
                  <a16:creationId xmlns:a16="http://schemas.microsoft.com/office/drawing/2014/main" xmlns=""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273">
            <a:extLst>
              <a:ext uri="{FF2B5EF4-FFF2-40B4-BE49-F238E27FC236}">
                <a16:creationId xmlns:a16="http://schemas.microsoft.com/office/drawing/2014/main" xmlns="" id="{5C9A133C-3454-4245-8BAF-1CE56C23BCC7}"/>
              </a:ext>
            </a:extLst>
          </p:cNvPr>
          <p:cNvGrpSpPr/>
          <p:nvPr/>
        </p:nvGrpSpPr>
        <p:grpSpPr>
          <a:xfrm>
            <a:off x="7865305" y="3249607"/>
            <a:ext cx="142875" cy="285750"/>
            <a:chOff x="7085013" y="5922963"/>
            <a:chExt cx="142875" cy="285750"/>
          </a:xfrm>
          <a:solidFill>
            <a:schemeClr val="accent5">
              <a:lumMod val="75000"/>
            </a:schemeClr>
          </a:solidFill>
        </p:grpSpPr>
        <p:sp>
          <p:nvSpPr>
            <p:cNvPr id="58" name="Freeform 3394">
              <a:extLst>
                <a:ext uri="{FF2B5EF4-FFF2-40B4-BE49-F238E27FC236}">
                  <a16:creationId xmlns:a16="http://schemas.microsoft.com/office/drawing/2014/main" xmlns=""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95">
              <a:extLst>
                <a:ext uri="{FF2B5EF4-FFF2-40B4-BE49-F238E27FC236}">
                  <a16:creationId xmlns:a16="http://schemas.microsoft.com/office/drawing/2014/main" xmlns=""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276">
            <a:extLst>
              <a:ext uri="{FF2B5EF4-FFF2-40B4-BE49-F238E27FC236}">
                <a16:creationId xmlns:a16="http://schemas.microsoft.com/office/drawing/2014/main" xmlns="" id="{721BA385-E492-469A-A72F-9F9E0F2FBC19}"/>
              </a:ext>
            </a:extLst>
          </p:cNvPr>
          <p:cNvGrpSpPr/>
          <p:nvPr/>
        </p:nvGrpSpPr>
        <p:grpSpPr>
          <a:xfrm>
            <a:off x="8118693" y="3249607"/>
            <a:ext cx="142875" cy="285750"/>
            <a:chOff x="7085013" y="5922963"/>
            <a:chExt cx="142875" cy="285750"/>
          </a:xfrm>
          <a:solidFill>
            <a:schemeClr val="accent5">
              <a:lumMod val="75000"/>
            </a:schemeClr>
          </a:solidFill>
        </p:grpSpPr>
        <p:sp>
          <p:nvSpPr>
            <p:cNvPr id="61" name="Freeform 3394">
              <a:extLst>
                <a:ext uri="{FF2B5EF4-FFF2-40B4-BE49-F238E27FC236}">
                  <a16:creationId xmlns:a16="http://schemas.microsoft.com/office/drawing/2014/main" xmlns=""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95">
              <a:extLst>
                <a:ext uri="{FF2B5EF4-FFF2-40B4-BE49-F238E27FC236}">
                  <a16:creationId xmlns:a16="http://schemas.microsoft.com/office/drawing/2014/main" xmlns=""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279">
            <a:extLst>
              <a:ext uri="{FF2B5EF4-FFF2-40B4-BE49-F238E27FC236}">
                <a16:creationId xmlns:a16="http://schemas.microsoft.com/office/drawing/2014/main" xmlns="" id="{F5B526D7-4A56-4ACB-A92C-8C5513AA293B}"/>
              </a:ext>
            </a:extLst>
          </p:cNvPr>
          <p:cNvGrpSpPr/>
          <p:nvPr/>
        </p:nvGrpSpPr>
        <p:grpSpPr>
          <a:xfrm>
            <a:off x="8372077" y="3249607"/>
            <a:ext cx="142875" cy="285750"/>
            <a:chOff x="7085013" y="5922963"/>
            <a:chExt cx="142875" cy="285750"/>
          </a:xfrm>
          <a:solidFill>
            <a:schemeClr val="accent5">
              <a:lumMod val="75000"/>
            </a:schemeClr>
          </a:solidFill>
        </p:grpSpPr>
        <p:sp>
          <p:nvSpPr>
            <p:cNvPr id="64" name="Freeform 3394">
              <a:extLst>
                <a:ext uri="{FF2B5EF4-FFF2-40B4-BE49-F238E27FC236}">
                  <a16:creationId xmlns:a16="http://schemas.microsoft.com/office/drawing/2014/main" xmlns=""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395">
              <a:extLst>
                <a:ext uri="{FF2B5EF4-FFF2-40B4-BE49-F238E27FC236}">
                  <a16:creationId xmlns:a16="http://schemas.microsoft.com/office/drawing/2014/main" xmlns=""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282">
            <a:extLst>
              <a:ext uri="{FF2B5EF4-FFF2-40B4-BE49-F238E27FC236}">
                <a16:creationId xmlns:a16="http://schemas.microsoft.com/office/drawing/2014/main" xmlns="" id="{71A2B207-9A89-4AE6-8259-E9E04D204159}"/>
              </a:ext>
            </a:extLst>
          </p:cNvPr>
          <p:cNvGrpSpPr/>
          <p:nvPr/>
        </p:nvGrpSpPr>
        <p:grpSpPr>
          <a:xfrm>
            <a:off x="8625465" y="3249607"/>
            <a:ext cx="142875" cy="285750"/>
            <a:chOff x="7085013" y="5922963"/>
            <a:chExt cx="142875" cy="285750"/>
          </a:xfrm>
          <a:solidFill>
            <a:schemeClr val="accent5">
              <a:lumMod val="75000"/>
            </a:schemeClr>
          </a:solidFill>
        </p:grpSpPr>
        <p:sp>
          <p:nvSpPr>
            <p:cNvPr id="67" name="Freeform 3394">
              <a:extLst>
                <a:ext uri="{FF2B5EF4-FFF2-40B4-BE49-F238E27FC236}">
                  <a16:creationId xmlns:a16="http://schemas.microsoft.com/office/drawing/2014/main" xmlns=""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395">
              <a:extLst>
                <a:ext uri="{FF2B5EF4-FFF2-40B4-BE49-F238E27FC236}">
                  <a16:creationId xmlns:a16="http://schemas.microsoft.com/office/drawing/2014/main" xmlns=""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285">
            <a:extLst>
              <a:ext uri="{FF2B5EF4-FFF2-40B4-BE49-F238E27FC236}">
                <a16:creationId xmlns:a16="http://schemas.microsoft.com/office/drawing/2014/main" xmlns="" id="{311CD589-2756-4F31-9492-AE19A73F00E6}"/>
              </a:ext>
            </a:extLst>
          </p:cNvPr>
          <p:cNvGrpSpPr/>
          <p:nvPr/>
        </p:nvGrpSpPr>
        <p:grpSpPr>
          <a:xfrm>
            <a:off x="8878853" y="3249607"/>
            <a:ext cx="142875" cy="285750"/>
            <a:chOff x="7085013" y="5922963"/>
            <a:chExt cx="142875" cy="285750"/>
          </a:xfrm>
          <a:solidFill>
            <a:schemeClr val="accent5">
              <a:lumMod val="75000"/>
            </a:schemeClr>
          </a:solidFill>
        </p:grpSpPr>
        <p:sp>
          <p:nvSpPr>
            <p:cNvPr id="70" name="Freeform 3394">
              <a:extLst>
                <a:ext uri="{FF2B5EF4-FFF2-40B4-BE49-F238E27FC236}">
                  <a16:creationId xmlns:a16="http://schemas.microsoft.com/office/drawing/2014/main" xmlns=""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95">
              <a:extLst>
                <a:ext uri="{FF2B5EF4-FFF2-40B4-BE49-F238E27FC236}">
                  <a16:creationId xmlns:a16="http://schemas.microsoft.com/office/drawing/2014/main" xmlns=""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 name="Group 288">
            <a:extLst>
              <a:ext uri="{FF2B5EF4-FFF2-40B4-BE49-F238E27FC236}">
                <a16:creationId xmlns:a16="http://schemas.microsoft.com/office/drawing/2014/main" xmlns="" id="{B23D31AF-959B-4B6F-A9AC-47C7509BBF93}"/>
              </a:ext>
            </a:extLst>
          </p:cNvPr>
          <p:cNvGrpSpPr/>
          <p:nvPr/>
        </p:nvGrpSpPr>
        <p:grpSpPr>
          <a:xfrm>
            <a:off x="9132241" y="3249607"/>
            <a:ext cx="142875" cy="285750"/>
            <a:chOff x="7085013" y="5922963"/>
            <a:chExt cx="142875" cy="285750"/>
          </a:xfrm>
          <a:solidFill>
            <a:schemeClr val="accent5">
              <a:lumMod val="75000"/>
            </a:schemeClr>
          </a:solidFill>
        </p:grpSpPr>
        <p:sp>
          <p:nvSpPr>
            <p:cNvPr id="73" name="Freeform 3394">
              <a:extLst>
                <a:ext uri="{FF2B5EF4-FFF2-40B4-BE49-F238E27FC236}">
                  <a16:creationId xmlns:a16="http://schemas.microsoft.com/office/drawing/2014/main" xmlns=""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395">
              <a:extLst>
                <a:ext uri="{FF2B5EF4-FFF2-40B4-BE49-F238E27FC236}">
                  <a16:creationId xmlns:a16="http://schemas.microsoft.com/office/drawing/2014/main" xmlns=""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5" name="直線單箭頭接點 74"/>
          <p:cNvCxnSpPr/>
          <p:nvPr/>
        </p:nvCxnSpPr>
        <p:spPr>
          <a:xfrm>
            <a:off x="2909649" y="3810305"/>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181">
            <a:extLst>
              <a:ext uri="{FF2B5EF4-FFF2-40B4-BE49-F238E27FC236}">
                <a16:creationId xmlns:a16="http://schemas.microsoft.com/office/drawing/2014/main" xmlns="" id="{E52DCB02-263C-4353-B7EF-CF671ECEBF08}"/>
              </a:ext>
            </a:extLst>
          </p:cNvPr>
          <p:cNvGrpSpPr/>
          <p:nvPr/>
        </p:nvGrpSpPr>
        <p:grpSpPr>
          <a:xfrm>
            <a:off x="6851757" y="4525593"/>
            <a:ext cx="142875" cy="285750"/>
            <a:chOff x="7085013" y="5922963"/>
            <a:chExt cx="142875" cy="285750"/>
          </a:xfrm>
          <a:solidFill>
            <a:schemeClr val="accent5">
              <a:lumMod val="75000"/>
            </a:schemeClr>
          </a:solidFill>
        </p:grpSpPr>
        <p:sp>
          <p:nvSpPr>
            <p:cNvPr id="78" name="Freeform 3394">
              <a:extLst>
                <a:ext uri="{FF2B5EF4-FFF2-40B4-BE49-F238E27FC236}">
                  <a16:creationId xmlns:a16="http://schemas.microsoft.com/office/drawing/2014/main" xmlns=""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395">
              <a:extLst>
                <a:ext uri="{FF2B5EF4-FFF2-40B4-BE49-F238E27FC236}">
                  <a16:creationId xmlns:a16="http://schemas.microsoft.com/office/drawing/2014/main" xmlns=""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196">
            <a:extLst>
              <a:ext uri="{FF2B5EF4-FFF2-40B4-BE49-F238E27FC236}">
                <a16:creationId xmlns:a16="http://schemas.microsoft.com/office/drawing/2014/main" xmlns="" id="{262B0F37-8AFA-4FDC-83E0-59701E2712A4}"/>
              </a:ext>
            </a:extLst>
          </p:cNvPr>
          <p:cNvGrpSpPr/>
          <p:nvPr/>
        </p:nvGrpSpPr>
        <p:grpSpPr>
          <a:xfrm>
            <a:off x="7105145" y="4525593"/>
            <a:ext cx="142875" cy="285750"/>
            <a:chOff x="7085013" y="5922963"/>
            <a:chExt cx="142875" cy="285750"/>
          </a:xfrm>
          <a:solidFill>
            <a:schemeClr val="accent5">
              <a:lumMod val="75000"/>
            </a:schemeClr>
          </a:solidFill>
        </p:grpSpPr>
        <p:sp>
          <p:nvSpPr>
            <p:cNvPr id="81" name="Freeform 3394">
              <a:extLst>
                <a:ext uri="{FF2B5EF4-FFF2-40B4-BE49-F238E27FC236}">
                  <a16:creationId xmlns:a16="http://schemas.microsoft.com/office/drawing/2014/main" xmlns=""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395">
              <a:extLst>
                <a:ext uri="{FF2B5EF4-FFF2-40B4-BE49-F238E27FC236}">
                  <a16:creationId xmlns:a16="http://schemas.microsoft.com/office/drawing/2014/main" xmlns=""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211">
            <a:extLst>
              <a:ext uri="{FF2B5EF4-FFF2-40B4-BE49-F238E27FC236}">
                <a16:creationId xmlns:a16="http://schemas.microsoft.com/office/drawing/2014/main" xmlns="" id="{2180B60E-86B1-4CE7-8BED-1CAE6E8C72A7}"/>
              </a:ext>
            </a:extLst>
          </p:cNvPr>
          <p:cNvGrpSpPr/>
          <p:nvPr/>
        </p:nvGrpSpPr>
        <p:grpSpPr>
          <a:xfrm>
            <a:off x="7358529" y="4525593"/>
            <a:ext cx="142875" cy="285750"/>
            <a:chOff x="7085013" y="5922963"/>
            <a:chExt cx="142875" cy="285750"/>
          </a:xfrm>
          <a:solidFill>
            <a:schemeClr val="accent5">
              <a:lumMod val="75000"/>
            </a:schemeClr>
          </a:solidFill>
        </p:grpSpPr>
        <p:sp>
          <p:nvSpPr>
            <p:cNvPr id="84" name="Freeform 3394">
              <a:extLst>
                <a:ext uri="{FF2B5EF4-FFF2-40B4-BE49-F238E27FC236}">
                  <a16:creationId xmlns:a16="http://schemas.microsoft.com/office/drawing/2014/main" xmlns=""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95">
              <a:extLst>
                <a:ext uri="{FF2B5EF4-FFF2-40B4-BE49-F238E27FC236}">
                  <a16:creationId xmlns:a16="http://schemas.microsoft.com/office/drawing/2014/main" xmlns=""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258">
            <a:extLst>
              <a:ext uri="{FF2B5EF4-FFF2-40B4-BE49-F238E27FC236}">
                <a16:creationId xmlns:a16="http://schemas.microsoft.com/office/drawing/2014/main" xmlns="" id="{6D8EDC4B-A996-470E-A468-C062E47C902D}"/>
              </a:ext>
            </a:extLst>
          </p:cNvPr>
          <p:cNvGrpSpPr/>
          <p:nvPr/>
        </p:nvGrpSpPr>
        <p:grpSpPr>
          <a:xfrm>
            <a:off x="7611917" y="4525593"/>
            <a:ext cx="142875" cy="285750"/>
            <a:chOff x="7085013" y="5922963"/>
            <a:chExt cx="142875" cy="285750"/>
          </a:xfrm>
          <a:solidFill>
            <a:schemeClr val="accent5">
              <a:lumMod val="75000"/>
            </a:schemeClr>
          </a:solidFill>
        </p:grpSpPr>
        <p:sp>
          <p:nvSpPr>
            <p:cNvPr id="87" name="Freeform 3394">
              <a:extLst>
                <a:ext uri="{FF2B5EF4-FFF2-40B4-BE49-F238E27FC236}">
                  <a16:creationId xmlns:a16="http://schemas.microsoft.com/office/drawing/2014/main" xmlns=""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95">
              <a:extLst>
                <a:ext uri="{FF2B5EF4-FFF2-40B4-BE49-F238E27FC236}">
                  <a16:creationId xmlns:a16="http://schemas.microsoft.com/office/drawing/2014/main" xmlns=""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273">
            <a:extLst>
              <a:ext uri="{FF2B5EF4-FFF2-40B4-BE49-F238E27FC236}">
                <a16:creationId xmlns:a16="http://schemas.microsoft.com/office/drawing/2014/main" xmlns="" id="{5C9A133C-3454-4245-8BAF-1CE56C23BCC7}"/>
              </a:ext>
            </a:extLst>
          </p:cNvPr>
          <p:cNvGrpSpPr/>
          <p:nvPr/>
        </p:nvGrpSpPr>
        <p:grpSpPr>
          <a:xfrm>
            <a:off x="7865305" y="4525593"/>
            <a:ext cx="142875" cy="285750"/>
            <a:chOff x="7085013" y="5922963"/>
            <a:chExt cx="142875" cy="285750"/>
          </a:xfrm>
          <a:solidFill>
            <a:schemeClr val="accent5">
              <a:lumMod val="75000"/>
            </a:schemeClr>
          </a:solidFill>
        </p:grpSpPr>
        <p:sp>
          <p:nvSpPr>
            <p:cNvPr id="90" name="Freeform 3394">
              <a:extLst>
                <a:ext uri="{FF2B5EF4-FFF2-40B4-BE49-F238E27FC236}">
                  <a16:creationId xmlns:a16="http://schemas.microsoft.com/office/drawing/2014/main" xmlns=""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395">
              <a:extLst>
                <a:ext uri="{FF2B5EF4-FFF2-40B4-BE49-F238E27FC236}">
                  <a16:creationId xmlns:a16="http://schemas.microsoft.com/office/drawing/2014/main" xmlns=""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276">
            <a:extLst>
              <a:ext uri="{FF2B5EF4-FFF2-40B4-BE49-F238E27FC236}">
                <a16:creationId xmlns:a16="http://schemas.microsoft.com/office/drawing/2014/main" xmlns="" id="{721BA385-E492-469A-A72F-9F9E0F2FBC19}"/>
              </a:ext>
            </a:extLst>
          </p:cNvPr>
          <p:cNvGrpSpPr/>
          <p:nvPr/>
        </p:nvGrpSpPr>
        <p:grpSpPr>
          <a:xfrm>
            <a:off x="8118693" y="4525593"/>
            <a:ext cx="142875" cy="285750"/>
            <a:chOff x="7085013" y="5922963"/>
            <a:chExt cx="142875" cy="285750"/>
          </a:xfrm>
          <a:solidFill>
            <a:schemeClr val="accent5">
              <a:lumMod val="75000"/>
            </a:schemeClr>
          </a:solidFill>
        </p:grpSpPr>
        <p:sp>
          <p:nvSpPr>
            <p:cNvPr id="93" name="Freeform 3394">
              <a:extLst>
                <a:ext uri="{FF2B5EF4-FFF2-40B4-BE49-F238E27FC236}">
                  <a16:creationId xmlns:a16="http://schemas.microsoft.com/office/drawing/2014/main" xmlns=""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395">
              <a:extLst>
                <a:ext uri="{FF2B5EF4-FFF2-40B4-BE49-F238E27FC236}">
                  <a16:creationId xmlns:a16="http://schemas.microsoft.com/office/drawing/2014/main" xmlns=""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279">
            <a:extLst>
              <a:ext uri="{FF2B5EF4-FFF2-40B4-BE49-F238E27FC236}">
                <a16:creationId xmlns:a16="http://schemas.microsoft.com/office/drawing/2014/main" xmlns="" id="{F5B526D7-4A56-4ACB-A92C-8C5513AA293B}"/>
              </a:ext>
            </a:extLst>
          </p:cNvPr>
          <p:cNvGrpSpPr/>
          <p:nvPr/>
        </p:nvGrpSpPr>
        <p:grpSpPr>
          <a:xfrm>
            <a:off x="8372077" y="4525593"/>
            <a:ext cx="142875" cy="285750"/>
            <a:chOff x="7085013" y="5922963"/>
            <a:chExt cx="142875" cy="285750"/>
          </a:xfrm>
          <a:solidFill>
            <a:schemeClr val="accent5">
              <a:lumMod val="75000"/>
            </a:schemeClr>
          </a:solidFill>
        </p:grpSpPr>
        <p:sp>
          <p:nvSpPr>
            <p:cNvPr id="96" name="Freeform 3394">
              <a:extLst>
                <a:ext uri="{FF2B5EF4-FFF2-40B4-BE49-F238E27FC236}">
                  <a16:creationId xmlns:a16="http://schemas.microsoft.com/office/drawing/2014/main" xmlns=""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395">
              <a:extLst>
                <a:ext uri="{FF2B5EF4-FFF2-40B4-BE49-F238E27FC236}">
                  <a16:creationId xmlns:a16="http://schemas.microsoft.com/office/drawing/2014/main" xmlns=""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282">
            <a:extLst>
              <a:ext uri="{FF2B5EF4-FFF2-40B4-BE49-F238E27FC236}">
                <a16:creationId xmlns:a16="http://schemas.microsoft.com/office/drawing/2014/main" xmlns="" id="{71A2B207-9A89-4AE6-8259-E9E04D204159}"/>
              </a:ext>
            </a:extLst>
          </p:cNvPr>
          <p:cNvGrpSpPr/>
          <p:nvPr/>
        </p:nvGrpSpPr>
        <p:grpSpPr>
          <a:xfrm>
            <a:off x="8625465" y="4525593"/>
            <a:ext cx="142875" cy="285750"/>
            <a:chOff x="7085013" y="5922963"/>
            <a:chExt cx="142875" cy="285750"/>
          </a:xfrm>
          <a:solidFill>
            <a:schemeClr val="accent5">
              <a:lumMod val="75000"/>
            </a:schemeClr>
          </a:solidFill>
        </p:grpSpPr>
        <p:sp>
          <p:nvSpPr>
            <p:cNvPr id="99" name="Freeform 3394">
              <a:extLst>
                <a:ext uri="{FF2B5EF4-FFF2-40B4-BE49-F238E27FC236}">
                  <a16:creationId xmlns:a16="http://schemas.microsoft.com/office/drawing/2014/main" xmlns=""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395">
              <a:extLst>
                <a:ext uri="{FF2B5EF4-FFF2-40B4-BE49-F238E27FC236}">
                  <a16:creationId xmlns:a16="http://schemas.microsoft.com/office/drawing/2014/main" xmlns=""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285">
            <a:extLst>
              <a:ext uri="{FF2B5EF4-FFF2-40B4-BE49-F238E27FC236}">
                <a16:creationId xmlns:a16="http://schemas.microsoft.com/office/drawing/2014/main" xmlns="" id="{311CD589-2756-4F31-9492-AE19A73F00E6}"/>
              </a:ext>
            </a:extLst>
          </p:cNvPr>
          <p:cNvGrpSpPr/>
          <p:nvPr/>
        </p:nvGrpSpPr>
        <p:grpSpPr>
          <a:xfrm>
            <a:off x="8878853" y="4525593"/>
            <a:ext cx="142875" cy="285750"/>
            <a:chOff x="7085013" y="5922963"/>
            <a:chExt cx="142875" cy="285750"/>
          </a:xfrm>
          <a:solidFill>
            <a:schemeClr val="accent5">
              <a:lumMod val="75000"/>
            </a:schemeClr>
          </a:solidFill>
        </p:grpSpPr>
        <p:sp>
          <p:nvSpPr>
            <p:cNvPr id="102" name="Freeform 3394">
              <a:extLst>
                <a:ext uri="{FF2B5EF4-FFF2-40B4-BE49-F238E27FC236}">
                  <a16:creationId xmlns:a16="http://schemas.microsoft.com/office/drawing/2014/main" xmlns=""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95">
              <a:extLst>
                <a:ext uri="{FF2B5EF4-FFF2-40B4-BE49-F238E27FC236}">
                  <a16:creationId xmlns:a16="http://schemas.microsoft.com/office/drawing/2014/main" xmlns=""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288">
            <a:extLst>
              <a:ext uri="{FF2B5EF4-FFF2-40B4-BE49-F238E27FC236}">
                <a16:creationId xmlns:a16="http://schemas.microsoft.com/office/drawing/2014/main" xmlns="" id="{B23D31AF-959B-4B6F-A9AC-47C7509BBF93}"/>
              </a:ext>
            </a:extLst>
          </p:cNvPr>
          <p:cNvGrpSpPr/>
          <p:nvPr/>
        </p:nvGrpSpPr>
        <p:grpSpPr>
          <a:xfrm>
            <a:off x="9132241" y="4525593"/>
            <a:ext cx="142875" cy="285750"/>
            <a:chOff x="7085013" y="5922963"/>
            <a:chExt cx="142875" cy="285750"/>
          </a:xfrm>
          <a:solidFill>
            <a:schemeClr val="accent5">
              <a:lumMod val="75000"/>
            </a:schemeClr>
          </a:solidFill>
        </p:grpSpPr>
        <p:sp>
          <p:nvSpPr>
            <p:cNvPr id="105" name="Freeform 3394">
              <a:extLst>
                <a:ext uri="{FF2B5EF4-FFF2-40B4-BE49-F238E27FC236}">
                  <a16:creationId xmlns:a16="http://schemas.microsoft.com/office/drawing/2014/main" xmlns=""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395">
              <a:extLst>
                <a:ext uri="{FF2B5EF4-FFF2-40B4-BE49-F238E27FC236}">
                  <a16:creationId xmlns:a16="http://schemas.microsoft.com/office/drawing/2014/main" xmlns=""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279">
            <a:extLst>
              <a:ext uri="{FF2B5EF4-FFF2-40B4-BE49-F238E27FC236}">
                <a16:creationId xmlns:a16="http://schemas.microsoft.com/office/drawing/2014/main" xmlns="" id="{F5B526D7-4A56-4ACB-A92C-8C5513AA293B}"/>
              </a:ext>
            </a:extLst>
          </p:cNvPr>
          <p:cNvGrpSpPr/>
          <p:nvPr/>
        </p:nvGrpSpPr>
        <p:grpSpPr>
          <a:xfrm>
            <a:off x="9132241" y="4521037"/>
            <a:ext cx="142875" cy="285750"/>
            <a:chOff x="7085013" y="5922963"/>
            <a:chExt cx="142875" cy="285750"/>
          </a:xfrm>
          <a:solidFill>
            <a:schemeClr val="accent1"/>
          </a:solidFill>
        </p:grpSpPr>
        <p:sp>
          <p:nvSpPr>
            <p:cNvPr id="108" name="Freeform 3394">
              <a:extLst>
                <a:ext uri="{FF2B5EF4-FFF2-40B4-BE49-F238E27FC236}">
                  <a16:creationId xmlns:a16="http://schemas.microsoft.com/office/drawing/2014/main" xmlns=""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395">
              <a:extLst>
                <a:ext uri="{FF2B5EF4-FFF2-40B4-BE49-F238E27FC236}">
                  <a16:creationId xmlns:a16="http://schemas.microsoft.com/office/drawing/2014/main" xmlns=""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282">
            <a:extLst>
              <a:ext uri="{FF2B5EF4-FFF2-40B4-BE49-F238E27FC236}">
                <a16:creationId xmlns:a16="http://schemas.microsoft.com/office/drawing/2014/main" xmlns="" id="{71A2B207-9A89-4AE6-8259-E9E04D204159}"/>
              </a:ext>
            </a:extLst>
          </p:cNvPr>
          <p:cNvGrpSpPr/>
          <p:nvPr/>
        </p:nvGrpSpPr>
        <p:grpSpPr>
          <a:xfrm>
            <a:off x="9385625" y="4521037"/>
            <a:ext cx="142875" cy="285750"/>
            <a:chOff x="7085013" y="5922963"/>
            <a:chExt cx="142875" cy="285750"/>
          </a:xfrm>
          <a:solidFill>
            <a:schemeClr val="accent1"/>
          </a:solidFill>
        </p:grpSpPr>
        <p:sp>
          <p:nvSpPr>
            <p:cNvPr id="111" name="Freeform 3394">
              <a:extLst>
                <a:ext uri="{FF2B5EF4-FFF2-40B4-BE49-F238E27FC236}">
                  <a16:creationId xmlns:a16="http://schemas.microsoft.com/office/drawing/2014/main" xmlns=""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395">
              <a:extLst>
                <a:ext uri="{FF2B5EF4-FFF2-40B4-BE49-F238E27FC236}">
                  <a16:creationId xmlns:a16="http://schemas.microsoft.com/office/drawing/2014/main" xmlns=""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285">
            <a:extLst>
              <a:ext uri="{FF2B5EF4-FFF2-40B4-BE49-F238E27FC236}">
                <a16:creationId xmlns:a16="http://schemas.microsoft.com/office/drawing/2014/main" xmlns="" id="{311CD589-2756-4F31-9492-AE19A73F00E6}"/>
              </a:ext>
            </a:extLst>
          </p:cNvPr>
          <p:cNvGrpSpPr/>
          <p:nvPr/>
        </p:nvGrpSpPr>
        <p:grpSpPr>
          <a:xfrm>
            <a:off x="9639013" y="4521037"/>
            <a:ext cx="142875" cy="285750"/>
            <a:chOff x="7085013" y="5922963"/>
            <a:chExt cx="142875" cy="285750"/>
          </a:xfrm>
          <a:solidFill>
            <a:schemeClr val="accent1"/>
          </a:solidFill>
        </p:grpSpPr>
        <p:sp>
          <p:nvSpPr>
            <p:cNvPr id="114" name="Freeform 3394">
              <a:extLst>
                <a:ext uri="{FF2B5EF4-FFF2-40B4-BE49-F238E27FC236}">
                  <a16:creationId xmlns:a16="http://schemas.microsoft.com/office/drawing/2014/main" xmlns=""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395">
              <a:extLst>
                <a:ext uri="{FF2B5EF4-FFF2-40B4-BE49-F238E27FC236}">
                  <a16:creationId xmlns:a16="http://schemas.microsoft.com/office/drawing/2014/main" xmlns=""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7"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23197" y="2362834"/>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8"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954115" y="3252694"/>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955303" y="4528571"/>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cxnSp>
        <p:nvCxnSpPr>
          <p:cNvPr id="120" name="直線單箭頭接點 119"/>
          <p:cNvCxnSpPr/>
          <p:nvPr/>
        </p:nvCxnSpPr>
        <p:spPr>
          <a:xfrm>
            <a:off x="2894905" y="5135600"/>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1" name="Group 181">
            <a:extLst>
              <a:ext uri="{FF2B5EF4-FFF2-40B4-BE49-F238E27FC236}">
                <a16:creationId xmlns:a16="http://schemas.microsoft.com/office/drawing/2014/main" xmlns="" id="{E52DCB02-263C-4353-B7EF-CF671ECEBF08}"/>
              </a:ext>
            </a:extLst>
          </p:cNvPr>
          <p:cNvGrpSpPr/>
          <p:nvPr/>
        </p:nvGrpSpPr>
        <p:grpSpPr>
          <a:xfrm>
            <a:off x="3361819" y="4919708"/>
            <a:ext cx="215892" cy="431784"/>
            <a:chOff x="7085013" y="5922963"/>
            <a:chExt cx="142875" cy="285750"/>
          </a:xfrm>
          <a:solidFill>
            <a:schemeClr val="accent5">
              <a:lumMod val="75000"/>
            </a:schemeClr>
          </a:solidFill>
        </p:grpSpPr>
        <p:sp>
          <p:nvSpPr>
            <p:cNvPr id="122" name="Freeform 3394">
              <a:extLst>
                <a:ext uri="{FF2B5EF4-FFF2-40B4-BE49-F238E27FC236}">
                  <a16:creationId xmlns:a16="http://schemas.microsoft.com/office/drawing/2014/main" xmlns=""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3395">
              <a:extLst>
                <a:ext uri="{FF2B5EF4-FFF2-40B4-BE49-F238E27FC236}">
                  <a16:creationId xmlns:a16="http://schemas.microsoft.com/office/drawing/2014/main" xmlns=""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4" name="文字方塊 123"/>
          <p:cNvSpPr txBox="1"/>
          <p:nvPr/>
        </p:nvSpPr>
        <p:spPr>
          <a:xfrm>
            <a:off x="3629072" y="4896740"/>
            <a:ext cx="5570756" cy="523220"/>
          </a:xfrm>
          <a:prstGeom prst="rect">
            <a:avLst/>
          </a:prstGeom>
          <a:noFill/>
        </p:spPr>
        <p:txBody>
          <a:bodyPr wrap="none" rtlCol="0">
            <a:spAutoFit/>
          </a:bodyPr>
          <a:lstStyle/>
          <a:p>
            <a:r>
              <a:rPr lang="zh-TW" altLang="en-US" sz="2800" dirty="0"/>
              <a:t>依總積分錄取，錄取名額內不比序</a:t>
            </a:r>
          </a:p>
        </p:txBody>
      </p:sp>
      <p:cxnSp>
        <p:nvCxnSpPr>
          <p:cNvPr id="125" name="直線單箭頭接點 124"/>
          <p:cNvCxnSpPr/>
          <p:nvPr/>
        </p:nvCxnSpPr>
        <p:spPr>
          <a:xfrm>
            <a:off x="2909649" y="5712933"/>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6" name="Group 181">
            <a:extLst>
              <a:ext uri="{FF2B5EF4-FFF2-40B4-BE49-F238E27FC236}">
                <a16:creationId xmlns:a16="http://schemas.microsoft.com/office/drawing/2014/main" xmlns="" id="{E52DCB02-263C-4353-B7EF-CF671ECEBF08}"/>
              </a:ext>
            </a:extLst>
          </p:cNvPr>
          <p:cNvGrpSpPr/>
          <p:nvPr/>
        </p:nvGrpSpPr>
        <p:grpSpPr>
          <a:xfrm>
            <a:off x="3372629" y="5498883"/>
            <a:ext cx="214059" cy="428115"/>
            <a:chOff x="7085013" y="5922963"/>
            <a:chExt cx="142875" cy="285750"/>
          </a:xfrm>
          <a:solidFill>
            <a:schemeClr val="accent5">
              <a:lumMod val="75000"/>
            </a:schemeClr>
          </a:solidFill>
        </p:grpSpPr>
        <p:sp>
          <p:nvSpPr>
            <p:cNvPr id="127" name="Freeform 3394">
              <a:extLst>
                <a:ext uri="{FF2B5EF4-FFF2-40B4-BE49-F238E27FC236}">
                  <a16:creationId xmlns:a16="http://schemas.microsoft.com/office/drawing/2014/main" xmlns=""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3395">
              <a:extLst>
                <a:ext uri="{FF2B5EF4-FFF2-40B4-BE49-F238E27FC236}">
                  <a16:creationId xmlns:a16="http://schemas.microsoft.com/office/drawing/2014/main" xmlns=""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9" name="文字方塊 128"/>
          <p:cNvSpPr txBox="1"/>
          <p:nvPr/>
        </p:nvSpPr>
        <p:spPr>
          <a:xfrm>
            <a:off x="3614903" y="5445132"/>
            <a:ext cx="5929828" cy="523220"/>
          </a:xfrm>
          <a:prstGeom prst="rect">
            <a:avLst/>
          </a:prstGeom>
          <a:noFill/>
        </p:spPr>
        <p:txBody>
          <a:bodyPr wrap="none" rtlCol="0">
            <a:spAutoFit/>
          </a:bodyPr>
          <a:lstStyle/>
          <a:p>
            <a:r>
              <a:rPr lang="zh-TW" altLang="en-US" sz="2800" dirty="0"/>
              <a:t>最低錄取總積分相同，進行</a:t>
            </a:r>
            <a:r>
              <a:rPr lang="zh-TW" altLang="en-US" sz="2800" b="1" dirty="0"/>
              <a:t>超額比序</a:t>
            </a:r>
          </a:p>
        </p:txBody>
      </p:sp>
    </p:spTree>
    <p:extLst>
      <p:ext uri="{BB962C8B-B14F-4D97-AF65-F5344CB8AC3E}">
        <p14:creationId xmlns:p14="http://schemas.microsoft.com/office/powerpoint/2010/main" val="2150922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0" y="636937"/>
            <a:ext cx="4315627" cy="164669"/>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28</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積分採計說明</a:t>
            </a:r>
            <a:endParaRPr lang="en-US" sz="4400" b="1" dirty="0">
              <a:solidFill>
                <a:prstClr val="black"/>
              </a:solidFill>
            </a:endParaRPr>
          </a:p>
        </p:txBody>
      </p:sp>
      <p:graphicFrame>
        <p:nvGraphicFramePr>
          <p:cNvPr id="22" name="內容版面配置區 4"/>
          <p:cNvGraphicFramePr>
            <a:graphicFrameLocks noGrp="1"/>
          </p:cNvGraphicFramePr>
          <p:nvPr>
            <p:ph idx="1"/>
            <p:extLst>
              <p:ext uri="{D42A27DB-BD31-4B8C-83A1-F6EECF244321}">
                <p14:modId xmlns:p14="http://schemas.microsoft.com/office/powerpoint/2010/main" val="2305602836"/>
              </p:ext>
            </p:extLst>
          </p:nvPr>
        </p:nvGraphicFramePr>
        <p:xfrm>
          <a:off x="2700670" y="1238086"/>
          <a:ext cx="8080089" cy="4755044"/>
        </p:xfrm>
        <a:graphic>
          <a:graphicData uri="http://schemas.openxmlformats.org/drawingml/2006/table">
            <a:tbl>
              <a:tblPr firstRow="1" bandRow="1">
                <a:tableStyleId>{5940675A-B579-460E-94D1-54222C63F5DA}</a:tableStyleId>
              </a:tblPr>
              <a:tblGrid>
                <a:gridCol w="1300992">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gridCol w="1656184">
                  <a:extLst>
                    <a:ext uri="{9D8B030D-6E8A-4147-A177-3AD203B41FA5}">
                      <a16:colId xmlns:a16="http://schemas.microsoft.com/office/drawing/2014/main" xmlns="" val="20004"/>
                    </a:ext>
                  </a:extLst>
                </a:gridCol>
                <a:gridCol w="1090465">
                  <a:extLst>
                    <a:ext uri="{9D8B030D-6E8A-4147-A177-3AD203B41FA5}">
                      <a16:colId xmlns:a16="http://schemas.microsoft.com/office/drawing/2014/main" xmlns="" val="20005"/>
                    </a:ext>
                  </a:extLst>
                </a:gridCol>
              </a:tblGrid>
              <a:tr h="748680">
                <a:tc>
                  <a:txBody>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主項目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AC"/>
                    </a:solidFill>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單項</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積分上限</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積分</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上限</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主項目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AC"/>
                    </a:solidFill>
                  </a:tcP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積分上限</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18200">
                <a:tc rowSpan="4">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多元學習表現</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競賽</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技藝優良</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2710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rowSpan="2">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弱勢身分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91096">
                <a:tc vMerge="1">
                  <a:txBody>
                    <a:bodyPr/>
                    <a:lstStyle/>
                    <a:p>
                      <a:endParaRPr lang="zh-TW" altLang="en-US"/>
                    </a:p>
                  </a:txBody>
                  <a:tcPr/>
                </a:tc>
                <a:tc rowSpan="2">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服務學習</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均衡學習</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155452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國中教育會考</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87313" indent="0" algn="l"/>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國文、數學英語、自然社會</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各科</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6.4</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32</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志願序</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(1~30)</a:t>
                      </a: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26</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寫作測驗</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總積分</a:t>
                      </a:r>
                      <a:r>
                        <a:rPr lang="en-US" altLang="zh-TW"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上限</a:t>
                      </a:r>
                      <a:r>
                        <a:rPr lang="en-US" altLang="zh-TW"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101</a:t>
                      </a:r>
                      <a:r>
                        <a:rPr lang="zh-TW" altLang="en-US"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580926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676"/>
            <a:ext cx="4316628" cy="16690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29</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超額比序流程</a:t>
            </a:r>
            <a:endParaRPr lang="en-US" sz="4400" b="1" dirty="0">
              <a:solidFill>
                <a:prstClr val="black"/>
              </a:solidFill>
            </a:endParaRPr>
          </a:p>
        </p:txBody>
      </p:sp>
      <p:sp>
        <p:nvSpPr>
          <p:cNvPr id="34" name="Block Arc 9">
            <a:extLst>
              <a:ext uri="{FF2B5EF4-FFF2-40B4-BE49-F238E27FC236}">
                <a16:creationId xmlns:a16="http://schemas.microsoft.com/office/drawing/2014/main" xmlns="" id="{91A5B050-E265-48E9-9385-3C72C8597428}"/>
              </a:ext>
            </a:extLst>
          </p:cNvPr>
          <p:cNvSpPr/>
          <p:nvPr/>
        </p:nvSpPr>
        <p:spPr>
          <a:xfrm rot="5400000">
            <a:off x="8804608" y="2077780"/>
            <a:ext cx="3076947" cy="3183496"/>
          </a:xfrm>
          <a:prstGeom prst="blockArc">
            <a:avLst>
              <a:gd name="adj1" fmla="val 10800000"/>
              <a:gd name="adj2" fmla="val 41499"/>
              <a:gd name="adj3" fmla="val 122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Arrow: Chevron 3">
            <a:extLst>
              <a:ext uri="{FF2B5EF4-FFF2-40B4-BE49-F238E27FC236}">
                <a16:creationId xmlns:a16="http://schemas.microsoft.com/office/drawing/2014/main" xmlns="" id="{B74DCDE5-F6FF-490A-B8D2-396498CA034B}"/>
              </a:ext>
            </a:extLst>
          </p:cNvPr>
          <p:cNvSpPr/>
          <p:nvPr/>
        </p:nvSpPr>
        <p:spPr>
          <a:xfrm>
            <a:off x="2228850" y="1929183"/>
            <a:ext cx="1440911"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Arrow: Chevron 46">
            <a:extLst>
              <a:ext uri="{FF2B5EF4-FFF2-40B4-BE49-F238E27FC236}">
                <a16:creationId xmlns:a16="http://schemas.microsoft.com/office/drawing/2014/main" xmlns="" id="{1BC15637-F3BD-449B-93FD-386E8A2DA987}"/>
              </a:ext>
            </a:extLst>
          </p:cNvPr>
          <p:cNvSpPr/>
          <p:nvPr/>
        </p:nvSpPr>
        <p:spPr>
          <a:xfrm>
            <a:off x="3669757" y="1940012"/>
            <a:ext cx="1440915"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15">
            <a:extLst>
              <a:ext uri="{FF2B5EF4-FFF2-40B4-BE49-F238E27FC236}">
                <a16:creationId xmlns:a16="http://schemas.microsoft.com/office/drawing/2014/main" xmlns="" id="{BDB611C0-188C-4800-8C8D-7405100DC7C7}"/>
              </a:ext>
            </a:extLst>
          </p:cNvPr>
          <p:cNvSpPr/>
          <p:nvPr/>
        </p:nvSpPr>
        <p:spPr>
          <a:xfrm>
            <a:off x="2760057" y="2751925"/>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79">
            <a:extLst>
              <a:ext uri="{FF2B5EF4-FFF2-40B4-BE49-F238E27FC236}">
                <a16:creationId xmlns:a16="http://schemas.microsoft.com/office/drawing/2014/main" xmlns="" id="{232D4860-46E2-43EB-9F55-A0885ED057E2}"/>
              </a:ext>
            </a:extLst>
          </p:cNvPr>
          <p:cNvSpPr/>
          <p:nvPr/>
        </p:nvSpPr>
        <p:spPr>
          <a:xfrm>
            <a:off x="4200573" y="2751925"/>
            <a:ext cx="177491"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83">
            <a:extLst>
              <a:ext uri="{FF2B5EF4-FFF2-40B4-BE49-F238E27FC236}">
                <a16:creationId xmlns:a16="http://schemas.microsoft.com/office/drawing/2014/main" xmlns="" id="{B43C524D-9D6A-4800-B4AC-49E079ABD482}"/>
              </a:ext>
            </a:extLst>
          </p:cNvPr>
          <p:cNvSpPr/>
          <p:nvPr/>
        </p:nvSpPr>
        <p:spPr>
          <a:xfrm>
            <a:off x="2258878" y="3660601"/>
            <a:ext cx="3008631" cy="1261388"/>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dirty="0">
              <a:solidFill>
                <a:schemeClr val="bg1"/>
              </a:solidFill>
              <a:latin typeface="+mn-ea"/>
            </a:endParaRPr>
          </a:p>
          <a:p>
            <a:pPr algn="ctr"/>
            <a:r>
              <a:rPr lang="zh-TW" altLang="en-US" dirty="0">
                <a:solidFill>
                  <a:schemeClr val="bg1"/>
                </a:solidFill>
                <a:latin typeface="+mn-ea"/>
              </a:rPr>
              <a:t>增額人數</a:t>
            </a:r>
            <a:r>
              <a:rPr lang="en-US" altLang="zh-TW" b="1" dirty="0">
                <a:solidFill>
                  <a:schemeClr val="bg1"/>
                </a:solidFill>
                <a:latin typeface="+mn-ea"/>
              </a:rPr>
              <a:t>5%</a:t>
            </a:r>
            <a:r>
              <a:rPr lang="zh-TW" altLang="en-US" b="1" dirty="0">
                <a:solidFill>
                  <a:schemeClr val="bg1"/>
                </a:solidFill>
                <a:latin typeface="+mn-ea"/>
              </a:rPr>
              <a:t>內</a:t>
            </a:r>
            <a:endParaRPr lang="en-US" altLang="zh-TW" b="1" dirty="0">
              <a:solidFill>
                <a:schemeClr val="bg1"/>
              </a:solidFill>
              <a:latin typeface="+mn-ea"/>
            </a:endParaRPr>
          </a:p>
          <a:p>
            <a:pPr algn="ctr"/>
            <a:r>
              <a:rPr lang="zh-TW" altLang="en-US" dirty="0">
                <a:solidFill>
                  <a:schemeClr val="bg1"/>
                </a:solidFill>
                <a:latin typeface="+mn-ea"/>
              </a:rPr>
              <a:t>直接</a:t>
            </a:r>
            <a:r>
              <a:rPr lang="zh-TW" altLang="en-US" b="1" dirty="0">
                <a:solidFill>
                  <a:schemeClr val="bg1"/>
                </a:solidFill>
                <a:latin typeface="+mn-ea"/>
              </a:rPr>
              <a:t>增額錄取</a:t>
            </a:r>
          </a:p>
          <a:p>
            <a:pPr algn="ctr"/>
            <a:endParaRPr lang="en-US" dirty="0"/>
          </a:p>
        </p:txBody>
      </p:sp>
      <p:sp>
        <p:nvSpPr>
          <p:cNvPr id="46" name="Oval 84">
            <a:extLst>
              <a:ext uri="{FF2B5EF4-FFF2-40B4-BE49-F238E27FC236}">
                <a16:creationId xmlns:a16="http://schemas.microsoft.com/office/drawing/2014/main" xmlns="" id="{8B7889CE-3EDD-4248-BCBD-F71BDDFC34B8}"/>
              </a:ext>
            </a:extLst>
          </p:cNvPr>
          <p:cNvSpPr/>
          <p:nvPr/>
        </p:nvSpPr>
        <p:spPr>
          <a:xfrm>
            <a:off x="2258875" y="4971912"/>
            <a:ext cx="3023884" cy="1261388"/>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dirty="0">
              <a:solidFill>
                <a:schemeClr val="bg1"/>
              </a:solidFill>
              <a:latin typeface="+mn-ea"/>
            </a:endParaRPr>
          </a:p>
          <a:p>
            <a:pPr algn="ctr"/>
            <a:r>
              <a:rPr lang="zh-TW" altLang="en-US" dirty="0">
                <a:solidFill>
                  <a:schemeClr val="bg1"/>
                </a:solidFill>
                <a:latin typeface="+mn-ea"/>
              </a:rPr>
              <a:t>增額人數</a:t>
            </a:r>
            <a:r>
              <a:rPr lang="zh-TW" altLang="en-US" b="1" dirty="0">
                <a:solidFill>
                  <a:schemeClr val="bg1"/>
                </a:solidFill>
                <a:latin typeface="+mn-ea"/>
              </a:rPr>
              <a:t>高於</a:t>
            </a:r>
            <a:r>
              <a:rPr lang="en-US" altLang="zh-TW" b="1" dirty="0">
                <a:solidFill>
                  <a:schemeClr val="bg1"/>
                </a:solidFill>
                <a:latin typeface="+mn-ea"/>
              </a:rPr>
              <a:t>5%</a:t>
            </a:r>
          </a:p>
          <a:p>
            <a:pPr algn="ctr"/>
            <a:r>
              <a:rPr lang="zh-TW" altLang="en-US" dirty="0">
                <a:solidFill>
                  <a:schemeClr val="bg1"/>
                </a:solidFill>
                <a:latin typeface="+mn-ea"/>
              </a:rPr>
              <a:t>依</a:t>
            </a:r>
            <a:r>
              <a:rPr lang="zh-TW" altLang="en-US" b="1" dirty="0">
                <a:solidFill>
                  <a:schemeClr val="bg1"/>
                </a:solidFill>
                <a:latin typeface="+mn-ea"/>
              </a:rPr>
              <a:t>志願順序</a:t>
            </a:r>
            <a:r>
              <a:rPr lang="zh-TW" altLang="en-US" dirty="0">
                <a:solidFill>
                  <a:schemeClr val="bg1"/>
                </a:solidFill>
                <a:latin typeface="+mn-ea"/>
              </a:rPr>
              <a:t>錄取</a:t>
            </a:r>
          </a:p>
          <a:p>
            <a:pPr algn="ctr"/>
            <a:endParaRPr lang="en-US" dirty="0"/>
          </a:p>
        </p:txBody>
      </p:sp>
      <p:sp>
        <p:nvSpPr>
          <p:cNvPr id="73" name="Arrow: Chevron 3">
            <a:extLst>
              <a:ext uri="{FF2B5EF4-FFF2-40B4-BE49-F238E27FC236}">
                <a16:creationId xmlns:a16="http://schemas.microsoft.com/office/drawing/2014/main" xmlns="" id="{B74DCDE5-F6FF-490A-B8D2-396498CA034B}"/>
              </a:ext>
            </a:extLst>
          </p:cNvPr>
          <p:cNvSpPr/>
          <p:nvPr/>
        </p:nvSpPr>
        <p:spPr>
          <a:xfrm>
            <a:off x="5110670" y="1929183"/>
            <a:ext cx="1440911"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4" name="Oval 15">
            <a:extLst>
              <a:ext uri="{FF2B5EF4-FFF2-40B4-BE49-F238E27FC236}">
                <a16:creationId xmlns:a16="http://schemas.microsoft.com/office/drawing/2014/main" xmlns="" id="{BDB611C0-188C-4800-8C8D-7405100DC7C7}"/>
              </a:ext>
            </a:extLst>
          </p:cNvPr>
          <p:cNvSpPr/>
          <p:nvPr/>
        </p:nvSpPr>
        <p:spPr>
          <a:xfrm>
            <a:off x="5641877" y="2751925"/>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row: Chevron 46">
            <a:extLst>
              <a:ext uri="{FF2B5EF4-FFF2-40B4-BE49-F238E27FC236}">
                <a16:creationId xmlns:a16="http://schemas.microsoft.com/office/drawing/2014/main" xmlns="" id="{1BC15637-F3BD-449B-93FD-386E8A2DA987}"/>
              </a:ext>
            </a:extLst>
          </p:cNvPr>
          <p:cNvSpPr/>
          <p:nvPr/>
        </p:nvSpPr>
        <p:spPr>
          <a:xfrm>
            <a:off x="6551573" y="1943962"/>
            <a:ext cx="1440915"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9">
            <a:extLst>
              <a:ext uri="{FF2B5EF4-FFF2-40B4-BE49-F238E27FC236}">
                <a16:creationId xmlns:a16="http://schemas.microsoft.com/office/drawing/2014/main" xmlns="" id="{232D4860-46E2-43EB-9F55-A0885ED057E2}"/>
              </a:ext>
            </a:extLst>
          </p:cNvPr>
          <p:cNvSpPr/>
          <p:nvPr/>
        </p:nvSpPr>
        <p:spPr>
          <a:xfrm>
            <a:off x="7082388" y="2755875"/>
            <a:ext cx="177491"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Chevron 3">
            <a:extLst>
              <a:ext uri="{FF2B5EF4-FFF2-40B4-BE49-F238E27FC236}">
                <a16:creationId xmlns:a16="http://schemas.microsoft.com/office/drawing/2014/main" xmlns="" id="{B74DCDE5-F6FF-490A-B8D2-396498CA034B}"/>
              </a:ext>
            </a:extLst>
          </p:cNvPr>
          <p:cNvSpPr/>
          <p:nvPr/>
        </p:nvSpPr>
        <p:spPr>
          <a:xfrm>
            <a:off x="7992482" y="1940012"/>
            <a:ext cx="1440911"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8" name="Oval 15">
            <a:extLst>
              <a:ext uri="{FF2B5EF4-FFF2-40B4-BE49-F238E27FC236}">
                <a16:creationId xmlns:a16="http://schemas.microsoft.com/office/drawing/2014/main" xmlns="" id="{BDB611C0-188C-4800-8C8D-7405100DC7C7}"/>
              </a:ext>
            </a:extLst>
          </p:cNvPr>
          <p:cNvSpPr/>
          <p:nvPr/>
        </p:nvSpPr>
        <p:spPr>
          <a:xfrm>
            <a:off x="8523689" y="2762754"/>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row: Chevron 46">
            <a:extLst>
              <a:ext uri="{FF2B5EF4-FFF2-40B4-BE49-F238E27FC236}">
                <a16:creationId xmlns:a16="http://schemas.microsoft.com/office/drawing/2014/main" xmlns="" id="{1BC15637-F3BD-449B-93FD-386E8A2DA987}"/>
              </a:ext>
            </a:extLst>
          </p:cNvPr>
          <p:cNvSpPr/>
          <p:nvPr/>
        </p:nvSpPr>
        <p:spPr>
          <a:xfrm>
            <a:off x="9433377" y="1949417"/>
            <a:ext cx="1440915"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xmlns="" id="{232D4860-46E2-43EB-9F55-A0885ED057E2}"/>
              </a:ext>
            </a:extLst>
          </p:cNvPr>
          <p:cNvSpPr/>
          <p:nvPr/>
        </p:nvSpPr>
        <p:spPr>
          <a:xfrm>
            <a:off x="9964193" y="2761330"/>
            <a:ext cx="177491"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群組 2"/>
          <p:cNvGrpSpPr/>
          <p:nvPr/>
        </p:nvGrpSpPr>
        <p:grpSpPr>
          <a:xfrm rot="10800000">
            <a:off x="9433383" y="4403926"/>
            <a:ext cx="1440911" cy="1000232"/>
            <a:chOff x="8343189" y="3575795"/>
            <a:chExt cx="1440910" cy="1000232"/>
          </a:xfrm>
        </p:grpSpPr>
        <p:sp>
          <p:nvSpPr>
            <p:cNvPr id="81" name="Arrow: Chevron 3">
              <a:extLst>
                <a:ext uri="{FF2B5EF4-FFF2-40B4-BE49-F238E27FC236}">
                  <a16:creationId xmlns:a16="http://schemas.microsoft.com/office/drawing/2014/main" xmlns="" id="{B74DCDE5-F6FF-490A-B8D2-396498CA034B}"/>
                </a:ext>
              </a:extLst>
            </p:cNvPr>
            <p:cNvSpPr/>
            <p:nvPr/>
          </p:nvSpPr>
          <p:spPr>
            <a:xfrm>
              <a:off x="8343189" y="3575795"/>
              <a:ext cx="1440910"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2" name="Oval 15">
              <a:extLst>
                <a:ext uri="{FF2B5EF4-FFF2-40B4-BE49-F238E27FC236}">
                  <a16:creationId xmlns:a16="http://schemas.microsoft.com/office/drawing/2014/main" xmlns="" id="{BDB611C0-188C-4800-8C8D-7405100DC7C7}"/>
                </a:ext>
              </a:extLst>
            </p:cNvPr>
            <p:cNvSpPr/>
            <p:nvPr/>
          </p:nvSpPr>
          <p:spPr>
            <a:xfrm>
              <a:off x="8874401" y="4398537"/>
              <a:ext cx="177490"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群組 6"/>
          <p:cNvGrpSpPr/>
          <p:nvPr/>
        </p:nvGrpSpPr>
        <p:grpSpPr>
          <a:xfrm rot="10800000">
            <a:off x="7992461" y="4414764"/>
            <a:ext cx="1440915" cy="989403"/>
            <a:chOff x="7621643" y="3996960"/>
            <a:chExt cx="1440914" cy="989403"/>
          </a:xfrm>
        </p:grpSpPr>
        <p:sp>
          <p:nvSpPr>
            <p:cNvPr id="83" name="Arrow: Chevron 46">
              <a:extLst>
                <a:ext uri="{FF2B5EF4-FFF2-40B4-BE49-F238E27FC236}">
                  <a16:creationId xmlns:a16="http://schemas.microsoft.com/office/drawing/2014/main" xmlns="" id="{1BC15637-F3BD-449B-93FD-386E8A2DA987}"/>
                </a:ext>
              </a:extLst>
            </p:cNvPr>
            <p:cNvSpPr/>
            <p:nvPr/>
          </p:nvSpPr>
          <p:spPr>
            <a:xfrm>
              <a:off x="7621643" y="3996960"/>
              <a:ext cx="1440914"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79">
              <a:extLst>
                <a:ext uri="{FF2B5EF4-FFF2-40B4-BE49-F238E27FC236}">
                  <a16:creationId xmlns:a16="http://schemas.microsoft.com/office/drawing/2014/main" xmlns="" id="{232D4860-46E2-43EB-9F55-A0885ED057E2}"/>
                </a:ext>
              </a:extLst>
            </p:cNvPr>
            <p:cNvSpPr/>
            <p:nvPr/>
          </p:nvSpPr>
          <p:spPr>
            <a:xfrm>
              <a:off x="8152459" y="4808873"/>
              <a:ext cx="177490"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群組 84"/>
          <p:cNvGrpSpPr/>
          <p:nvPr/>
        </p:nvGrpSpPr>
        <p:grpSpPr>
          <a:xfrm rot="10800000">
            <a:off x="6549068" y="4403927"/>
            <a:ext cx="1440911" cy="1000232"/>
            <a:chOff x="8343189" y="3575795"/>
            <a:chExt cx="1440910" cy="1000232"/>
          </a:xfrm>
        </p:grpSpPr>
        <p:sp>
          <p:nvSpPr>
            <p:cNvPr id="86" name="Arrow: Chevron 3">
              <a:extLst>
                <a:ext uri="{FF2B5EF4-FFF2-40B4-BE49-F238E27FC236}">
                  <a16:creationId xmlns:a16="http://schemas.microsoft.com/office/drawing/2014/main" xmlns="" id="{B74DCDE5-F6FF-490A-B8D2-396498CA034B}"/>
                </a:ext>
              </a:extLst>
            </p:cNvPr>
            <p:cNvSpPr/>
            <p:nvPr/>
          </p:nvSpPr>
          <p:spPr>
            <a:xfrm>
              <a:off x="8343189" y="3575795"/>
              <a:ext cx="1440910"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7" name="Oval 15">
              <a:extLst>
                <a:ext uri="{FF2B5EF4-FFF2-40B4-BE49-F238E27FC236}">
                  <a16:creationId xmlns:a16="http://schemas.microsoft.com/office/drawing/2014/main" xmlns="" id="{BDB611C0-188C-4800-8C8D-7405100DC7C7}"/>
                </a:ext>
              </a:extLst>
            </p:cNvPr>
            <p:cNvSpPr/>
            <p:nvPr/>
          </p:nvSpPr>
          <p:spPr>
            <a:xfrm>
              <a:off x="8874401" y="4398537"/>
              <a:ext cx="177490"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群組 87"/>
          <p:cNvGrpSpPr/>
          <p:nvPr/>
        </p:nvGrpSpPr>
        <p:grpSpPr>
          <a:xfrm rot="10800000">
            <a:off x="5108145" y="4414765"/>
            <a:ext cx="1440915" cy="989403"/>
            <a:chOff x="7621643" y="3996960"/>
            <a:chExt cx="1440914" cy="989403"/>
          </a:xfrm>
        </p:grpSpPr>
        <p:sp>
          <p:nvSpPr>
            <p:cNvPr id="89" name="Arrow: Chevron 46">
              <a:extLst>
                <a:ext uri="{FF2B5EF4-FFF2-40B4-BE49-F238E27FC236}">
                  <a16:creationId xmlns:a16="http://schemas.microsoft.com/office/drawing/2014/main" xmlns="" id="{1BC15637-F3BD-449B-93FD-386E8A2DA987}"/>
                </a:ext>
              </a:extLst>
            </p:cNvPr>
            <p:cNvSpPr/>
            <p:nvPr/>
          </p:nvSpPr>
          <p:spPr>
            <a:xfrm>
              <a:off x="7621643" y="3996960"/>
              <a:ext cx="1440914"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79">
              <a:extLst>
                <a:ext uri="{FF2B5EF4-FFF2-40B4-BE49-F238E27FC236}">
                  <a16:creationId xmlns:a16="http://schemas.microsoft.com/office/drawing/2014/main" xmlns="" id="{232D4860-46E2-43EB-9F55-A0885ED057E2}"/>
                </a:ext>
              </a:extLst>
            </p:cNvPr>
            <p:cNvSpPr/>
            <p:nvPr/>
          </p:nvSpPr>
          <p:spPr>
            <a:xfrm>
              <a:off x="8152459" y="4808873"/>
              <a:ext cx="177490"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文字方塊 9"/>
          <p:cNvSpPr txBox="1"/>
          <p:nvPr/>
        </p:nvSpPr>
        <p:spPr>
          <a:xfrm>
            <a:off x="2583650" y="2082661"/>
            <a:ext cx="800219" cy="584775"/>
          </a:xfrm>
          <a:prstGeom prst="rect">
            <a:avLst/>
          </a:prstGeom>
          <a:noFill/>
        </p:spPr>
        <p:txBody>
          <a:bodyPr wrap="none" rtlCol="0">
            <a:spAutoFit/>
          </a:bodyPr>
          <a:lstStyle/>
          <a:p>
            <a:r>
              <a:rPr lang="zh-TW" altLang="en-US" sz="1600" b="1" dirty="0">
                <a:solidFill>
                  <a:schemeClr val="bg1"/>
                </a:solidFill>
              </a:rPr>
              <a:t>總積分</a:t>
            </a:r>
            <a:endParaRPr lang="en-US" altLang="zh-TW" sz="1600" b="1" dirty="0">
              <a:solidFill>
                <a:schemeClr val="bg1"/>
              </a:solidFill>
            </a:endParaRPr>
          </a:p>
          <a:p>
            <a:r>
              <a:rPr lang="en-US" altLang="zh-TW" sz="1600" b="1" dirty="0">
                <a:solidFill>
                  <a:schemeClr val="bg1"/>
                </a:solidFill>
              </a:rPr>
              <a:t>  (101)</a:t>
            </a:r>
            <a:endParaRPr lang="zh-TW" altLang="en-US" sz="1600" b="1" dirty="0">
              <a:solidFill>
                <a:schemeClr val="bg1"/>
              </a:solidFill>
            </a:endParaRPr>
          </a:p>
        </p:txBody>
      </p:sp>
      <p:sp>
        <p:nvSpPr>
          <p:cNvPr id="12" name="文字方塊 11"/>
          <p:cNvSpPr txBox="1"/>
          <p:nvPr/>
        </p:nvSpPr>
        <p:spPr>
          <a:xfrm>
            <a:off x="3973602" y="2104597"/>
            <a:ext cx="1005403" cy="584775"/>
          </a:xfrm>
          <a:prstGeom prst="rect">
            <a:avLst/>
          </a:prstGeom>
          <a:noFill/>
        </p:spPr>
        <p:txBody>
          <a:bodyPr wrap="none" rtlCol="0">
            <a:spAutoFit/>
          </a:bodyPr>
          <a:lstStyle/>
          <a:p>
            <a:r>
              <a:rPr lang="zh-TW" altLang="en-US" sz="1600" b="1" dirty="0">
                <a:solidFill>
                  <a:schemeClr val="bg1"/>
                </a:solidFill>
              </a:rPr>
              <a:t>均衡學習</a:t>
            </a:r>
            <a:endParaRPr lang="en-US" altLang="zh-TW" sz="1600" b="1" dirty="0">
              <a:solidFill>
                <a:schemeClr val="bg1"/>
              </a:solidFill>
            </a:endParaRPr>
          </a:p>
          <a:p>
            <a:r>
              <a:rPr lang="en-US" altLang="zh-TW" sz="1600" b="1" dirty="0">
                <a:solidFill>
                  <a:schemeClr val="bg1"/>
                </a:solidFill>
              </a:rPr>
              <a:t>    (21)</a:t>
            </a:r>
            <a:endParaRPr lang="zh-TW" altLang="en-US" sz="1600" b="1" dirty="0">
              <a:solidFill>
                <a:schemeClr val="bg1"/>
              </a:solidFill>
            </a:endParaRPr>
          </a:p>
        </p:txBody>
      </p:sp>
      <p:sp>
        <p:nvSpPr>
          <p:cNvPr id="17" name="文字方塊 16"/>
          <p:cNvSpPr txBox="1"/>
          <p:nvPr/>
        </p:nvSpPr>
        <p:spPr>
          <a:xfrm>
            <a:off x="5432582" y="2097617"/>
            <a:ext cx="1005403" cy="584775"/>
          </a:xfrm>
          <a:prstGeom prst="rect">
            <a:avLst/>
          </a:prstGeom>
          <a:noFill/>
        </p:spPr>
        <p:txBody>
          <a:bodyPr wrap="none" rtlCol="0">
            <a:spAutoFit/>
          </a:bodyPr>
          <a:lstStyle/>
          <a:p>
            <a:r>
              <a:rPr lang="zh-TW" altLang="en-US" sz="1600" b="1" dirty="0">
                <a:solidFill>
                  <a:schemeClr val="bg1"/>
                </a:solidFill>
              </a:rPr>
              <a:t>技藝優良</a:t>
            </a:r>
            <a:endParaRPr lang="en-US" altLang="zh-TW" sz="1600" b="1" dirty="0">
              <a:solidFill>
                <a:schemeClr val="bg1"/>
              </a:solidFill>
            </a:endParaRPr>
          </a:p>
          <a:p>
            <a:r>
              <a:rPr lang="en-US" altLang="zh-TW" sz="1600" b="1" dirty="0">
                <a:solidFill>
                  <a:schemeClr val="bg1"/>
                </a:solidFill>
              </a:rPr>
              <a:t>     (3)</a:t>
            </a:r>
            <a:endParaRPr lang="zh-TW" altLang="en-US" sz="1600" b="1" dirty="0">
              <a:solidFill>
                <a:schemeClr val="bg1"/>
              </a:solidFill>
            </a:endParaRPr>
          </a:p>
        </p:txBody>
      </p:sp>
      <p:sp>
        <p:nvSpPr>
          <p:cNvPr id="18" name="文字方塊 17"/>
          <p:cNvSpPr txBox="1"/>
          <p:nvPr/>
        </p:nvSpPr>
        <p:spPr>
          <a:xfrm>
            <a:off x="6927655" y="2098223"/>
            <a:ext cx="800219" cy="584775"/>
          </a:xfrm>
          <a:prstGeom prst="rect">
            <a:avLst/>
          </a:prstGeom>
          <a:noFill/>
        </p:spPr>
        <p:txBody>
          <a:bodyPr wrap="none" rtlCol="0">
            <a:spAutoFit/>
          </a:bodyPr>
          <a:lstStyle/>
          <a:p>
            <a:r>
              <a:rPr lang="zh-TW" altLang="en-US" sz="1600" b="1" dirty="0">
                <a:solidFill>
                  <a:schemeClr val="bg1"/>
                </a:solidFill>
              </a:rPr>
              <a:t>志願序</a:t>
            </a:r>
            <a:endParaRPr lang="en-US" altLang="zh-TW" sz="1600" b="1" dirty="0">
              <a:solidFill>
                <a:schemeClr val="bg1"/>
              </a:solidFill>
            </a:endParaRPr>
          </a:p>
          <a:p>
            <a:r>
              <a:rPr lang="en-US" altLang="zh-TW" sz="1600" b="1" dirty="0">
                <a:solidFill>
                  <a:schemeClr val="bg1"/>
                </a:solidFill>
              </a:rPr>
              <a:t>   (26)</a:t>
            </a:r>
            <a:endParaRPr lang="zh-TW" altLang="en-US" sz="1600" b="1" dirty="0">
              <a:solidFill>
                <a:schemeClr val="bg1"/>
              </a:solidFill>
            </a:endParaRPr>
          </a:p>
        </p:txBody>
      </p:sp>
      <p:sp>
        <p:nvSpPr>
          <p:cNvPr id="20" name="文字方塊 19"/>
          <p:cNvSpPr txBox="1"/>
          <p:nvPr/>
        </p:nvSpPr>
        <p:spPr>
          <a:xfrm>
            <a:off x="8338314" y="2113399"/>
            <a:ext cx="1005403" cy="584775"/>
          </a:xfrm>
          <a:prstGeom prst="rect">
            <a:avLst/>
          </a:prstGeom>
          <a:noFill/>
        </p:spPr>
        <p:txBody>
          <a:bodyPr wrap="none" rtlCol="0">
            <a:spAutoFit/>
          </a:bodyPr>
          <a:lstStyle/>
          <a:p>
            <a:r>
              <a:rPr lang="zh-TW" altLang="en-US" sz="1600" b="1" dirty="0">
                <a:solidFill>
                  <a:schemeClr val="bg1"/>
                </a:solidFill>
              </a:rPr>
              <a:t>弱勢身分</a:t>
            </a:r>
            <a:endParaRPr lang="en-US" altLang="zh-TW" sz="1600" b="1" dirty="0">
              <a:solidFill>
                <a:schemeClr val="bg1"/>
              </a:solidFill>
            </a:endParaRPr>
          </a:p>
          <a:p>
            <a:r>
              <a:rPr lang="en-US" altLang="zh-TW" sz="1600" b="1" dirty="0">
                <a:solidFill>
                  <a:schemeClr val="bg1"/>
                </a:solidFill>
              </a:rPr>
              <a:t>     (3)</a:t>
            </a:r>
            <a:endParaRPr lang="zh-TW" altLang="en-US" sz="1600" b="1" dirty="0">
              <a:solidFill>
                <a:schemeClr val="bg1"/>
              </a:solidFill>
            </a:endParaRPr>
          </a:p>
        </p:txBody>
      </p:sp>
      <p:sp>
        <p:nvSpPr>
          <p:cNvPr id="22" name="文字方塊 21"/>
          <p:cNvSpPr txBox="1"/>
          <p:nvPr/>
        </p:nvSpPr>
        <p:spPr>
          <a:xfrm>
            <a:off x="9745974" y="2131061"/>
            <a:ext cx="1005403" cy="584775"/>
          </a:xfrm>
          <a:prstGeom prst="rect">
            <a:avLst/>
          </a:prstGeom>
          <a:noFill/>
        </p:spPr>
        <p:txBody>
          <a:bodyPr wrap="none" rtlCol="0">
            <a:spAutoFit/>
          </a:bodyPr>
          <a:lstStyle/>
          <a:p>
            <a:r>
              <a:rPr lang="zh-TW" altLang="en-US" sz="1600" b="1" dirty="0">
                <a:solidFill>
                  <a:schemeClr val="bg1"/>
                </a:solidFill>
              </a:rPr>
              <a:t>教育會考</a:t>
            </a:r>
            <a:endParaRPr lang="en-US" altLang="zh-TW" sz="1600" b="1" dirty="0">
              <a:solidFill>
                <a:schemeClr val="bg1"/>
              </a:solidFill>
            </a:endParaRPr>
          </a:p>
          <a:p>
            <a:r>
              <a:rPr lang="en-US" altLang="zh-TW" sz="1600" b="1" dirty="0">
                <a:solidFill>
                  <a:schemeClr val="bg1"/>
                </a:solidFill>
              </a:rPr>
              <a:t>     (33)</a:t>
            </a:r>
            <a:endParaRPr lang="zh-TW" altLang="en-US" sz="1600" b="1" dirty="0">
              <a:solidFill>
                <a:schemeClr val="bg1"/>
              </a:solidFill>
            </a:endParaRPr>
          </a:p>
        </p:txBody>
      </p:sp>
      <p:sp>
        <p:nvSpPr>
          <p:cNvPr id="23" name="文字方塊 22"/>
          <p:cNvSpPr txBox="1"/>
          <p:nvPr/>
        </p:nvSpPr>
        <p:spPr>
          <a:xfrm>
            <a:off x="9642923" y="4564761"/>
            <a:ext cx="800219" cy="861774"/>
          </a:xfrm>
          <a:prstGeom prst="rect">
            <a:avLst/>
          </a:prstGeom>
          <a:noFill/>
        </p:spPr>
        <p:txBody>
          <a:bodyPr wrap="none" rtlCol="0">
            <a:spAutoFit/>
          </a:bodyPr>
          <a:lstStyle/>
          <a:p>
            <a:r>
              <a:rPr lang="zh-TW" altLang="en-US" sz="1600" b="1" dirty="0">
                <a:solidFill>
                  <a:schemeClr val="bg1"/>
                </a:solidFill>
              </a:rPr>
              <a:t>多元學</a:t>
            </a:r>
            <a:endParaRPr lang="en-US" altLang="zh-TW" sz="1600" b="1" dirty="0">
              <a:solidFill>
                <a:schemeClr val="bg1"/>
              </a:solidFill>
            </a:endParaRPr>
          </a:p>
          <a:p>
            <a:r>
              <a:rPr lang="zh-TW" altLang="en-US" sz="1600" b="1" dirty="0">
                <a:solidFill>
                  <a:schemeClr val="bg1"/>
                </a:solidFill>
              </a:rPr>
              <a:t>習表現</a:t>
            </a:r>
            <a:endParaRPr lang="en-US" altLang="zh-TW" sz="1600" b="1" dirty="0">
              <a:solidFill>
                <a:schemeClr val="bg1"/>
              </a:solidFill>
            </a:endParaRPr>
          </a:p>
          <a:p>
            <a:r>
              <a:rPr lang="en-US" altLang="zh-TW" b="1" dirty="0">
                <a:solidFill>
                  <a:schemeClr val="bg1"/>
                </a:solidFill>
              </a:rPr>
              <a:t>    </a:t>
            </a:r>
            <a:r>
              <a:rPr lang="en-US" altLang="zh-TW" sz="1600" b="1" dirty="0">
                <a:solidFill>
                  <a:schemeClr val="bg1"/>
                </a:solidFill>
              </a:rPr>
              <a:t>(15)</a:t>
            </a:r>
            <a:endParaRPr lang="zh-TW" altLang="en-US" sz="1600" b="1" dirty="0">
              <a:solidFill>
                <a:schemeClr val="bg1"/>
              </a:solidFill>
            </a:endParaRPr>
          </a:p>
        </p:txBody>
      </p:sp>
      <p:sp>
        <p:nvSpPr>
          <p:cNvPr id="26" name="文字方塊 25"/>
          <p:cNvSpPr txBox="1"/>
          <p:nvPr/>
        </p:nvSpPr>
        <p:spPr>
          <a:xfrm>
            <a:off x="8065530" y="4688454"/>
            <a:ext cx="1005403" cy="584775"/>
          </a:xfrm>
          <a:prstGeom prst="rect">
            <a:avLst/>
          </a:prstGeom>
          <a:noFill/>
        </p:spPr>
        <p:txBody>
          <a:bodyPr wrap="none" rtlCol="0">
            <a:spAutoFit/>
          </a:bodyPr>
          <a:lstStyle/>
          <a:p>
            <a:r>
              <a:rPr lang="zh-TW" altLang="en-US" sz="1600" b="1" dirty="0">
                <a:solidFill>
                  <a:schemeClr val="bg1"/>
                </a:solidFill>
              </a:rPr>
              <a:t>服務學習</a:t>
            </a:r>
            <a:endParaRPr lang="en-US" altLang="zh-TW" sz="1600" b="1" dirty="0">
              <a:solidFill>
                <a:schemeClr val="bg1"/>
              </a:solidFill>
            </a:endParaRPr>
          </a:p>
          <a:p>
            <a:r>
              <a:rPr lang="en-US" altLang="zh-TW" sz="1600" b="1" dirty="0">
                <a:solidFill>
                  <a:schemeClr val="bg1"/>
                </a:solidFill>
              </a:rPr>
              <a:t>       (15)</a:t>
            </a:r>
            <a:endParaRPr lang="zh-TW" altLang="en-US" sz="1600" b="1" dirty="0">
              <a:solidFill>
                <a:schemeClr val="bg1"/>
              </a:solidFill>
            </a:endParaRPr>
          </a:p>
        </p:txBody>
      </p:sp>
      <p:sp>
        <p:nvSpPr>
          <p:cNvPr id="91" name="文字方塊 90"/>
          <p:cNvSpPr txBox="1"/>
          <p:nvPr/>
        </p:nvSpPr>
        <p:spPr>
          <a:xfrm>
            <a:off x="6907566" y="4678087"/>
            <a:ext cx="595035" cy="584775"/>
          </a:xfrm>
          <a:prstGeom prst="rect">
            <a:avLst/>
          </a:prstGeom>
          <a:noFill/>
        </p:spPr>
        <p:txBody>
          <a:bodyPr wrap="none" rtlCol="0">
            <a:spAutoFit/>
          </a:bodyPr>
          <a:lstStyle/>
          <a:p>
            <a:r>
              <a:rPr lang="zh-TW" altLang="en-US" sz="1600" b="1" dirty="0">
                <a:solidFill>
                  <a:schemeClr val="bg1"/>
                </a:solidFill>
              </a:rPr>
              <a:t>競賽</a:t>
            </a:r>
            <a:endParaRPr lang="en-US" altLang="zh-TW" sz="1600" b="1" dirty="0">
              <a:solidFill>
                <a:schemeClr val="bg1"/>
              </a:solidFill>
            </a:endParaRPr>
          </a:p>
          <a:p>
            <a:r>
              <a:rPr lang="en-US" altLang="zh-TW" sz="1600" b="1" dirty="0">
                <a:solidFill>
                  <a:schemeClr val="bg1"/>
                </a:solidFill>
              </a:rPr>
              <a:t>  (7)</a:t>
            </a:r>
            <a:endParaRPr lang="zh-TW" altLang="en-US" sz="1600" b="1" dirty="0">
              <a:solidFill>
                <a:schemeClr val="bg1"/>
              </a:solidFill>
            </a:endParaRPr>
          </a:p>
        </p:txBody>
      </p:sp>
      <p:sp>
        <p:nvSpPr>
          <p:cNvPr id="92" name="文字方塊 91"/>
          <p:cNvSpPr txBox="1"/>
          <p:nvPr/>
        </p:nvSpPr>
        <p:spPr>
          <a:xfrm>
            <a:off x="5139182" y="4777681"/>
            <a:ext cx="1005403" cy="338554"/>
          </a:xfrm>
          <a:prstGeom prst="rect">
            <a:avLst/>
          </a:prstGeom>
          <a:noFill/>
        </p:spPr>
        <p:txBody>
          <a:bodyPr wrap="none" rtlCol="0">
            <a:spAutoFit/>
          </a:bodyPr>
          <a:lstStyle/>
          <a:p>
            <a:r>
              <a:rPr lang="zh-TW" altLang="en-US" sz="1600" b="1" dirty="0">
                <a:solidFill>
                  <a:schemeClr val="bg1"/>
                </a:solidFill>
              </a:rPr>
              <a:t>各科會考</a:t>
            </a:r>
          </a:p>
        </p:txBody>
      </p:sp>
      <p:sp>
        <p:nvSpPr>
          <p:cNvPr id="63" name="文字方塊 62"/>
          <p:cNvSpPr txBox="1"/>
          <p:nvPr/>
        </p:nvSpPr>
        <p:spPr>
          <a:xfrm>
            <a:off x="5241623" y="5430471"/>
            <a:ext cx="1410964" cy="523220"/>
          </a:xfrm>
          <a:prstGeom prst="rect">
            <a:avLst/>
          </a:prstGeom>
          <a:noFill/>
        </p:spPr>
        <p:txBody>
          <a:bodyPr wrap="none" rtlCol="0">
            <a:spAutoFit/>
          </a:bodyPr>
          <a:lstStyle/>
          <a:p>
            <a:r>
              <a:rPr lang="zh-TW" altLang="en-US" sz="1400" dirty="0"/>
              <a:t>依序由國</a:t>
            </a:r>
            <a:r>
              <a:rPr lang="en-US" altLang="zh-TW" sz="1400" dirty="0">
                <a:latin typeface="+mn-ea"/>
              </a:rPr>
              <a:t>,</a:t>
            </a:r>
            <a:r>
              <a:rPr lang="zh-TW" altLang="en-US" sz="1400" dirty="0"/>
              <a:t>數</a:t>
            </a:r>
            <a:r>
              <a:rPr lang="en-US" altLang="zh-TW" sz="1400" dirty="0">
                <a:latin typeface="+mn-ea"/>
              </a:rPr>
              <a:t>,</a:t>
            </a:r>
            <a:r>
              <a:rPr lang="zh-TW" altLang="en-US" sz="1400" dirty="0"/>
              <a:t>英</a:t>
            </a:r>
            <a:r>
              <a:rPr lang="en-US" altLang="zh-TW" sz="1400" dirty="0">
                <a:latin typeface="+mn-ea"/>
              </a:rPr>
              <a:t>,</a:t>
            </a:r>
          </a:p>
          <a:p>
            <a:r>
              <a:rPr lang="zh-TW" altLang="en-US" sz="1400" dirty="0"/>
              <a:t>自</a:t>
            </a:r>
            <a:r>
              <a:rPr lang="en-US" altLang="zh-TW" sz="1400" dirty="0">
                <a:latin typeface="+mn-ea"/>
              </a:rPr>
              <a:t>,</a:t>
            </a:r>
            <a:r>
              <a:rPr lang="zh-TW" altLang="en-US" sz="1400" dirty="0"/>
              <a:t>社</a:t>
            </a:r>
            <a:r>
              <a:rPr lang="en-US" altLang="zh-TW" sz="1400" dirty="0">
                <a:latin typeface="+mn-ea"/>
              </a:rPr>
              <a:t>,</a:t>
            </a:r>
            <a:r>
              <a:rPr lang="zh-TW" altLang="en-US" sz="1400" dirty="0"/>
              <a:t>寫作</a:t>
            </a:r>
          </a:p>
        </p:txBody>
      </p:sp>
      <p:sp>
        <p:nvSpPr>
          <p:cNvPr id="2" name="矩形 1"/>
          <p:cNvSpPr/>
          <p:nvPr/>
        </p:nvSpPr>
        <p:spPr>
          <a:xfrm>
            <a:off x="9389001" y="2938825"/>
            <a:ext cx="1443856" cy="1169551"/>
          </a:xfrm>
          <a:prstGeom prst="rect">
            <a:avLst/>
          </a:prstGeom>
        </p:spPr>
        <p:txBody>
          <a:bodyPr wrap="square">
            <a:spAutoFit/>
          </a:bodyPr>
          <a:lstStyle/>
          <a:p>
            <a:pPr>
              <a:defRPr/>
            </a:pPr>
            <a:r>
              <a:rPr lang="zh-TW" altLang="en-US" sz="1400" dirty="0"/>
              <a:t>非護理科之私立</a:t>
            </a:r>
            <a:endParaRPr lang="en-US" altLang="zh-TW" sz="1400" dirty="0"/>
          </a:p>
          <a:p>
            <a:pPr>
              <a:defRPr/>
            </a:pPr>
            <a:r>
              <a:rPr lang="zh-TW" altLang="en-US" sz="1400" dirty="0"/>
              <a:t>招生學校各科組</a:t>
            </a:r>
            <a:endParaRPr lang="en-US" altLang="zh-TW" sz="1400" dirty="0"/>
          </a:p>
          <a:p>
            <a:pPr>
              <a:defRPr/>
            </a:pPr>
            <a:r>
              <a:rPr lang="zh-TW" altLang="en-US" sz="1400" dirty="0"/>
              <a:t>，由各校自行決</a:t>
            </a:r>
            <a:endParaRPr lang="en-US" altLang="zh-TW" sz="1400" dirty="0"/>
          </a:p>
          <a:p>
            <a:pPr>
              <a:defRPr/>
            </a:pPr>
            <a:r>
              <a:rPr lang="zh-TW" altLang="en-US" sz="1400" dirty="0"/>
              <a:t>定是否採計教育</a:t>
            </a:r>
            <a:endParaRPr lang="en-US" altLang="zh-TW" sz="1400" dirty="0"/>
          </a:p>
          <a:p>
            <a:pPr>
              <a:defRPr/>
            </a:pPr>
            <a:r>
              <a:rPr lang="zh-TW" altLang="en-US" sz="1400" dirty="0"/>
              <a:t>會考成績。</a:t>
            </a:r>
            <a:endParaRPr lang="en-US" altLang="zh-TW" sz="1400" dirty="0"/>
          </a:p>
        </p:txBody>
      </p:sp>
    </p:spTree>
    <p:extLst>
      <p:ext uri="{BB962C8B-B14F-4D97-AF65-F5344CB8AC3E}">
        <p14:creationId xmlns:p14="http://schemas.microsoft.com/office/powerpoint/2010/main" val="383322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28F1EF8-D55F-4EAB-9B5F-B1D632BB5452}"/>
              </a:ext>
            </a:extLst>
          </p:cNvPr>
          <p:cNvSpPr/>
          <p:nvPr/>
        </p:nvSpPr>
        <p:spPr>
          <a:xfrm>
            <a:off x="5" y="636932"/>
            <a:ext cx="5453449" cy="168764"/>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E21BCBC-95AD-472E-B71B-712C78CF5E1C}"/>
              </a:ext>
            </a:extLst>
          </p:cNvPr>
          <p:cNvSpPr/>
          <p:nvPr/>
        </p:nvSpPr>
        <p:spPr>
          <a:xfrm>
            <a:off x="11239503" y="6356358"/>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Box 7">
            <a:extLst>
              <a:ext uri="{FF2B5EF4-FFF2-40B4-BE49-F238E27FC236}">
                <a16:creationId xmlns:a16="http://schemas.microsoft.com/office/drawing/2014/main" xmlns="" id="{5A0151CA-4F17-486D-A55B-4FFDBA3708A3}"/>
              </a:ext>
            </a:extLst>
          </p:cNvPr>
          <p:cNvSpPr txBox="1"/>
          <p:nvPr/>
        </p:nvSpPr>
        <p:spPr>
          <a:xfrm>
            <a:off x="4272481" y="388031"/>
            <a:ext cx="3647040" cy="677108"/>
          </a:xfrm>
          <a:prstGeom prst="rect">
            <a:avLst/>
          </a:prstGeom>
          <a:noFill/>
        </p:spPr>
        <p:txBody>
          <a:bodyPr wrap="square" lIns="0" tIns="0" rIns="0" bIns="0" rtlCol="0" anchor="t">
            <a:spAutoFit/>
          </a:bodyPr>
          <a:lstStyle/>
          <a:p>
            <a:pPr algn="ctr"/>
            <a:r>
              <a:rPr lang="zh-TW" altLang="en-US" sz="4400" b="1" dirty="0"/>
              <a:t>摘要</a:t>
            </a:r>
            <a:endParaRPr lang="en-US" sz="4400" b="1" dirty="0"/>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590639" y="6356358"/>
            <a:ext cx="201312" cy="365125"/>
          </a:xfrm>
        </p:spPr>
        <p:txBody>
          <a:bodyPr/>
          <a:lstStyle/>
          <a:p>
            <a:r>
              <a:rPr lang="en-US" altLang="zh-TW" sz="1600" dirty="0">
                <a:solidFill>
                  <a:schemeClr val="bg1"/>
                </a:solidFill>
              </a:rPr>
              <a:t>2</a:t>
            </a:r>
            <a:endParaRPr lang="en-US" sz="1600" dirty="0">
              <a:solidFill>
                <a:schemeClr val="bg1"/>
              </a:solidFill>
            </a:endParaRPr>
          </a:p>
        </p:txBody>
      </p:sp>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475" y="2265344"/>
            <a:ext cx="1637480" cy="1369283"/>
          </a:xfrm>
          <a:prstGeom prst="rect">
            <a:avLst/>
          </a:prstGeom>
        </p:spPr>
      </p:pic>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3449" y="1991630"/>
            <a:ext cx="1261587" cy="1642997"/>
          </a:xfrm>
          <a:prstGeom prst="rect">
            <a:avLst/>
          </a:prstGeom>
        </p:spPr>
      </p:pic>
      <p:sp>
        <p:nvSpPr>
          <p:cNvPr id="3" name="矩形 2"/>
          <p:cNvSpPr/>
          <p:nvPr/>
        </p:nvSpPr>
        <p:spPr>
          <a:xfrm>
            <a:off x="586239" y="3860922"/>
            <a:ext cx="3416320" cy="1354217"/>
          </a:xfrm>
          <a:prstGeom prst="rect">
            <a:avLst/>
          </a:prstGeom>
        </p:spPr>
        <p:txBody>
          <a:bodyPr wrap="none">
            <a:spAutoFit/>
          </a:bodyPr>
          <a:lstStyle/>
          <a:p>
            <a:pPr>
              <a:spcBef>
                <a:spcPts val="1200"/>
              </a:spcBef>
              <a:defRPr/>
            </a:pPr>
            <a:r>
              <a:rPr lang="zh-TW" altLang="en-US" sz="3600" b="1" dirty="0">
                <a:latin typeface="+mn-ea"/>
              </a:rPr>
              <a:t>十二年國民基本</a:t>
            </a:r>
            <a:endParaRPr lang="en-US" altLang="zh-TW" sz="3600" b="1" dirty="0">
              <a:latin typeface="+mn-ea"/>
            </a:endParaRPr>
          </a:p>
          <a:p>
            <a:pPr algn="ctr">
              <a:spcBef>
                <a:spcPts val="1200"/>
              </a:spcBef>
              <a:defRPr/>
            </a:pPr>
            <a:r>
              <a:rPr lang="zh-TW" altLang="en-US" sz="3600" b="1" dirty="0">
                <a:latin typeface="+mn-ea"/>
              </a:rPr>
              <a:t>教育概述</a:t>
            </a:r>
          </a:p>
        </p:txBody>
      </p:sp>
      <p:sp>
        <p:nvSpPr>
          <p:cNvPr id="5" name="矩形 4"/>
          <p:cNvSpPr/>
          <p:nvPr/>
        </p:nvSpPr>
        <p:spPr>
          <a:xfrm>
            <a:off x="4353697" y="3783970"/>
            <a:ext cx="4328291" cy="1754326"/>
          </a:xfrm>
          <a:prstGeom prst="rect">
            <a:avLst/>
          </a:prstGeom>
        </p:spPr>
        <p:txBody>
          <a:bodyPr wrap="square">
            <a:spAutoFit/>
          </a:bodyPr>
          <a:lstStyle/>
          <a:p>
            <a:pPr>
              <a:defRPr/>
            </a:pPr>
            <a:r>
              <a:rPr lang="en-US" altLang="zh-TW" sz="3600" b="1" dirty="0">
                <a:latin typeface="+mn-ea"/>
              </a:rPr>
              <a:t>112</a:t>
            </a:r>
            <a:r>
              <a:rPr lang="zh-TW" altLang="en-US" sz="3600" b="1" dirty="0">
                <a:latin typeface="+mn-ea"/>
              </a:rPr>
              <a:t>學年度基北區</a:t>
            </a:r>
            <a:endParaRPr lang="en-US" altLang="zh-TW" sz="3600" b="1" dirty="0">
              <a:latin typeface="+mn-ea"/>
            </a:endParaRPr>
          </a:p>
          <a:p>
            <a:pPr>
              <a:defRPr/>
            </a:pPr>
            <a:r>
              <a:rPr lang="zh-TW" altLang="en-US" sz="3600" b="1" dirty="0">
                <a:latin typeface="+mn-ea"/>
              </a:rPr>
              <a:t>高級中等學校及五專免試入學規劃</a:t>
            </a:r>
            <a:endParaRPr lang="en-US" altLang="zh-TW" sz="3600" b="1" dirty="0">
              <a:latin typeface="+mn-ea"/>
            </a:endParaRPr>
          </a:p>
        </p:txBody>
      </p:sp>
      <p:sp>
        <p:nvSpPr>
          <p:cNvPr id="10" name="矩形 9"/>
          <p:cNvSpPr/>
          <p:nvPr/>
        </p:nvSpPr>
        <p:spPr>
          <a:xfrm>
            <a:off x="9939307" y="3860915"/>
            <a:ext cx="1364476" cy="646331"/>
          </a:xfrm>
          <a:prstGeom prst="rect">
            <a:avLst/>
          </a:prstGeom>
        </p:spPr>
        <p:txBody>
          <a:bodyPr wrap="none">
            <a:spAutoFit/>
          </a:bodyPr>
          <a:lstStyle/>
          <a:p>
            <a:pPr>
              <a:spcBef>
                <a:spcPts val="1200"/>
              </a:spcBef>
              <a:defRPr/>
            </a:pPr>
            <a:r>
              <a:rPr lang="zh-TW" altLang="en-US" sz="3600" b="1" dirty="0">
                <a:latin typeface="+mn-ea"/>
              </a:rPr>
              <a:t>結  語</a:t>
            </a:r>
          </a:p>
        </p:txBody>
      </p:sp>
      <p:pic>
        <p:nvPicPr>
          <p:cNvPr id="1027" name="Picture 3" descr="C:\Users\USER\Desktop\結語.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9601" y="2078741"/>
            <a:ext cx="1545745" cy="1555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298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36"/>
            <a:ext cx="3245709" cy="16664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30</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24" name="TextBox 7">
            <a:extLst>
              <a:ext uri="{FF2B5EF4-FFF2-40B4-BE49-F238E27FC236}">
                <a16:creationId xmlns:a16="http://schemas.microsoft.com/office/drawing/2014/main" xmlns="" id="{5A0151CA-4F17-486D-A55B-4FFDBA3708A3}"/>
              </a:ext>
            </a:extLst>
          </p:cNvPr>
          <p:cNvSpPr txBox="1"/>
          <p:nvPr/>
        </p:nvSpPr>
        <p:spPr>
          <a:xfrm>
            <a:off x="2712536" y="403559"/>
            <a:ext cx="8743343" cy="677108"/>
          </a:xfrm>
          <a:prstGeom prst="rect">
            <a:avLst/>
          </a:prstGeom>
          <a:noFill/>
        </p:spPr>
        <p:txBody>
          <a:bodyPr wrap="square" lIns="0" tIns="0" rIns="0" bIns="0" rtlCol="0" anchor="t">
            <a:spAutoFit/>
          </a:bodyPr>
          <a:lstStyle/>
          <a:p>
            <a:pPr algn="ctr"/>
            <a:r>
              <a:rPr lang="zh-TW" altLang="en-US" sz="4400" b="1" dirty="0">
                <a:solidFill>
                  <a:prstClr val="black"/>
                </a:solidFill>
              </a:rPr>
              <a:t>五專聯合免試招生資訊</a:t>
            </a:r>
            <a:endParaRPr lang="en-US" altLang="zh-TW" sz="4400" b="1" dirty="0">
              <a:solidFill>
                <a:prstClr val="black"/>
              </a:solidFill>
            </a:endParaRPr>
          </a:p>
        </p:txBody>
      </p:sp>
      <p:sp>
        <p:nvSpPr>
          <p:cNvPr id="2" name="矩形 1"/>
          <p:cNvSpPr/>
          <p:nvPr/>
        </p:nvSpPr>
        <p:spPr>
          <a:xfrm>
            <a:off x="2596193" y="1369465"/>
            <a:ext cx="8898155" cy="4672048"/>
          </a:xfrm>
          <a:prstGeom prst="rect">
            <a:avLst/>
          </a:prstGeom>
        </p:spPr>
        <p:txBody>
          <a:bodyPr wrap="square">
            <a:spAutoFit/>
          </a:bodyPr>
          <a:lstStyle/>
          <a:p>
            <a:pPr marL="0" lvl="2">
              <a:lnSpc>
                <a:spcPct val="90000"/>
              </a:lnSpc>
              <a:spcBef>
                <a:spcPct val="0"/>
              </a:spcBef>
              <a:defRPr/>
            </a:pPr>
            <a:r>
              <a:rPr lang="zh-TW" altLang="en-US" sz="2400" dirty="0">
                <a:latin typeface="+mn-ea"/>
              </a:rPr>
              <a:t>招生對象：公私立國民中學應屆、非應屆畢業生及具同等學力者</a:t>
            </a:r>
            <a:endParaRPr lang="en-US" altLang="zh-TW" sz="2400" dirty="0">
              <a:latin typeface="+mn-ea"/>
            </a:endParaRPr>
          </a:p>
          <a:p>
            <a:pPr marL="0" lvl="2">
              <a:lnSpc>
                <a:spcPct val="90000"/>
              </a:lnSpc>
              <a:spcBef>
                <a:spcPct val="0"/>
              </a:spcBef>
              <a:defRPr/>
            </a:pPr>
            <a:endParaRPr lang="en-US" altLang="zh-TW" sz="2400" dirty="0">
              <a:latin typeface="+mn-ea"/>
            </a:endParaRPr>
          </a:p>
          <a:p>
            <a:pPr marL="0" lvl="2">
              <a:lnSpc>
                <a:spcPct val="90000"/>
              </a:lnSpc>
              <a:spcBef>
                <a:spcPct val="0"/>
              </a:spcBef>
              <a:defRPr/>
            </a:pPr>
            <a:r>
              <a:rPr lang="zh-TW" altLang="en-US" sz="2400" dirty="0">
                <a:latin typeface="+mn-ea"/>
              </a:rPr>
              <a:t>招生學校：</a:t>
            </a:r>
            <a:r>
              <a:rPr lang="zh-TW" altLang="en-US" sz="2400" dirty="0">
                <a:solidFill>
                  <a:srgbClr val="000000"/>
                </a:solidFill>
                <a:latin typeface="+mn-ea"/>
              </a:rPr>
              <a:t>北、中、南區五年制專科學校</a:t>
            </a:r>
            <a:r>
              <a:rPr lang="en-US" altLang="zh-TW" sz="2400" dirty="0">
                <a:solidFill>
                  <a:srgbClr val="000000"/>
                </a:solidFill>
                <a:latin typeface="+mn-ea"/>
              </a:rPr>
              <a:t>(</a:t>
            </a:r>
            <a:r>
              <a:rPr lang="zh-TW" altLang="en-US" sz="2400" dirty="0">
                <a:solidFill>
                  <a:srgbClr val="000000"/>
                </a:solidFill>
                <a:latin typeface="+mn-ea"/>
              </a:rPr>
              <a:t>同優先免試之</a:t>
            </a:r>
            <a:r>
              <a:rPr lang="en-US" altLang="zh-TW" sz="2400" dirty="0">
                <a:solidFill>
                  <a:schemeClr val="accent1"/>
                </a:solidFill>
                <a:latin typeface="+mn-ea"/>
              </a:rPr>
              <a:t>44</a:t>
            </a:r>
            <a:r>
              <a:rPr lang="zh-TW" altLang="en-US" sz="2400" dirty="0">
                <a:solidFill>
                  <a:srgbClr val="000000"/>
                </a:solidFill>
                <a:latin typeface="+mn-ea"/>
              </a:rPr>
              <a:t>所學校</a:t>
            </a:r>
            <a:r>
              <a:rPr lang="en-US" altLang="zh-TW" sz="2400" dirty="0">
                <a:solidFill>
                  <a:srgbClr val="000000"/>
                </a:solidFill>
                <a:latin typeface="+mn-ea"/>
              </a:rPr>
              <a:t>)</a:t>
            </a:r>
            <a:endParaRPr lang="en-US" altLang="zh-TW" sz="2400" dirty="0">
              <a:latin typeface="+mn-ea"/>
            </a:endParaRPr>
          </a:p>
          <a:p>
            <a:pPr marL="0" lvl="2">
              <a:lnSpc>
                <a:spcPct val="90000"/>
              </a:lnSpc>
              <a:spcBef>
                <a:spcPct val="0"/>
              </a:spcBef>
              <a:defRPr/>
            </a:pPr>
            <a:endParaRPr lang="en-US" altLang="zh-TW" sz="2400" dirty="0">
              <a:latin typeface="+mn-ea"/>
            </a:endParaRPr>
          </a:p>
          <a:p>
            <a:pPr marL="0" lvl="2">
              <a:lnSpc>
                <a:spcPct val="90000"/>
              </a:lnSpc>
              <a:spcBef>
                <a:spcPct val="0"/>
              </a:spcBef>
              <a:defRPr/>
            </a:pPr>
            <a:r>
              <a:rPr lang="zh-TW" altLang="en-US" sz="2400" dirty="0">
                <a:latin typeface="+mn-ea"/>
              </a:rPr>
              <a:t>簡章發售及公告： </a:t>
            </a:r>
            <a:r>
              <a:rPr lang="en-US" altLang="zh-TW" sz="2400" dirty="0">
                <a:solidFill>
                  <a:schemeClr val="accent1"/>
                </a:solidFill>
                <a:latin typeface="+mn-ea"/>
              </a:rPr>
              <a:t>112</a:t>
            </a:r>
            <a:r>
              <a:rPr lang="zh-TW" altLang="en-US" sz="2400" dirty="0">
                <a:solidFill>
                  <a:schemeClr val="accent1"/>
                </a:solidFill>
                <a:latin typeface="+mn-ea"/>
              </a:rPr>
              <a:t>年</a:t>
            </a:r>
            <a:r>
              <a:rPr lang="en-US" altLang="zh-TW" sz="2400" dirty="0">
                <a:solidFill>
                  <a:schemeClr val="accent1"/>
                </a:solidFill>
                <a:latin typeface="+mn-ea"/>
              </a:rPr>
              <a:t>1</a:t>
            </a:r>
            <a:r>
              <a:rPr lang="zh-TW" altLang="en-US" sz="2400" dirty="0">
                <a:solidFill>
                  <a:schemeClr val="accent1"/>
                </a:solidFill>
                <a:latin typeface="+mn-ea"/>
              </a:rPr>
              <a:t>月</a:t>
            </a:r>
            <a:r>
              <a:rPr lang="en-US" altLang="zh-TW" sz="2400" dirty="0">
                <a:solidFill>
                  <a:schemeClr val="accent1"/>
                </a:solidFill>
                <a:latin typeface="+mn-ea"/>
              </a:rPr>
              <a:t>16</a:t>
            </a:r>
            <a:r>
              <a:rPr lang="zh-TW" altLang="en-US" sz="2400" dirty="0">
                <a:solidFill>
                  <a:schemeClr val="accent1"/>
                </a:solidFill>
                <a:latin typeface="+mn-ea"/>
              </a:rPr>
              <a:t>日</a:t>
            </a:r>
            <a:r>
              <a:rPr lang="zh-TW" altLang="en-US" sz="2400" dirty="0">
                <a:latin typeface="+mn-ea"/>
              </a:rPr>
              <a:t>起發售及開放網路下載</a:t>
            </a:r>
            <a:endParaRPr lang="en-US" altLang="zh-TW" sz="2400" dirty="0">
              <a:latin typeface="+mn-ea"/>
            </a:endParaRPr>
          </a:p>
          <a:p>
            <a:pPr marL="0" lvl="2">
              <a:lnSpc>
                <a:spcPct val="90000"/>
              </a:lnSpc>
              <a:spcBef>
                <a:spcPct val="0"/>
              </a:spcBef>
              <a:defRPr/>
            </a:pPr>
            <a:endParaRPr lang="en-US" altLang="zh-TW" sz="2400" dirty="0">
              <a:latin typeface="+mn-ea"/>
            </a:endParaRPr>
          </a:p>
          <a:p>
            <a:pPr marL="0" lvl="2">
              <a:lnSpc>
                <a:spcPct val="90000"/>
              </a:lnSpc>
              <a:spcBef>
                <a:spcPct val="0"/>
              </a:spcBef>
              <a:defRPr/>
            </a:pPr>
            <a:r>
              <a:rPr lang="zh-TW" altLang="en-US" sz="2400" dirty="0">
                <a:latin typeface="+mn-ea"/>
              </a:rPr>
              <a:t>通訊及集體及個別報名： </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21</a:t>
            </a:r>
            <a:r>
              <a:rPr lang="zh-TW" altLang="en-US" sz="2400" dirty="0">
                <a:latin typeface="+mn-ea"/>
              </a:rPr>
              <a:t>日</a:t>
            </a:r>
            <a:r>
              <a:rPr lang="en-US" altLang="zh-TW" sz="2400" dirty="0">
                <a:latin typeface="+mn-ea"/>
              </a:rPr>
              <a:t>- 112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30</a:t>
            </a:r>
            <a:r>
              <a:rPr lang="zh-TW" altLang="en-US" sz="2400" dirty="0">
                <a:latin typeface="+mn-ea"/>
              </a:rPr>
              <a:t>日</a:t>
            </a:r>
            <a:endParaRPr lang="en-US" altLang="zh-TW" sz="2400" dirty="0">
              <a:latin typeface="+mn-ea"/>
            </a:endParaRPr>
          </a:p>
          <a:p>
            <a:pPr marL="0" lvl="2">
              <a:lnSpc>
                <a:spcPct val="90000"/>
              </a:lnSpc>
              <a:spcBef>
                <a:spcPct val="0"/>
              </a:spcBef>
              <a:defRPr/>
            </a:pPr>
            <a:endParaRPr lang="en-US" altLang="zh-TW" sz="2400" dirty="0">
              <a:latin typeface="+mn-ea"/>
            </a:endParaRPr>
          </a:p>
          <a:p>
            <a:pPr marL="0" lvl="2">
              <a:lnSpc>
                <a:spcPct val="90000"/>
              </a:lnSpc>
              <a:spcBef>
                <a:spcPct val="0"/>
              </a:spcBef>
              <a:defRPr/>
            </a:pPr>
            <a:r>
              <a:rPr lang="zh-TW" altLang="en-US" sz="2400" dirty="0">
                <a:latin typeface="+mn-ea"/>
              </a:rPr>
              <a:t>現場報名： </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2</a:t>
            </a:r>
            <a:r>
              <a:rPr lang="zh-TW" altLang="en-US" sz="2400" dirty="0">
                <a:latin typeface="+mn-ea"/>
              </a:rPr>
              <a:t>日</a:t>
            </a:r>
            <a:r>
              <a:rPr lang="en-US" altLang="zh-TW" sz="2400" dirty="0">
                <a:latin typeface="+mn-ea"/>
              </a:rPr>
              <a:t>- 112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3</a:t>
            </a:r>
            <a:r>
              <a:rPr lang="zh-TW" altLang="en-US" sz="2400" dirty="0">
                <a:latin typeface="+mn-ea"/>
              </a:rPr>
              <a:t>日</a:t>
            </a:r>
            <a:endParaRPr lang="en-US" altLang="zh-TW" sz="2400" dirty="0">
              <a:latin typeface="+mn-ea"/>
            </a:endParaRPr>
          </a:p>
          <a:p>
            <a:pPr marL="0" lvl="2">
              <a:lnSpc>
                <a:spcPct val="90000"/>
              </a:lnSpc>
              <a:spcBef>
                <a:spcPct val="0"/>
              </a:spcBef>
              <a:defRPr/>
            </a:pPr>
            <a:endParaRPr lang="en-US" altLang="zh-TW" sz="2400" dirty="0">
              <a:latin typeface="+mn-ea"/>
            </a:endParaRPr>
          </a:p>
          <a:p>
            <a:pPr fontAlgn="ctr"/>
            <a:r>
              <a:rPr lang="zh-TW" altLang="zh-TW" sz="2400" dirty="0"/>
              <a:t>寄發現場登記分發報到通知單</a:t>
            </a:r>
            <a:r>
              <a:rPr lang="zh-TW" altLang="en-US" sz="2400" dirty="0">
                <a:latin typeface="+mn-ea"/>
              </a:rPr>
              <a:t>： </a:t>
            </a:r>
            <a:r>
              <a:rPr lang="en-US" altLang="zh-TW" sz="2400" dirty="0">
                <a:latin typeface="+mn-ea"/>
              </a:rPr>
              <a:t>112</a:t>
            </a:r>
            <a:r>
              <a:rPr lang="zh-TW" altLang="zh-TW" sz="2400" dirty="0">
                <a:latin typeface="+mn-ea"/>
              </a:rPr>
              <a:t>年</a:t>
            </a:r>
            <a:r>
              <a:rPr lang="en-US" altLang="zh-TW" sz="2400" dirty="0">
                <a:latin typeface="+mn-ea"/>
              </a:rPr>
              <a:t>7</a:t>
            </a:r>
            <a:r>
              <a:rPr lang="zh-TW" altLang="zh-TW" sz="2400" dirty="0">
                <a:latin typeface="+mn-ea"/>
              </a:rPr>
              <a:t>月</a:t>
            </a:r>
            <a:r>
              <a:rPr lang="en-US" altLang="zh-TW" sz="2400" dirty="0">
                <a:latin typeface="+mn-ea"/>
              </a:rPr>
              <a:t>7</a:t>
            </a:r>
            <a:r>
              <a:rPr lang="zh-TW" altLang="en-US" sz="2400" dirty="0">
                <a:latin typeface="+mn-ea"/>
              </a:rPr>
              <a:t>日</a:t>
            </a:r>
            <a:endParaRPr lang="en-US" altLang="zh-TW" sz="2400" dirty="0"/>
          </a:p>
          <a:p>
            <a:pPr fontAlgn="t"/>
            <a:endParaRPr lang="en-US" altLang="zh-TW" dirty="0"/>
          </a:p>
          <a:p>
            <a:pPr fontAlgn="t"/>
            <a:endParaRPr lang="zh-TW" altLang="zh-TW" dirty="0"/>
          </a:p>
          <a:p>
            <a:pPr marL="0" lvl="2">
              <a:lnSpc>
                <a:spcPct val="90000"/>
              </a:lnSpc>
              <a:spcBef>
                <a:spcPct val="0"/>
              </a:spcBef>
              <a:defRPr/>
            </a:pPr>
            <a:r>
              <a:rPr lang="zh-TW" altLang="en-US" sz="2400" dirty="0">
                <a:latin typeface="+mn-ea"/>
              </a:rPr>
              <a:t>現場登記分發報到： </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12</a:t>
            </a:r>
            <a:r>
              <a:rPr lang="zh-TW" altLang="en-US" sz="2400" dirty="0">
                <a:latin typeface="+mn-ea"/>
              </a:rPr>
              <a:t>日</a:t>
            </a:r>
            <a:r>
              <a:rPr lang="en-US" altLang="zh-TW" sz="2400" dirty="0">
                <a:latin typeface="+mn-ea"/>
              </a:rPr>
              <a:t>(</a:t>
            </a:r>
            <a:r>
              <a:rPr lang="zh-TW" altLang="en-US" sz="2400" dirty="0">
                <a:latin typeface="+mn-ea"/>
              </a:rPr>
              <a:t>三</a:t>
            </a:r>
            <a:r>
              <a:rPr lang="en-US" altLang="zh-TW" sz="2400" dirty="0">
                <a:latin typeface="+mn-ea"/>
              </a:rPr>
              <a:t>)</a:t>
            </a:r>
          </a:p>
        </p:txBody>
      </p:sp>
      <p:sp>
        <p:nvSpPr>
          <p:cNvPr id="4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66406" y="1426088"/>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66406" y="2079923"/>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66406" y="2733767"/>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70233" y="3404076"/>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64265" y="4054894"/>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64266" y="4779863"/>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67963" y="5636825"/>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96728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3" y="636929"/>
            <a:ext cx="4917991" cy="16664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31</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辦理方式</a:t>
            </a:r>
            <a:endParaRPr lang="en-US" sz="4400" b="1" dirty="0">
              <a:solidFill>
                <a:prstClr val="black"/>
              </a:solidFill>
            </a:endParaRPr>
          </a:p>
        </p:txBody>
      </p:sp>
      <p:sp>
        <p:nvSpPr>
          <p:cNvPr id="34" name="矩形 33"/>
          <p:cNvSpPr/>
          <p:nvPr/>
        </p:nvSpPr>
        <p:spPr>
          <a:xfrm>
            <a:off x="2717196" y="1347754"/>
            <a:ext cx="8612925" cy="3200876"/>
          </a:xfrm>
          <a:prstGeom prst="rect">
            <a:avLst/>
          </a:prstGeom>
        </p:spPr>
        <p:txBody>
          <a:bodyPr wrap="square">
            <a:spAutoFit/>
          </a:bodyPr>
          <a:lstStyle/>
          <a:p>
            <a:pPr>
              <a:spcBef>
                <a:spcPts val="600"/>
              </a:spcBef>
              <a:buFont typeface="Arial" panose="020B0604020202020204" pitchFamily="34" charset="0"/>
              <a:buNone/>
            </a:pPr>
            <a:r>
              <a:rPr lang="zh-TW" altLang="en-US" sz="2800" dirty="0">
                <a:latin typeface="+mn-ea"/>
              </a:rPr>
              <a:t>報名原則：</a:t>
            </a:r>
            <a:endParaRPr lang="en-US" altLang="zh-TW" sz="2800" dirty="0">
              <a:latin typeface="+mn-ea"/>
            </a:endParaRPr>
          </a:p>
          <a:p>
            <a:pPr>
              <a:spcBef>
                <a:spcPts val="600"/>
              </a:spcBef>
              <a:buFont typeface="Arial" panose="020B0604020202020204" pitchFamily="34" charset="0"/>
              <a:buNone/>
            </a:pPr>
            <a:r>
              <a:rPr lang="en-US" altLang="zh-TW" sz="2000" dirty="0"/>
              <a:t>       </a:t>
            </a:r>
            <a:r>
              <a:rPr lang="zh-TW" altLang="en-US" sz="2000" dirty="0">
                <a:solidFill>
                  <a:schemeClr val="accent1"/>
                </a:solidFill>
              </a:rPr>
              <a:t>各五專</a:t>
            </a:r>
            <a:r>
              <a:rPr lang="zh-TW" altLang="en-US" sz="2000" dirty="0"/>
              <a:t>招生學校得訂定採計之比序項目，並以</a:t>
            </a:r>
            <a:r>
              <a:rPr lang="zh-TW" altLang="en-US" sz="2000" dirty="0">
                <a:solidFill>
                  <a:schemeClr val="accent1"/>
                </a:solidFill>
              </a:rPr>
              <a:t>積分</a:t>
            </a:r>
            <a:r>
              <a:rPr lang="zh-TW" altLang="en-US" sz="2000" dirty="0"/>
              <a:t>方式作為分發依據</a:t>
            </a:r>
          </a:p>
          <a:p>
            <a:pPr>
              <a:spcBef>
                <a:spcPts val="600"/>
              </a:spcBef>
              <a:buFont typeface="Arial" panose="020B0604020202020204" pitchFamily="34" charset="0"/>
              <a:buNone/>
            </a:pPr>
            <a:r>
              <a:rPr lang="en-US" altLang="zh-TW" sz="2000" dirty="0"/>
              <a:t>       </a:t>
            </a:r>
            <a:r>
              <a:rPr lang="zh-TW" altLang="en-US" sz="2000" dirty="0"/>
              <a:t>參加免試入學學生得同時報名北、中、南各一所五專招生學校，惟應僅</a:t>
            </a:r>
            <a:r>
              <a:rPr lang="en-US" altLang="zh-TW" sz="2000" dirty="0"/>
              <a:t/>
            </a:r>
            <a:br>
              <a:rPr lang="en-US" altLang="zh-TW" sz="2000" dirty="0"/>
            </a:br>
            <a:r>
              <a:rPr lang="en-US" altLang="zh-TW" sz="2000" dirty="0"/>
              <a:t>       </a:t>
            </a:r>
            <a:r>
              <a:rPr lang="zh-TW" altLang="en-US" sz="2000" dirty="0"/>
              <a:t>得擇其中</a:t>
            </a:r>
            <a:r>
              <a:rPr lang="zh-TW" altLang="en-US" sz="2000" dirty="0">
                <a:solidFill>
                  <a:schemeClr val="accent1"/>
                </a:solidFill>
              </a:rPr>
              <a:t>一所</a:t>
            </a:r>
            <a:r>
              <a:rPr lang="zh-TW" altLang="en-US" sz="2000" dirty="0"/>
              <a:t>五專招生學校參加現場登記分發報到</a:t>
            </a:r>
            <a:endParaRPr lang="en-US" altLang="zh-TW" sz="2000" dirty="0"/>
          </a:p>
          <a:p>
            <a:pPr>
              <a:spcBef>
                <a:spcPct val="0"/>
              </a:spcBef>
              <a:buFont typeface="Arial" panose="020B0604020202020204" pitchFamily="34" charset="0"/>
              <a:buNone/>
            </a:pPr>
            <a:r>
              <a:rPr lang="zh-TW" altLang="en-US" sz="2800" dirty="0">
                <a:latin typeface="+mn-ea"/>
              </a:rPr>
              <a:t>錄取規準：</a:t>
            </a:r>
            <a:endParaRPr lang="en-US" altLang="zh-TW" sz="2800" dirty="0">
              <a:latin typeface="+mn-ea"/>
            </a:endParaRPr>
          </a:p>
          <a:p>
            <a:pPr>
              <a:buFont typeface="Arial" pitchFamily="34" charset="0"/>
              <a:buNone/>
              <a:defRPr/>
            </a:pPr>
            <a:r>
              <a:rPr lang="zh-TW" altLang="en-US" sz="2800" dirty="0">
                <a:latin typeface="+mn-ea"/>
              </a:rPr>
              <a:t>    </a:t>
            </a:r>
            <a:r>
              <a:rPr lang="zh-TW" altLang="en-US" sz="2400" dirty="0">
                <a:latin typeface="+mn-ea"/>
              </a:rPr>
              <a:t>報名未超過招生名額</a:t>
            </a:r>
            <a:endParaRPr lang="en-US" altLang="zh-TW" sz="2400" dirty="0">
              <a:latin typeface="+mn-ea"/>
            </a:endParaRPr>
          </a:p>
          <a:p>
            <a:pPr>
              <a:buFont typeface="Arial" pitchFamily="34" charset="0"/>
              <a:buNone/>
              <a:defRPr/>
            </a:pPr>
            <a:r>
              <a:rPr lang="zh-TW" altLang="en-US" sz="2400" b="1" dirty="0">
                <a:latin typeface="+mn-ea"/>
              </a:rPr>
              <a:t>     全部錄取</a:t>
            </a:r>
            <a:endParaRPr lang="en-US" altLang="zh-TW" sz="2400" b="1" dirty="0">
              <a:latin typeface="+mn-ea"/>
            </a:endParaRPr>
          </a:p>
          <a:p>
            <a:pPr>
              <a:buFont typeface="Arial" pitchFamily="34" charset="0"/>
              <a:buNone/>
              <a:defRPr/>
            </a:pPr>
            <a:r>
              <a:rPr lang="zh-TW" altLang="en-US" sz="2400" dirty="0">
                <a:latin typeface="+mn-ea"/>
              </a:rPr>
              <a:t>     報名超過招生名額</a:t>
            </a:r>
            <a:endParaRPr lang="en-US" altLang="zh-TW" sz="2400" dirty="0">
              <a:latin typeface="+mn-ea"/>
            </a:endParaRPr>
          </a:p>
        </p:txBody>
      </p:sp>
      <p:sp>
        <p:nvSpPr>
          <p:cNvPr id="3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64265" y="1412978"/>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36" name="Group 181">
            <a:extLst>
              <a:ext uri="{FF2B5EF4-FFF2-40B4-BE49-F238E27FC236}">
                <a16:creationId xmlns:a16="http://schemas.microsoft.com/office/drawing/2014/main" xmlns="" id="{E52DCB02-263C-4353-B7EF-CF671ECEBF08}"/>
              </a:ext>
            </a:extLst>
          </p:cNvPr>
          <p:cNvGrpSpPr/>
          <p:nvPr/>
        </p:nvGrpSpPr>
        <p:grpSpPr>
          <a:xfrm>
            <a:off x="6671573" y="3405924"/>
            <a:ext cx="142875" cy="285750"/>
            <a:chOff x="7085013" y="5922963"/>
            <a:chExt cx="142875" cy="285750"/>
          </a:xfrm>
          <a:solidFill>
            <a:schemeClr val="accent5">
              <a:lumMod val="75000"/>
            </a:schemeClr>
          </a:solidFill>
        </p:grpSpPr>
        <p:sp>
          <p:nvSpPr>
            <p:cNvPr id="37" name="Freeform 3394">
              <a:extLst>
                <a:ext uri="{FF2B5EF4-FFF2-40B4-BE49-F238E27FC236}">
                  <a16:creationId xmlns:a16="http://schemas.microsoft.com/office/drawing/2014/main" xmlns=""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95">
              <a:extLst>
                <a:ext uri="{FF2B5EF4-FFF2-40B4-BE49-F238E27FC236}">
                  <a16:creationId xmlns:a16="http://schemas.microsoft.com/office/drawing/2014/main" xmlns=""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196">
            <a:extLst>
              <a:ext uri="{FF2B5EF4-FFF2-40B4-BE49-F238E27FC236}">
                <a16:creationId xmlns:a16="http://schemas.microsoft.com/office/drawing/2014/main" xmlns="" id="{262B0F37-8AFA-4FDC-83E0-59701E2712A4}"/>
              </a:ext>
            </a:extLst>
          </p:cNvPr>
          <p:cNvGrpSpPr/>
          <p:nvPr/>
        </p:nvGrpSpPr>
        <p:grpSpPr>
          <a:xfrm>
            <a:off x="6924961" y="3405924"/>
            <a:ext cx="142875" cy="285750"/>
            <a:chOff x="7085013" y="5922963"/>
            <a:chExt cx="142875" cy="285750"/>
          </a:xfrm>
          <a:solidFill>
            <a:schemeClr val="accent5">
              <a:lumMod val="75000"/>
            </a:schemeClr>
          </a:solidFill>
        </p:grpSpPr>
        <p:sp>
          <p:nvSpPr>
            <p:cNvPr id="41" name="Freeform 3394">
              <a:extLst>
                <a:ext uri="{FF2B5EF4-FFF2-40B4-BE49-F238E27FC236}">
                  <a16:creationId xmlns:a16="http://schemas.microsoft.com/office/drawing/2014/main" xmlns=""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95">
              <a:extLst>
                <a:ext uri="{FF2B5EF4-FFF2-40B4-BE49-F238E27FC236}">
                  <a16:creationId xmlns:a16="http://schemas.microsoft.com/office/drawing/2014/main" xmlns=""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211">
            <a:extLst>
              <a:ext uri="{FF2B5EF4-FFF2-40B4-BE49-F238E27FC236}">
                <a16:creationId xmlns:a16="http://schemas.microsoft.com/office/drawing/2014/main" xmlns="" id="{2180B60E-86B1-4CE7-8BED-1CAE6E8C72A7}"/>
              </a:ext>
            </a:extLst>
          </p:cNvPr>
          <p:cNvGrpSpPr/>
          <p:nvPr/>
        </p:nvGrpSpPr>
        <p:grpSpPr>
          <a:xfrm>
            <a:off x="7178345" y="3405924"/>
            <a:ext cx="142875" cy="285750"/>
            <a:chOff x="7085013" y="5922963"/>
            <a:chExt cx="142875" cy="285750"/>
          </a:xfrm>
          <a:solidFill>
            <a:schemeClr val="accent5">
              <a:lumMod val="75000"/>
            </a:schemeClr>
          </a:solidFill>
        </p:grpSpPr>
        <p:sp>
          <p:nvSpPr>
            <p:cNvPr id="44" name="Freeform 3394">
              <a:extLst>
                <a:ext uri="{FF2B5EF4-FFF2-40B4-BE49-F238E27FC236}">
                  <a16:creationId xmlns:a16="http://schemas.microsoft.com/office/drawing/2014/main" xmlns=""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95">
              <a:extLst>
                <a:ext uri="{FF2B5EF4-FFF2-40B4-BE49-F238E27FC236}">
                  <a16:creationId xmlns:a16="http://schemas.microsoft.com/office/drawing/2014/main" xmlns=""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258">
            <a:extLst>
              <a:ext uri="{FF2B5EF4-FFF2-40B4-BE49-F238E27FC236}">
                <a16:creationId xmlns:a16="http://schemas.microsoft.com/office/drawing/2014/main" xmlns="" id="{6D8EDC4B-A996-470E-A468-C062E47C902D}"/>
              </a:ext>
            </a:extLst>
          </p:cNvPr>
          <p:cNvGrpSpPr/>
          <p:nvPr/>
        </p:nvGrpSpPr>
        <p:grpSpPr>
          <a:xfrm>
            <a:off x="7431733" y="3405924"/>
            <a:ext cx="142875" cy="285750"/>
            <a:chOff x="7085013" y="5922963"/>
            <a:chExt cx="142875" cy="285750"/>
          </a:xfrm>
          <a:solidFill>
            <a:schemeClr val="accent5">
              <a:lumMod val="75000"/>
            </a:schemeClr>
          </a:solidFill>
        </p:grpSpPr>
        <p:sp>
          <p:nvSpPr>
            <p:cNvPr id="47" name="Freeform 3394">
              <a:extLst>
                <a:ext uri="{FF2B5EF4-FFF2-40B4-BE49-F238E27FC236}">
                  <a16:creationId xmlns:a16="http://schemas.microsoft.com/office/drawing/2014/main" xmlns=""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95">
              <a:extLst>
                <a:ext uri="{FF2B5EF4-FFF2-40B4-BE49-F238E27FC236}">
                  <a16:creationId xmlns:a16="http://schemas.microsoft.com/office/drawing/2014/main" xmlns=""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273">
            <a:extLst>
              <a:ext uri="{FF2B5EF4-FFF2-40B4-BE49-F238E27FC236}">
                <a16:creationId xmlns:a16="http://schemas.microsoft.com/office/drawing/2014/main" xmlns="" id="{5C9A133C-3454-4245-8BAF-1CE56C23BCC7}"/>
              </a:ext>
            </a:extLst>
          </p:cNvPr>
          <p:cNvGrpSpPr/>
          <p:nvPr/>
        </p:nvGrpSpPr>
        <p:grpSpPr>
          <a:xfrm>
            <a:off x="7685121" y="3405924"/>
            <a:ext cx="142875" cy="285750"/>
            <a:chOff x="7085013" y="5922963"/>
            <a:chExt cx="142875" cy="285750"/>
          </a:xfrm>
          <a:solidFill>
            <a:schemeClr val="accent5">
              <a:lumMod val="75000"/>
            </a:schemeClr>
          </a:solidFill>
        </p:grpSpPr>
        <p:sp>
          <p:nvSpPr>
            <p:cNvPr id="58" name="Freeform 3394">
              <a:extLst>
                <a:ext uri="{FF2B5EF4-FFF2-40B4-BE49-F238E27FC236}">
                  <a16:creationId xmlns:a16="http://schemas.microsoft.com/office/drawing/2014/main" xmlns=""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95">
              <a:extLst>
                <a:ext uri="{FF2B5EF4-FFF2-40B4-BE49-F238E27FC236}">
                  <a16:creationId xmlns:a16="http://schemas.microsoft.com/office/drawing/2014/main" xmlns=""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276">
            <a:extLst>
              <a:ext uri="{FF2B5EF4-FFF2-40B4-BE49-F238E27FC236}">
                <a16:creationId xmlns:a16="http://schemas.microsoft.com/office/drawing/2014/main" xmlns="" id="{721BA385-E492-469A-A72F-9F9E0F2FBC19}"/>
              </a:ext>
            </a:extLst>
          </p:cNvPr>
          <p:cNvGrpSpPr/>
          <p:nvPr/>
        </p:nvGrpSpPr>
        <p:grpSpPr>
          <a:xfrm>
            <a:off x="7938509" y="3405924"/>
            <a:ext cx="142875" cy="285750"/>
            <a:chOff x="7085013" y="5922963"/>
            <a:chExt cx="142875" cy="285750"/>
          </a:xfrm>
          <a:solidFill>
            <a:schemeClr val="accent5">
              <a:lumMod val="75000"/>
            </a:schemeClr>
          </a:solidFill>
        </p:grpSpPr>
        <p:sp>
          <p:nvSpPr>
            <p:cNvPr id="61" name="Freeform 3394">
              <a:extLst>
                <a:ext uri="{FF2B5EF4-FFF2-40B4-BE49-F238E27FC236}">
                  <a16:creationId xmlns:a16="http://schemas.microsoft.com/office/drawing/2014/main" xmlns=""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95">
              <a:extLst>
                <a:ext uri="{FF2B5EF4-FFF2-40B4-BE49-F238E27FC236}">
                  <a16:creationId xmlns:a16="http://schemas.microsoft.com/office/drawing/2014/main" xmlns=""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279">
            <a:extLst>
              <a:ext uri="{FF2B5EF4-FFF2-40B4-BE49-F238E27FC236}">
                <a16:creationId xmlns:a16="http://schemas.microsoft.com/office/drawing/2014/main" xmlns="" id="{F5B526D7-4A56-4ACB-A92C-8C5513AA293B}"/>
              </a:ext>
            </a:extLst>
          </p:cNvPr>
          <p:cNvGrpSpPr/>
          <p:nvPr/>
        </p:nvGrpSpPr>
        <p:grpSpPr>
          <a:xfrm>
            <a:off x="8191893" y="3405924"/>
            <a:ext cx="142875" cy="285750"/>
            <a:chOff x="7085013" y="5922963"/>
            <a:chExt cx="142875" cy="285750"/>
          </a:xfrm>
          <a:solidFill>
            <a:schemeClr val="accent5">
              <a:lumMod val="75000"/>
            </a:schemeClr>
          </a:solidFill>
        </p:grpSpPr>
        <p:sp>
          <p:nvSpPr>
            <p:cNvPr id="64" name="Freeform 3394">
              <a:extLst>
                <a:ext uri="{FF2B5EF4-FFF2-40B4-BE49-F238E27FC236}">
                  <a16:creationId xmlns:a16="http://schemas.microsoft.com/office/drawing/2014/main" xmlns=""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395">
              <a:extLst>
                <a:ext uri="{FF2B5EF4-FFF2-40B4-BE49-F238E27FC236}">
                  <a16:creationId xmlns:a16="http://schemas.microsoft.com/office/drawing/2014/main" xmlns=""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282">
            <a:extLst>
              <a:ext uri="{FF2B5EF4-FFF2-40B4-BE49-F238E27FC236}">
                <a16:creationId xmlns:a16="http://schemas.microsoft.com/office/drawing/2014/main" xmlns="" id="{71A2B207-9A89-4AE6-8259-E9E04D204159}"/>
              </a:ext>
            </a:extLst>
          </p:cNvPr>
          <p:cNvGrpSpPr/>
          <p:nvPr/>
        </p:nvGrpSpPr>
        <p:grpSpPr>
          <a:xfrm>
            <a:off x="8445281" y="3405924"/>
            <a:ext cx="142875" cy="285750"/>
            <a:chOff x="7085013" y="5922963"/>
            <a:chExt cx="142875" cy="285750"/>
          </a:xfrm>
          <a:solidFill>
            <a:schemeClr val="accent5">
              <a:lumMod val="75000"/>
            </a:schemeClr>
          </a:solidFill>
        </p:grpSpPr>
        <p:sp>
          <p:nvSpPr>
            <p:cNvPr id="67" name="Freeform 3394">
              <a:extLst>
                <a:ext uri="{FF2B5EF4-FFF2-40B4-BE49-F238E27FC236}">
                  <a16:creationId xmlns:a16="http://schemas.microsoft.com/office/drawing/2014/main" xmlns=""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395">
              <a:extLst>
                <a:ext uri="{FF2B5EF4-FFF2-40B4-BE49-F238E27FC236}">
                  <a16:creationId xmlns:a16="http://schemas.microsoft.com/office/drawing/2014/main" xmlns=""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285">
            <a:extLst>
              <a:ext uri="{FF2B5EF4-FFF2-40B4-BE49-F238E27FC236}">
                <a16:creationId xmlns:a16="http://schemas.microsoft.com/office/drawing/2014/main" xmlns="" id="{311CD589-2756-4F31-9492-AE19A73F00E6}"/>
              </a:ext>
            </a:extLst>
          </p:cNvPr>
          <p:cNvGrpSpPr/>
          <p:nvPr/>
        </p:nvGrpSpPr>
        <p:grpSpPr>
          <a:xfrm>
            <a:off x="8698669" y="3405924"/>
            <a:ext cx="142875" cy="285750"/>
            <a:chOff x="7085013" y="5922963"/>
            <a:chExt cx="142875" cy="285750"/>
          </a:xfrm>
          <a:solidFill>
            <a:schemeClr val="accent5">
              <a:lumMod val="75000"/>
            </a:schemeClr>
          </a:solidFill>
        </p:grpSpPr>
        <p:sp>
          <p:nvSpPr>
            <p:cNvPr id="70" name="Freeform 3394">
              <a:extLst>
                <a:ext uri="{FF2B5EF4-FFF2-40B4-BE49-F238E27FC236}">
                  <a16:creationId xmlns:a16="http://schemas.microsoft.com/office/drawing/2014/main" xmlns=""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95">
              <a:extLst>
                <a:ext uri="{FF2B5EF4-FFF2-40B4-BE49-F238E27FC236}">
                  <a16:creationId xmlns:a16="http://schemas.microsoft.com/office/drawing/2014/main" xmlns=""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 name="Group 288">
            <a:extLst>
              <a:ext uri="{FF2B5EF4-FFF2-40B4-BE49-F238E27FC236}">
                <a16:creationId xmlns:a16="http://schemas.microsoft.com/office/drawing/2014/main" xmlns="" id="{B23D31AF-959B-4B6F-A9AC-47C7509BBF93}"/>
              </a:ext>
            </a:extLst>
          </p:cNvPr>
          <p:cNvGrpSpPr/>
          <p:nvPr/>
        </p:nvGrpSpPr>
        <p:grpSpPr>
          <a:xfrm>
            <a:off x="8952057" y="3405924"/>
            <a:ext cx="142875" cy="285750"/>
            <a:chOff x="7085013" y="5922963"/>
            <a:chExt cx="142875" cy="285750"/>
          </a:xfrm>
          <a:solidFill>
            <a:schemeClr val="accent5">
              <a:lumMod val="75000"/>
            </a:schemeClr>
          </a:solidFill>
        </p:grpSpPr>
        <p:sp>
          <p:nvSpPr>
            <p:cNvPr id="73" name="Freeform 3394">
              <a:extLst>
                <a:ext uri="{FF2B5EF4-FFF2-40B4-BE49-F238E27FC236}">
                  <a16:creationId xmlns:a16="http://schemas.microsoft.com/office/drawing/2014/main" xmlns=""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395">
              <a:extLst>
                <a:ext uri="{FF2B5EF4-FFF2-40B4-BE49-F238E27FC236}">
                  <a16:creationId xmlns:a16="http://schemas.microsoft.com/office/drawing/2014/main" xmlns=""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5" name="直線單箭頭接點 74"/>
          <p:cNvCxnSpPr/>
          <p:nvPr/>
        </p:nvCxnSpPr>
        <p:spPr>
          <a:xfrm>
            <a:off x="2729465" y="3908956"/>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181">
            <a:extLst>
              <a:ext uri="{FF2B5EF4-FFF2-40B4-BE49-F238E27FC236}">
                <a16:creationId xmlns:a16="http://schemas.microsoft.com/office/drawing/2014/main" xmlns="" id="{E52DCB02-263C-4353-B7EF-CF671ECEBF08}"/>
              </a:ext>
            </a:extLst>
          </p:cNvPr>
          <p:cNvGrpSpPr/>
          <p:nvPr/>
        </p:nvGrpSpPr>
        <p:grpSpPr>
          <a:xfrm>
            <a:off x="6669117" y="4122486"/>
            <a:ext cx="142875" cy="285750"/>
            <a:chOff x="7085013" y="5922963"/>
            <a:chExt cx="142875" cy="285750"/>
          </a:xfrm>
          <a:solidFill>
            <a:schemeClr val="accent5">
              <a:lumMod val="75000"/>
            </a:schemeClr>
          </a:solidFill>
        </p:grpSpPr>
        <p:sp>
          <p:nvSpPr>
            <p:cNvPr id="78" name="Freeform 3394">
              <a:extLst>
                <a:ext uri="{FF2B5EF4-FFF2-40B4-BE49-F238E27FC236}">
                  <a16:creationId xmlns:a16="http://schemas.microsoft.com/office/drawing/2014/main" xmlns=""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395">
              <a:extLst>
                <a:ext uri="{FF2B5EF4-FFF2-40B4-BE49-F238E27FC236}">
                  <a16:creationId xmlns:a16="http://schemas.microsoft.com/office/drawing/2014/main" xmlns=""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196">
            <a:extLst>
              <a:ext uri="{FF2B5EF4-FFF2-40B4-BE49-F238E27FC236}">
                <a16:creationId xmlns:a16="http://schemas.microsoft.com/office/drawing/2014/main" xmlns="" id="{262B0F37-8AFA-4FDC-83E0-59701E2712A4}"/>
              </a:ext>
            </a:extLst>
          </p:cNvPr>
          <p:cNvGrpSpPr/>
          <p:nvPr/>
        </p:nvGrpSpPr>
        <p:grpSpPr>
          <a:xfrm>
            <a:off x="6922505" y="4122486"/>
            <a:ext cx="142875" cy="285750"/>
            <a:chOff x="7085013" y="5922963"/>
            <a:chExt cx="142875" cy="285750"/>
          </a:xfrm>
          <a:solidFill>
            <a:schemeClr val="accent5">
              <a:lumMod val="75000"/>
            </a:schemeClr>
          </a:solidFill>
        </p:grpSpPr>
        <p:sp>
          <p:nvSpPr>
            <p:cNvPr id="81" name="Freeform 3394">
              <a:extLst>
                <a:ext uri="{FF2B5EF4-FFF2-40B4-BE49-F238E27FC236}">
                  <a16:creationId xmlns:a16="http://schemas.microsoft.com/office/drawing/2014/main" xmlns=""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395">
              <a:extLst>
                <a:ext uri="{FF2B5EF4-FFF2-40B4-BE49-F238E27FC236}">
                  <a16:creationId xmlns:a16="http://schemas.microsoft.com/office/drawing/2014/main" xmlns=""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211">
            <a:extLst>
              <a:ext uri="{FF2B5EF4-FFF2-40B4-BE49-F238E27FC236}">
                <a16:creationId xmlns:a16="http://schemas.microsoft.com/office/drawing/2014/main" xmlns="" id="{2180B60E-86B1-4CE7-8BED-1CAE6E8C72A7}"/>
              </a:ext>
            </a:extLst>
          </p:cNvPr>
          <p:cNvGrpSpPr/>
          <p:nvPr/>
        </p:nvGrpSpPr>
        <p:grpSpPr>
          <a:xfrm>
            <a:off x="7175893" y="4122486"/>
            <a:ext cx="142875" cy="285750"/>
            <a:chOff x="7085013" y="5922963"/>
            <a:chExt cx="142875" cy="285750"/>
          </a:xfrm>
          <a:solidFill>
            <a:schemeClr val="accent5">
              <a:lumMod val="75000"/>
            </a:schemeClr>
          </a:solidFill>
        </p:grpSpPr>
        <p:sp>
          <p:nvSpPr>
            <p:cNvPr id="84" name="Freeform 3394">
              <a:extLst>
                <a:ext uri="{FF2B5EF4-FFF2-40B4-BE49-F238E27FC236}">
                  <a16:creationId xmlns:a16="http://schemas.microsoft.com/office/drawing/2014/main" xmlns=""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95">
              <a:extLst>
                <a:ext uri="{FF2B5EF4-FFF2-40B4-BE49-F238E27FC236}">
                  <a16:creationId xmlns:a16="http://schemas.microsoft.com/office/drawing/2014/main" xmlns=""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258">
            <a:extLst>
              <a:ext uri="{FF2B5EF4-FFF2-40B4-BE49-F238E27FC236}">
                <a16:creationId xmlns:a16="http://schemas.microsoft.com/office/drawing/2014/main" xmlns="" id="{6D8EDC4B-A996-470E-A468-C062E47C902D}"/>
              </a:ext>
            </a:extLst>
          </p:cNvPr>
          <p:cNvGrpSpPr/>
          <p:nvPr/>
        </p:nvGrpSpPr>
        <p:grpSpPr>
          <a:xfrm>
            <a:off x="7429281" y="4122486"/>
            <a:ext cx="142875" cy="285750"/>
            <a:chOff x="7085013" y="5922963"/>
            <a:chExt cx="142875" cy="285750"/>
          </a:xfrm>
          <a:solidFill>
            <a:schemeClr val="accent5">
              <a:lumMod val="75000"/>
            </a:schemeClr>
          </a:solidFill>
        </p:grpSpPr>
        <p:sp>
          <p:nvSpPr>
            <p:cNvPr id="87" name="Freeform 3394">
              <a:extLst>
                <a:ext uri="{FF2B5EF4-FFF2-40B4-BE49-F238E27FC236}">
                  <a16:creationId xmlns:a16="http://schemas.microsoft.com/office/drawing/2014/main" xmlns=""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95">
              <a:extLst>
                <a:ext uri="{FF2B5EF4-FFF2-40B4-BE49-F238E27FC236}">
                  <a16:creationId xmlns:a16="http://schemas.microsoft.com/office/drawing/2014/main" xmlns=""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273">
            <a:extLst>
              <a:ext uri="{FF2B5EF4-FFF2-40B4-BE49-F238E27FC236}">
                <a16:creationId xmlns:a16="http://schemas.microsoft.com/office/drawing/2014/main" xmlns="" id="{5C9A133C-3454-4245-8BAF-1CE56C23BCC7}"/>
              </a:ext>
            </a:extLst>
          </p:cNvPr>
          <p:cNvGrpSpPr/>
          <p:nvPr/>
        </p:nvGrpSpPr>
        <p:grpSpPr>
          <a:xfrm>
            <a:off x="7682665" y="4122486"/>
            <a:ext cx="142875" cy="285750"/>
            <a:chOff x="7085013" y="5922963"/>
            <a:chExt cx="142875" cy="285750"/>
          </a:xfrm>
          <a:solidFill>
            <a:schemeClr val="accent5">
              <a:lumMod val="75000"/>
            </a:schemeClr>
          </a:solidFill>
        </p:grpSpPr>
        <p:sp>
          <p:nvSpPr>
            <p:cNvPr id="90" name="Freeform 3394">
              <a:extLst>
                <a:ext uri="{FF2B5EF4-FFF2-40B4-BE49-F238E27FC236}">
                  <a16:creationId xmlns:a16="http://schemas.microsoft.com/office/drawing/2014/main" xmlns=""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395">
              <a:extLst>
                <a:ext uri="{FF2B5EF4-FFF2-40B4-BE49-F238E27FC236}">
                  <a16:creationId xmlns:a16="http://schemas.microsoft.com/office/drawing/2014/main" xmlns=""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276">
            <a:extLst>
              <a:ext uri="{FF2B5EF4-FFF2-40B4-BE49-F238E27FC236}">
                <a16:creationId xmlns:a16="http://schemas.microsoft.com/office/drawing/2014/main" xmlns="" id="{721BA385-E492-469A-A72F-9F9E0F2FBC19}"/>
              </a:ext>
            </a:extLst>
          </p:cNvPr>
          <p:cNvGrpSpPr/>
          <p:nvPr/>
        </p:nvGrpSpPr>
        <p:grpSpPr>
          <a:xfrm>
            <a:off x="7936053" y="4122486"/>
            <a:ext cx="142875" cy="285750"/>
            <a:chOff x="7085013" y="5922963"/>
            <a:chExt cx="142875" cy="285750"/>
          </a:xfrm>
          <a:solidFill>
            <a:schemeClr val="accent5">
              <a:lumMod val="75000"/>
            </a:schemeClr>
          </a:solidFill>
        </p:grpSpPr>
        <p:sp>
          <p:nvSpPr>
            <p:cNvPr id="93" name="Freeform 3394">
              <a:extLst>
                <a:ext uri="{FF2B5EF4-FFF2-40B4-BE49-F238E27FC236}">
                  <a16:creationId xmlns:a16="http://schemas.microsoft.com/office/drawing/2014/main" xmlns=""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395">
              <a:extLst>
                <a:ext uri="{FF2B5EF4-FFF2-40B4-BE49-F238E27FC236}">
                  <a16:creationId xmlns:a16="http://schemas.microsoft.com/office/drawing/2014/main" xmlns=""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279">
            <a:extLst>
              <a:ext uri="{FF2B5EF4-FFF2-40B4-BE49-F238E27FC236}">
                <a16:creationId xmlns:a16="http://schemas.microsoft.com/office/drawing/2014/main" xmlns="" id="{F5B526D7-4A56-4ACB-A92C-8C5513AA293B}"/>
              </a:ext>
            </a:extLst>
          </p:cNvPr>
          <p:cNvGrpSpPr/>
          <p:nvPr/>
        </p:nvGrpSpPr>
        <p:grpSpPr>
          <a:xfrm>
            <a:off x="8189441" y="4122486"/>
            <a:ext cx="142875" cy="285750"/>
            <a:chOff x="7085013" y="5922963"/>
            <a:chExt cx="142875" cy="285750"/>
          </a:xfrm>
          <a:solidFill>
            <a:schemeClr val="accent5">
              <a:lumMod val="75000"/>
            </a:schemeClr>
          </a:solidFill>
        </p:grpSpPr>
        <p:sp>
          <p:nvSpPr>
            <p:cNvPr id="96" name="Freeform 3394">
              <a:extLst>
                <a:ext uri="{FF2B5EF4-FFF2-40B4-BE49-F238E27FC236}">
                  <a16:creationId xmlns:a16="http://schemas.microsoft.com/office/drawing/2014/main" xmlns=""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395">
              <a:extLst>
                <a:ext uri="{FF2B5EF4-FFF2-40B4-BE49-F238E27FC236}">
                  <a16:creationId xmlns:a16="http://schemas.microsoft.com/office/drawing/2014/main" xmlns=""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282">
            <a:extLst>
              <a:ext uri="{FF2B5EF4-FFF2-40B4-BE49-F238E27FC236}">
                <a16:creationId xmlns:a16="http://schemas.microsoft.com/office/drawing/2014/main" xmlns="" id="{71A2B207-9A89-4AE6-8259-E9E04D204159}"/>
              </a:ext>
            </a:extLst>
          </p:cNvPr>
          <p:cNvGrpSpPr/>
          <p:nvPr/>
        </p:nvGrpSpPr>
        <p:grpSpPr>
          <a:xfrm>
            <a:off x="8442829" y="4122486"/>
            <a:ext cx="142875" cy="285750"/>
            <a:chOff x="7085013" y="5922963"/>
            <a:chExt cx="142875" cy="285750"/>
          </a:xfrm>
          <a:solidFill>
            <a:schemeClr val="accent5">
              <a:lumMod val="75000"/>
            </a:schemeClr>
          </a:solidFill>
        </p:grpSpPr>
        <p:sp>
          <p:nvSpPr>
            <p:cNvPr id="99" name="Freeform 3394">
              <a:extLst>
                <a:ext uri="{FF2B5EF4-FFF2-40B4-BE49-F238E27FC236}">
                  <a16:creationId xmlns:a16="http://schemas.microsoft.com/office/drawing/2014/main" xmlns=""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395">
              <a:extLst>
                <a:ext uri="{FF2B5EF4-FFF2-40B4-BE49-F238E27FC236}">
                  <a16:creationId xmlns:a16="http://schemas.microsoft.com/office/drawing/2014/main" xmlns=""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285">
            <a:extLst>
              <a:ext uri="{FF2B5EF4-FFF2-40B4-BE49-F238E27FC236}">
                <a16:creationId xmlns:a16="http://schemas.microsoft.com/office/drawing/2014/main" xmlns="" id="{311CD589-2756-4F31-9492-AE19A73F00E6}"/>
              </a:ext>
            </a:extLst>
          </p:cNvPr>
          <p:cNvGrpSpPr/>
          <p:nvPr/>
        </p:nvGrpSpPr>
        <p:grpSpPr>
          <a:xfrm>
            <a:off x="8696213" y="4122486"/>
            <a:ext cx="142875" cy="285750"/>
            <a:chOff x="7085013" y="5922963"/>
            <a:chExt cx="142875" cy="285750"/>
          </a:xfrm>
          <a:solidFill>
            <a:schemeClr val="accent5">
              <a:lumMod val="75000"/>
            </a:schemeClr>
          </a:solidFill>
        </p:grpSpPr>
        <p:sp>
          <p:nvSpPr>
            <p:cNvPr id="102" name="Freeform 3394">
              <a:extLst>
                <a:ext uri="{FF2B5EF4-FFF2-40B4-BE49-F238E27FC236}">
                  <a16:creationId xmlns:a16="http://schemas.microsoft.com/office/drawing/2014/main" xmlns=""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95">
              <a:extLst>
                <a:ext uri="{FF2B5EF4-FFF2-40B4-BE49-F238E27FC236}">
                  <a16:creationId xmlns:a16="http://schemas.microsoft.com/office/drawing/2014/main" xmlns=""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288">
            <a:extLst>
              <a:ext uri="{FF2B5EF4-FFF2-40B4-BE49-F238E27FC236}">
                <a16:creationId xmlns:a16="http://schemas.microsoft.com/office/drawing/2014/main" xmlns="" id="{B23D31AF-959B-4B6F-A9AC-47C7509BBF93}"/>
              </a:ext>
            </a:extLst>
          </p:cNvPr>
          <p:cNvGrpSpPr/>
          <p:nvPr/>
        </p:nvGrpSpPr>
        <p:grpSpPr>
          <a:xfrm>
            <a:off x="8949601" y="4122486"/>
            <a:ext cx="142875" cy="285750"/>
            <a:chOff x="7085013" y="5922963"/>
            <a:chExt cx="142875" cy="285750"/>
          </a:xfrm>
          <a:solidFill>
            <a:schemeClr val="accent5">
              <a:lumMod val="75000"/>
            </a:schemeClr>
          </a:solidFill>
        </p:grpSpPr>
        <p:sp>
          <p:nvSpPr>
            <p:cNvPr id="105" name="Freeform 3394">
              <a:extLst>
                <a:ext uri="{FF2B5EF4-FFF2-40B4-BE49-F238E27FC236}">
                  <a16:creationId xmlns:a16="http://schemas.microsoft.com/office/drawing/2014/main" xmlns=""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395">
              <a:extLst>
                <a:ext uri="{FF2B5EF4-FFF2-40B4-BE49-F238E27FC236}">
                  <a16:creationId xmlns:a16="http://schemas.microsoft.com/office/drawing/2014/main" xmlns=""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279">
            <a:extLst>
              <a:ext uri="{FF2B5EF4-FFF2-40B4-BE49-F238E27FC236}">
                <a16:creationId xmlns:a16="http://schemas.microsoft.com/office/drawing/2014/main" xmlns="" id="{F5B526D7-4A56-4ACB-A92C-8C5513AA293B}"/>
              </a:ext>
            </a:extLst>
          </p:cNvPr>
          <p:cNvGrpSpPr/>
          <p:nvPr/>
        </p:nvGrpSpPr>
        <p:grpSpPr>
          <a:xfrm>
            <a:off x="8949601" y="4117930"/>
            <a:ext cx="142875" cy="285750"/>
            <a:chOff x="7085013" y="5922963"/>
            <a:chExt cx="142875" cy="285750"/>
          </a:xfrm>
          <a:solidFill>
            <a:schemeClr val="accent1"/>
          </a:solidFill>
        </p:grpSpPr>
        <p:sp>
          <p:nvSpPr>
            <p:cNvPr id="108" name="Freeform 3394">
              <a:extLst>
                <a:ext uri="{FF2B5EF4-FFF2-40B4-BE49-F238E27FC236}">
                  <a16:creationId xmlns:a16="http://schemas.microsoft.com/office/drawing/2014/main" xmlns=""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395">
              <a:extLst>
                <a:ext uri="{FF2B5EF4-FFF2-40B4-BE49-F238E27FC236}">
                  <a16:creationId xmlns:a16="http://schemas.microsoft.com/office/drawing/2014/main" xmlns=""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282">
            <a:extLst>
              <a:ext uri="{FF2B5EF4-FFF2-40B4-BE49-F238E27FC236}">
                <a16:creationId xmlns:a16="http://schemas.microsoft.com/office/drawing/2014/main" xmlns="" id="{71A2B207-9A89-4AE6-8259-E9E04D204159}"/>
              </a:ext>
            </a:extLst>
          </p:cNvPr>
          <p:cNvGrpSpPr/>
          <p:nvPr/>
        </p:nvGrpSpPr>
        <p:grpSpPr>
          <a:xfrm>
            <a:off x="9202989" y="4117930"/>
            <a:ext cx="142875" cy="285750"/>
            <a:chOff x="7085013" y="5922963"/>
            <a:chExt cx="142875" cy="285750"/>
          </a:xfrm>
          <a:solidFill>
            <a:schemeClr val="accent1"/>
          </a:solidFill>
        </p:grpSpPr>
        <p:sp>
          <p:nvSpPr>
            <p:cNvPr id="111" name="Freeform 3394">
              <a:extLst>
                <a:ext uri="{FF2B5EF4-FFF2-40B4-BE49-F238E27FC236}">
                  <a16:creationId xmlns:a16="http://schemas.microsoft.com/office/drawing/2014/main" xmlns=""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395">
              <a:extLst>
                <a:ext uri="{FF2B5EF4-FFF2-40B4-BE49-F238E27FC236}">
                  <a16:creationId xmlns:a16="http://schemas.microsoft.com/office/drawing/2014/main" xmlns=""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285">
            <a:extLst>
              <a:ext uri="{FF2B5EF4-FFF2-40B4-BE49-F238E27FC236}">
                <a16:creationId xmlns:a16="http://schemas.microsoft.com/office/drawing/2014/main" xmlns="" id="{311CD589-2756-4F31-9492-AE19A73F00E6}"/>
              </a:ext>
            </a:extLst>
          </p:cNvPr>
          <p:cNvGrpSpPr/>
          <p:nvPr/>
        </p:nvGrpSpPr>
        <p:grpSpPr>
          <a:xfrm>
            <a:off x="9456377" y="4117930"/>
            <a:ext cx="142875" cy="285750"/>
            <a:chOff x="7085013" y="5922963"/>
            <a:chExt cx="142875" cy="285750"/>
          </a:xfrm>
          <a:solidFill>
            <a:schemeClr val="accent1"/>
          </a:solidFill>
        </p:grpSpPr>
        <p:sp>
          <p:nvSpPr>
            <p:cNvPr id="114" name="Freeform 3394">
              <a:extLst>
                <a:ext uri="{FF2B5EF4-FFF2-40B4-BE49-F238E27FC236}">
                  <a16:creationId xmlns:a16="http://schemas.microsoft.com/office/drawing/2014/main" xmlns=""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395">
              <a:extLst>
                <a:ext uri="{FF2B5EF4-FFF2-40B4-BE49-F238E27FC236}">
                  <a16:creationId xmlns:a16="http://schemas.microsoft.com/office/drawing/2014/main" xmlns=""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7"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64265" y="2930384"/>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8"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868843" y="3409011"/>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868183" y="4123671"/>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cxnSp>
        <p:nvCxnSpPr>
          <p:cNvPr id="120" name="直線單箭頭接點 119"/>
          <p:cNvCxnSpPr/>
          <p:nvPr/>
        </p:nvCxnSpPr>
        <p:spPr>
          <a:xfrm>
            <a:off x="2714721" y="4693918"/>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1" name="Group 181">
            <a:extLst>
              <a:ext uri="{FF2B5EF4-FFF2-40B4-BE49-F238E27FC236}">
                <a16:creationId xmlns:a16="http://schemas.microsoft.com/office/drawing/2014/main" xmlns="" id="{E52DCB02-263C-4353-B7EF-CF671ECEBF08}"/>
              </a:ext>
            </a:extLst>
          </p:cNvPr>
          <p:cNvGrpSpPr/>
          <p:nvPr/>
        </p:nvGrpSpPr>
        <p:grpSpPr>
          <a:xfrm>
            <a:off x="3181637" y="4498109"/>
            <a:ext cx="189193" cy="378386"/>
            <a:chOff x="7085013" y="5922963"/>
            <a:chExt cx="142875" cy="285750"/>
          </a:xfrm>
          <a:solidFill>
            <a:schemeClr val="accent5">
              <a:lumMod val="75000"/>
            </a:schemeClr>
          </a:solidFill>
        </p:grpSpPr>
        <p:sp>
          <p:nvSpPr>
            <p:cNvPr id="122" name="Freeform 3394">
              <a:extLst>
                <a:ext uri="{FF2B5EF4-FFF2-40B4-BE49-F238E27FC236}">
                  <a16:creationId xmlns:a16="http://schemas.microsoft.com/office/drawing/2014/main" xmlns=""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3395">
              <a:extLst>
                <a:ext uri="{FF2B5EF4-FFF2-40B4-BE49-F238E27FC236}">
                  <a16:creationId xmlns:a16="http://schemas.microsoft.com/office/drawing/2014/main" xmlns=""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4" name="文字方塊 123"/>
          <p:cNvSpPr txBox="1"/>
          <p:nvPr/>
        </p:nvSpPr>
        <p:spPr>
          <a:xfrm>
            <a:off x="3346387" y="4469140"/>
            <a:ext cx="4801314" cy="830997"/>
          </a:xfrm>
          <a:prstGeom prst="rect">
            <a:avLst/>
          </a:prstGeom>
          <a:noFill/>
        </p:spPr>
        <p:txBody>
          <a:bodyPr wrap="none" rtlCol="0">
            <a:spAutoFit/>
          </a:bodyPr>
          <a:lstStyle/>
          <a:p>
            <a:r>
              <a:rPr lang="zh-TW" altLang="en-US" sz="2400" dirty="0"/>
              <a:t>依</a:t>
            </a:r>
            <a:r>
              <a:rPr lang="zh-TW" altLang="en-US" sz="2400" dirty="0">
                <a:solidFill>
                  <a:schemeClr val="accent1"/>
                </a:solidFill>
              </a:rPr>
              <a:t>各校所訂定之比序</a:t>
            </a:r>
            <a:r>
              <a:rPr lang="zh-TW" altLang="en-US" sz="2400" dirty="0"/>
              <a:t>項目進行比序</a:t>
            </a:r>
            <a:endParaRPr lang="en-US" altLang="zh-TW" sz="2400" dirty="0"/>
          </a:p>
          <a:p>
            <a:r>
              <a:rPr lang="zh-TW" altLang="en-US" sz="2400" dirty="0"/>
              <a:t>積分高者優先錄取</a:t>
            </a:r>
          </a:p>
        </p:txBody>
      </p:sp>
      <p:cxnSp>
        <p:nvCxnSpPr>
          <p:cNvPr id="125" name="直線單箭頭接點 124"/>
          <p:cNvCxnSpPr/>
          <p:nvPr/>
        </p:nvCxnSpPr>
        <p:spPr>
          <a:xfrm>
            <a:off x="2718653" y="5391979"/>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6" name="Group 181">
            <a:extLst>
              <a:ext uri="{FF2B5EF4-FFF2-40B4-BE49-F238E27FC236}">
                <a16:creationId xmlns:a16="http://schemas.microsoft.com/office/drawing/2014/main" xmlns="" id="{E52DCB02-263C-4353-B7EF-CF671ECEBF08}"/>
              </a:ext>
            </a:extLst>
          </p:cNvPr>
          <p:cNvGrpSpPr/>
          <p:nvPr/>
        </p:nvGrpSpPr>
        <p:grpSpPr>
          <a:xfrm>
            <a:off x="3181632" y="5202598"/>
            <a:ext cx="197600" cy="395200"/>
            <a:chOff x="7085013" y="5922963"/>
            <a:chExt cx="142875" cy="285750"/>
          </a:xfrm>
          <a:solidFill>
            <a:schemeClr val="accent5">
              <a:lumMod val="75000"/>
            </a:schemeClr>
          </a:solidFill>
        </p:grpSpPr>
        <p:sp>
          <p:nvSpPr>
            <p:cNvPr id="127" name="Freeform 3394">
              <a:extLst>
                <a:ext uri="{FF2B5EF4-FFF2-40B4-BE49-F238E27FC236}">
                  <a16:creationId xmlns:a16="http://schemas.microsoft.com/office/drawing/2014/main" xmlns=""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3395">
              <a:extLst>
                <a:ext uri="{FF2B5EF4-FFF2-40B4-BE49-F238E27FC236}">
                  <a16:creationId xmlns:a16="http://schemas.microsoft.com/office/drawing/2014/main" xmlns=""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9" name="文字方塊 128"/>
          <p:cNvSpPr txBox="1"/>
          <p:nvPr/>
        </p:nvSpPr>
        <p:spPr>
          <a:xfrm>
            <a:off x="3323310" y="5202606"/>
            <a:ext cx="8186857" cy="907941"/>
          </a:xfrm>
          <a:prstGeom prst="rect">
            <a:avLst/>
          </a:prstGeom>
          <a:noFill/>
        </p:spPr>
        <p:txBody>
          <a:bodyPr wrap="none" rtlCol="0">
            <a:spAutoFit/>
          </a:bodyPr>
          <a:lstStyle/>
          <a:p>
            <a:pPr>
              <a:spcBef>
                <a:spcPts val="600"/>
              </a:spcBef>
              <a:buFont typeface="Arial" panose="020B0604020202020204" pitchFamily="34" charset="0"/>
              <a:buNone/>
            </a:pPr>
            <a:r>
              <a:rPr lang="zh-TW" altLang="en-US" sz="2400" dirty="0">
                <a:latin typeface="+mn-ea"/>
              </a:rPr>
              <a:t>學生積分相同且經同分比序順序後仍同分，名額不足分配時</a:t>
            </a:r>
            <a:endParaRPr lang="en-US" altLang="zh-TW" sz="2400" dirty="0">
              <a:latin typeface="+mn-ea"/>
            </a:endParaRPr>
          </a:p>
          <a:p>
            <a:pPr>
              <a:spcBef>
                <a:spcPts val="600"/>
              </a:spcBef>
              <a:buFont typeface="Arial" panose="020B0604020202020204" pitchFamily="34" charset="0"/>
              <a:buNone/>
            </a:pPr>
            <a:r>
              <a:rPr lang="zh-TW" altLang="en-US" sz="2400" dirty="0">
                <a:latin typeface="+mn-ea"/>
              </a:rPr>
              <a:t>，不予抽籤，逕報主管機關核准，增加名額</a:t>
            </a:r>
            <a:endParaRPr lang="en-US" altLang="zh-TW" sz="2400" dirty="0">
              <a:latin typeface="+mn-ea"/>
            </a:endParaRPr>
          </a:p>
        </p:txBody>
      </p:sp>
      <p:sp>
        <p:nvSpPr>
          <p:cNvPr id="11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868183" y="1883983"/>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0"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867523" y="2269396"/>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35123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29"/>
            <a:ext cx="4328161" cy="16664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32</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積分採計說明</a:t>
            </a:r>
            <a:endParaRPr lang="en-US" sz="4400" b="1" dirty="0">
              <a:solidFill>
                <a:prstClr val="black"/>
              </a:solidFill>
            </a:endParaRPr>
          </a:p>
        </p:txBody>
      </p:sp>
      <p:graphicFrame>
        <p:nvGraphicFramePr>
          <p:cNvPr id="23" name="內容版面配置區 4"/>
          <p:cNvGraphicFramePr>
            <a:graphicFrameLocks/>
          </p:cNvGraphicFramePr>
          <p:nvPr>
            <p:extLst>
              <p:ext uri="{D42A27DB-BD31-4B8C-83A1-F6EECF244321}">
                <p14:modId xmlns:p14="http://schemas.microsoft.com/office/powerpoint/2010/main" val="4044093908"/>
              </p:ext>
            </p:extLst>
          </p:nvPr>
        </p:nvGraphicFramePr>
        <p:xfrm>
          <a:off x="2490261" y="1626087"/>
          <a:ext cx="8351396" cy="4084165"/>
        </p:xfrm>
        <a:graphic>
          <a:graphicData uri="http://schemas.openxmlformats.org/drawingml/2006/table">
            <a:tbl>
              <a:tblPr firstRow="1" bandRow="1">
                <a:tableStyleId>{5940675A-B579-460E-94D1-54222C63F5DA}</a:tableStyleId>
              </a:tblPr>
              <a:tblGrid>
                <a:gridCol w="1837383">
                  <a:extLst>
                    <a:ext uri="{9D8B030D-6E8A-4147-A177-3AD203B41FA5}">
                      <a16:colId xmlns:a16="http://schemas.microsoft.com/office/drawing/2014/main" xmlns="" val="20000"/>
                    </a:ext>
                  </a:extLst>
                </a:gridCol>
                <a:gridCol w="1271451">
                  <a:extLst>
                    <a:ext uri="{9D8B030D-6E8A-4147-A177-3AD203B41FA5}">
                      <a16:colId xmlns:a16="http://schemas.microsoft.com/office/drawing/2014/main" xmlns="" val="20001"/>
                    </a:ext>
                  </a:extLst>
                </a:gridCol>
                <a:gridCol w="1402080">
                  <a:extLst>
                    <a:ext uri="{9D8B030D-6E8A-4147-A177-3AD203B41FA5}">
                      <a16:colId xmlns:a16="http://schemas.microsoft.com/office/drawing/2014/main" xmlns="" val="20002"/>
                    </a:ext>
                  </a:extLst>
                </a:gridCol>
                <a:gridCol w="2229395">
                  <a:extLst>
                    <a:ext uri="{9D8B030D-6E8A-4147-A177-3AD203B41FA5}">
                      <a16:colId xmlns:a16="http://schemas.microsoft.com/office/drawing/2014/main" xmlns="" val="20004"/>
                    </a:ext>
                  </a:extLst>
                </a:gridCol>
                <a:gridCol w="1611087">
                  <a:extLst>
                    <a:ext uri="{9D8B030D-6E8A-4147-A177-3AD203B41FA5}">
                      <a16:colId xmlns:a16="http://schemas.microsoft.com/office/drawing/2014/main" xmlns="" val="20005"/>
                    </a:ext>
                  </a:extLst>
                </a:gridCol>
              </a:tblGrid>
              <a:tr h="822747">
                <a:tc>
                  <a:txBody>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主項目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AC"/>
                    </a:solidFill>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單項</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積分上限</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主項目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AC"/>
                    </a:solidFill>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積分上限</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18200">
                <a:tc rowSpan="8">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多元學習表現</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競賽</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技藝優良</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2710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rowSpan="2">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弱勢身分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91096">
                <a:tc vMerge="1">
                  <a:txBody>
                    <a:bodyPr/>
                    <a:lstStyle/>
                    <a:p>
                      <a:endParaRPr lang="zh-TW" altLang="en-US"/>
                    </a:p>
                  </a:txBody>
                  <a:tcPr/>
                </a:tc>
                <a:tc rowSpan="2">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服務學習</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均衡學習</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3">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日常生活表現評量</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適性輔導</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國中教育會考</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其他</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體適能</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總積分</a:t>
                      </a:r>
                      <a:r>
                        <a:rPr lang="en-US" altLang="zh-TW"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上限</a:t>
                      </a:r>
                      <a:r>
                        <a:rPr lang="en-US" altLang="zh-TW"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50</a:t>
                      </a:r>
                      <a:r>
                        <a:rPr lang="zh-TW" altLang="en-US"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470039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3" y="636929"/>
            <a:ext cx="4917991" cy="16664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33</a:t>
            </a:fld>
            <a:endParaRPr lang="en-US" sz="1600" dirty="0">
              <a:solidFill>
                <a:prstClr val="white"/>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58598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b="1" dirty="0"/>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 name="文字方塊 1"/>
          <p:cNvSpPr txBox="1"/>
          <p:nvPr/>
        </p:nvSpPr>
        <p:spPr>
          <a:xfrm>
            <a:off x="2424937" y="1176541"/>
            <a:ext cx="6938118" cy="5355312"/>
          </a:xfrm>
          <a:prstGeom prst="rect">
            <a:avLst/>
          </a:prstGeom>
          <a:noFill/>
        </p:spPr>
        <p:txBody>
          <a:bodyPr wrap="none" rtlCol="0">
            <a:spAutoFit/>
          </a:bodyPr>
          <a:lstStyle/>
          <a:p>
            <a:pPr>
              <a:spcBef>
                <a:spcPct val="0"/>
              </a:spcBef>
              <a:buFontTx/>
              <a:buNone/>
              <a:defRPr/>
            </a:pPr>
            <a:r>
              <a:rPr lang="zh-TW" altLang="en-US" sz="2000" dirty="0">
                <a:latin typeface="+mn-ea"/>
              </a:rPr>
              <a:t>招生對象：招生區域國中原住民應屆畢業生。</a:t>
            </a:r>
            <a:endParaRPr lang="en-US" altLang="zh-TW" sz="2000" dirty="0">
              <a:latin typeface="+mn-ea"/>
            </a:endParaRPr>
          </a:p>
          <a:p>
            <a:pPr>
              <a:spcBef>
                <a:spcPct val="0"/>
              </a:spcBef>
              <a:buFontTx/>
              <a:buNone/>
              <a:defRPr/>
            </a:pPr>
            <a:r>
              <a:rPr lang="zh-TW" altLang="en-US" sz="2000" dirty="0">
                <a:latin typeface="+mn-ea"/>
              </a:rPr>
              <a:t>招生學校：新北市立金山高中、新北市立樹林高中</a:t>
            </a:r>
            <a:endParaRPr lang="en-US" altLang="zh-TW" sz="2000" dirty="0">
              <a:latin typeface="+mn-ea"/>
            </a:endParaRPr>
          </a:p>
          <a:p>
            <a:pPr>
              <a:spcBef>
                <a:spcPct val="0"/>
              </a:spcBef>
              <a:buFont typeface="Arial" pitchFamily="34" charset="0"/>
              <a:buNone/>
              <a:defRPr/>
            </a:pPr>
            <a:r>
              <a:rPr lang="zh-TW" altLang="en-US" sz="2000" dirty="0">
                <a:latin typeface="+mn-ea"/>
              </a:rPr>
              <a:t>招生名額：金山高中</a:t>
            </a:r>
            <a:r>
              <a:rPr lang="en-US" altLang="zh-TW" sz="2000" dirty="0">
                <a:latin typeface="+mn-ea"/>
              </a:rPr>
              <a:t>30</a:t>
            </a:r>
            <a:r>
              <a:rPr lang="zh-TW" altLang="en-US" sz="2000" dirty="0">
                <a:latin typeface="+mn-ea"/>
              </a:rPr>
              <a:t>名</a:t>
            </a:r>
            <a:r>
              <a:rPr lang="en-US" altLang="zh-TW" sz="2000" dirty="0">
                <a:latin typeface="+mn-ea"/>
              </a:rPr>
              <a:t>(</a:t>
            </a:r>
            <a:r>
              <a:rPr lang="zh-TW" altLang="en-US" sz="2000" dirty="0">
                <a:latin typeface="+mn-ea"/>
              </a:rPr>
              <a:t>備</a:t>
            </a:r>
            <a:r>
              <a:rPr lang="en-US" altLang="zh-TW" sz="2000" dirty="0">
                <a:latin typeface="+mn-ea"/>
              </a:rPr>
              <a:t>10)</a:t>
            </a:r>
            <a:r>
              <a:rPr lang="zh-TW" altLang="en-US" sz="2000" dirty="0">
                <a:latin typeface="+mn-ea"/>
              </a:rPr>
              <a:t>、樹林高中</a:t>
            </a:r>
            <a:r>
              <a:rPr lang="en-US" altLang="zh-TW" sz="2000" dirty="0">
                <a:latin typeface="+mn-ea"/>
              </a:rPr>
              <a:t>30</a:t>
            </a:r>
            <a:r>
              <a:rPr lang="zh-TW" altLang="en-US" sz="2000" dirty="0">
                <a:latin typeface="+mn-ea"/>
              </a:rPr>
              <a:t>名</a:t>
            </a:r>
            <a:r>
              <a:rPr lang="en-US" altLang="zh-TW" sz="2000" dirty="0">
                <a:latin typeface="+mn-ea"/>
              </a:rPr>
              <a:t>(</a:t>
            </a:r>
            <a:r>
              <a:rPr lang="zh-TW" altLang="en-US" sz="2000" dirty="0">
                <a:latin typeface="+mn-ea"/>
              </a:rPr>
              <a:t>備</a:t>
            </a:r>
            <a:r>
              <a:rPr lang="en-US" altLang="zh-TW" sz="2000" dirty="0">
                <a:latin typeface="+mn-ea"/>
              </a:rPr>
              <a:t>15)</a:t>
            </a:r>
            <a:r>
              <a:rPr lang="zh-TW" altLang="en-US" sz="2000" dirty="0">
                <a:latin typeface="+mn-ea"/>
              </a:rPr>
              <a:t>。</a:t>
            </a:r>
            <a:endParaRPr lang="en-US" altLang="zh-TW" sz="2000" dirty="0">
              <a:latin typeface="+mn-ea"/>
            </a:endParaRPr>
          </a:p>
          <a:p>
            <a:pPr>
              <a:spcBef>
                <a:spcPct val="0"/>
              </a:spcBef>
              <a:buFont typeface="Arial" pitchFamily="34" charset="0"/>
              <a:buNone/>
              <a:defRPr/>
            </a:pPr>
            <a:r>
              <a:rPr lang="zh-TW" altLang="en-US" sz="2000" dirty="0">
                <a:latin typeface="+mn-ea"/>
              </a:rPr>
              <a:t>報名原則：依各高中簡章對應之區域國中進行報名</a:t>
            </a:r>
          </a:p>
          <a:p>
            <a:pPr marL="2071688" indent="-2071688">
              <a:spcBef>
                <a:spcPct val="0"/>
              </a:spcBef>
              <a:buFont typeface="Arial" pitchFamily="34" charset="0"/>
              <a:buNone/>
              <a:defRPr/>
            </a:pPr>
            <a:r>
              <a:rPr lang="zh-TW" altLang="en-US" sz="2000" dirty="0">
                <a:latin typeface="+mn-ea"/>
              </a:rPr>
              <a:t>錄取規準：</a:t>
            </a:r>
            <a:r>
              <a:rPr lang="zh-TW" altLang="en-US" sz="2000" dirty="0">
                <a:solidFill>
                  <a:schemeClr val="accent1"/>
                </a:solidFill>
                <a:latin typeface="+mn-ea"/>
              </a:rPr>
              <a:t>不採計</a:t>
            </a:r>
            <a:r>
              <a:rPr lang="zh-TW" altLang="en-US" sz="2000" dirty="0">
                <a:latin typeface="+mn-ea"/>
              </a:rPr>
              <a:t>國中教育會考，依</a:t>
            </a:r>
            <a:r>
              <a:rPr lang="zh-TW" altLang="en-US" sz="2000" dirty="0">
                <a:solidFill>
                  <a:schemeClr val="accent1"/>
                </a:solidFill>
                <a:latin typeface="+mn-ea"/>
              </a:rPr>
              <a:t>各校</a:t>
            </a:r>
            <a:r>
              <a:rPr lang="zh-TW" altLang="en-US" sz="2000" dirty="0">
                <a:latin typeface="+mn-ea"/>
              </a:rPr>
              <a:t>簡章超額比序錄取</a:t>
            </a:r>
          </a:p>
          <a:p>
            <a:pPr>
              <a:spcBef>
                <a:spcPct val="0"/>
              </a:spcBef>
              <a:buFont typeface="Arial" pitchFamily="34" charset="0"/>
              <a:buNone/>
              <a:defRPr/>
            </a:pPr>
            <a:r>
              <a:rPr lang="zh-TW" altLang="en-US" sz="2000" dirty="0">
                <a:latin typeface="+mn-ea"/>
              </a:rPr>
              <a:t>招生區域：</a:t>
            </a:r>
            <a:endParaRPr lang="en-US" altLang="zh-TW" sz="2000" dirty="0">
              <a:latin typeface="+mn-ea"/>
            </a:endParaRPr>
          </a:p>
          <a:p>
            <a:pPr indent="541338">
              <a:spcBef>
                <a:spcPct val="0"/>
              </a:spcBef>
              <a:buFont typeface="Arial" pitchFamily="34" charset="0"/>
              <a:buNone/>
              <a:defRPr/>
            </a:pPr>
            <a:r>
              <a:rPr lang="zh-TW" altLang="en-US" sz="2000" dirty="0">
                <a:latin typeface="+mn-ea"/>
              </a:rPr>
              <a:t>金山高中（新竹以北，包含宜蘭縣）</a:t>
            </a:r>
            <a:endParaRPr lang="en-US" altLang="zh-TW" sz="2000" dirty="0">
              <a:latin typeface="+mn-ea"/>
            </a:endParaRPr>
          </a:p>
          <a:p>
            <a:pPr indent="541338">
              <a:spcBef>
                <a:spcPct val="0"/>
              </a:spcBef>
              <a:buFont typeface="Arial" pitchFamily="34" charset="0"/>
              <a:buNone/>
              <a:defRPr/>
            </a:pPr>
            <a:r>
              <a:rPr lang="zh-TW" altLang="en-US" sz="2000" dirty="0">
                <a:latin typeface="+mn-ea"/>
              </a:rPr>
              <a:t>樹林高中（北北基地區）</a:t>
            </a:r>
            <a:endParaRPr lang="en-US" altLang="zh-TW" sz="2000" dirty="0">
              <a:latin typeface="+mn-ea"/>
            </a:endParaRPr>
          </a:p>
          <a:p>
            <a:pPr>
              <a:spcBef>
                <a:spcPct val="0"/>
              </a:spcBef>
              <a:buFont typeface="Arial" pitchFamily="34" charset="0"/>
              <a:buNone/>
              <a:defRPr/>
            </a:pPr>
            <a:r>
              <a:rPr lang="zh-TW" altLang="en-US" sz="2000" dirty="0">
                <a:latin typeface="+mn-ea"/>
              </a:rPr>
              <a:t>報名：</a:t>
            </a:r>
            <a:endParaRPr lang="en-US" altLang="zh-TW" sz="2000" dirty="0">
              <a:latin typeface="+mn-ea"/>
            </a:endParaRPr>
          </a:p>
          <a:p>
            <a:pPr indent="541338">
              <a:spcBef>
                <a:spcPct val="0"/>
              </a:spcBef>
              <a:buFont typeface="Arial" pitchFamily="34" charset="0"/>
              <a:buNone/>
              <a:defRPr/>
            </a:pPr>
            <a:r>
              <a:rPr lang="zh-TW" altLang="en-US" sz="2000" dirty="0">
                <a:latin typeface="+mn-ea"/>
              </a:rPr>
              <a:t>金山高中 </a:t>
            </a:r>
            <a:r>
              <a:rPr lang="en-US" altLang="zh-TW" sz="2000" dirty="0">
                <a:latin typeface="+mn-ea"/>
              </a:rPr>
              <a:t>112</a:t>
            </a:r>
            <a:r>
              <a:rPr lang="zh-TW" altLang="en-US" sz="2000" dirty="0">
                <a:latin typeface="+mn-ea"/>
              </a:rPr>
              <a:t>年</a:t>
            </a:r>
            <a:r>
              <a:rPr lang="en-US" altLang="zh-TW" sz="2000" dirty="0">
                <a:latin typeface="+mn-ea"/>
              </a:rPr>
              <a:t>3</a:t>
            </a:r>
            <a:r>
              <a:rPr lang="zh-TW" altLang="en-US" sz="2000" dirty="0">
                <a:latin typeface="+mn-ea"/>
              </a:rPr>
              <a:t>月</a:t>
            </a:r>
            <a:r>
              <a:rPr lang="en-US" altLang="zh-TW" sz="2000" dirty="0">
                <a:latin typeface="+mn-ea"/>
              </a:rPr>
              <a:t>13</a:t>
            </a:r>
            <a:r>
              <a:rPr lang="zh-TW" altLang="en-US" sz="2000" dirty="0">
                <a:latin typeface="+mn-ea"/>
              </a:rPr>
              <a:t>日</a:t>
            </a:r>
            <a:r>
              <a:rPr lang="en-US" altLang="zh-TW" sz="2000" dirty="0">
                <a:latin typeface="+mn-ea"/>
              </a:rPr>
              <a:t>- 112</a:t>
            </a:r>
            <a:r>
              <a:rPr lang="zh-TW" altLang="en-US" sz="2000" dirty="0">
                <a:latin typeface="+mn-ea"/>
              </a:rPr>
              <a:t>年</a:t>
            </a:r>
            <a:r>
              <a:rPr lang="en-US" altLang="zh-TW" sz="2000" dirty="0">
                <a:latin typeface="+mn-ea"/>
              </a:rPr>
              <a:t>3</a:t>
            </a:r>
            <a:r>
              <a:rPr lang="zh-TW" altLang="en-US" sz="2000" dirty="0">
                <a:latin typeface="+mn-ea"/>
              </a:rPr>
              <a:t>月</a:t>
            </a:r>
            <a:r>
              <a:rPr lang="en-US" altLang="zh-TW" sz="2000" dirty="0">
                <a:latin typeface="+mn-ea"/>
              </a:rPr>
              <a:t>24</a:t>
            </a:r>
            <a:r>
              <a:rPr lang="zh-TW" altLang="en-US" sz="2000" dirty="0">
                <a:latin typeface="+mn-ea"/>
              </a:rPr>
              <a:t>日</a:t>
            </a:r>
            <a:endParaRPr lang="en-US" altLang="zh-TW" sz="2000" dirty="0">
              <a:latin typeface="+mn-ea"/>
            </a:endParaRPr>
          </a:p>
          <a:p>
            <a:pPr indent="541338">
              <a:spcBef>
                <a:spcPct val="0"/>
              </a:spcBef>
              <a:buFont typeface="Arial" pitchFamily="34" charset="0"/>
              <a:buNone/>
              <a:defRPr/>
            </a:pPr>
            <a:r>
              <a:rPr lang="zh-TW" altLang="en-US" sz="2000" dirty="0">
                <a:latin typeface="+mn-ea"/>
              </a:rPr>
              <a:t>樹林高中 </a:t>
            </a:r>
            <a:r>
              <a:rPr lang="en-US" altLang="zh-TW" sz="2000" dirty="0">
                <a:latin typeface="+mn-ea"/>
              </a:rPr>
              <a:t>112</a:t>
            </a:r>
            <a:r>
              <a:rPr lang="zh-TW" altLang="en-US" sz="2000" dirty="0">
                <a:latin typeface="+mn-ea"/>
              </a:rPr>
              <a:t>年</a:t>
            </a:r>
            <a:r>
              <a:rPr lang="en-US" altLang="zh-TW" sz="2000" dirty="0">
                <a:latin typeface="+mn-ea"/>
              </a:rPr>
              <a:t>3</a:t>
            </a:r>
            <a:r>
              <a:rPr lang="zh-TW" altLang="en-US" sz="2000" dirty="0">
                <a:latin typeface="+mn-ea"/>
              </a:rPr>
              <a:t>月</a:t>
            </a:r>
            <a:r>
              <a:rPr lang="en-US" altLang="zh-TW" sz="2000" dirty="0">
                <a:latin typeface="+mn-ea"/>
              </a:rPr>
              <a:t>10</a:t>
            </a:r>
            <a:r>
              <a:rPr lang="zh-TW" altLang="en-US" sz="2000" dirty="0">
                <a:latin typeface="+mn-ea"/>
              </a:rPr>
              <a:t>日</a:t>
            </a:r>
            <a:r>
              <a:rPr lang="en-US" altLang="zh-TW" sz="2000" dirty="0">
                <a:latin typeface="+mn-ea"/>
              </a:rPr>
              <a:t>-112</a:t>
            </a:r>
            <a:r>
              <a:rPr lang="zh-TW" altLang="en-US" sz="2000" dirty="0">
                <a:latin typeface="+mn-ea"/>
              </a:rPr>
              <a:t>年</a:t>
            </a:r>
            <a:r>
              <a:rPr lang="en-US" altLang="zh-TW" sz="2000" dirty="0">
                <a:latin typeface="+mn-ea"/>
              </a:rPr>
              <a:t>5</a:t>
            </a:r>
            <a:r>
              <a:rPr lang="zh-TW" altLang="en-US" sz="2000" dirty="0">
                <a:latin typeface="+mn-ea"/>
              </a:rPr>
              <a:t>月</a:t>
            </a:r>
            <a:r>
              <a:rPr lang="en-US" altLang="zh-TW" sz="2000" dirty="0">
                <a:latin typeface="+mn-ea"/>
              </a:rPr>
              <a:t>15</a:t>
            </a:r>
            <a:r>
              <a:rPr lang="zh-TW" altLang="en-US" sz="2000" dirty="0">
                <a:latin typeface="+mn-ea"/>
              </a:rPr>
              <a:t>日</a:t>
            </a:r>
            <a:endParaRPr lang="en-US" altLang="zh-TW" sz="2000" dirty="0">
              <a:latin typeface="+mn-ea"/>
            </a:endParaRPr>
          </a:p>
          <a:p>
            <a:pPr>
              <a:spcBef>
                <a:spcPct val="0"/>
              </a:spcBef>
              <a:buFont typeface="Arial" pitchFamily="34" charset="0"/>
              <a:buNone/>
              <a:defRPr/>
            </a:pPr>
            <a:r>
              <a:rPr lang="zh-TW" altLang="en-US" sz="2000" dirty="0">
                <a:latin typeface="+mn-ea"/>
              </a:rPr>
              <a:t>放榜：</a:t>
            </a:r>
            <a:endParaRPr lang="en-US" altLang="zh-TW" sz="2000" dirty="0">
              <a:latin typeface="+mn-ea"/>
            </a:endParaRPr>
          </a:p>
          <a:p>
            <a:pPr indent="541338">
              <a:spcBef>
                <a:spcPct val="0"/>
              </a:spcBef>
              <a:buFont typeface="Arial" pitchFamily="34" charset="0"/>
              <a:buNone/>
              <a:defRPr/>
            </a:pPr>
            <a:r>
              <a:rPr lang="zh-TW" altLang="en-US" sz="2000" dirty="0">
                <a:latin typeface="+mn-ea"/>
              </a:rPr>
              <a:t>金山高中 </a:t>
            </a:r>
            <a:r>
              <a:rPr lang="en-US" altLang="zh-TW" sz="2000" dirty="0">
                <a:latin typeface="+mn-ea"/>
              </a:rPr>
              <a:t>112</a:t>
            </a:r>
            <a:r>
              <a:rPr lang="zh-TW" altLang="en-US" sz="2000" dirty="0">
                <a:latin typeface="+mn-ea"/>
              </a:rPr>
              <a:t>年</a:t>
            </a:r>
            <a:r>
              <a:rPr lang="en-US" altLang="zh-TW" sz="2000" dirty="0">
                <a:latin typeface="+mn-ea"/>
              </a:rPr>
              <a:t>4</a:t>
            </a:r>
            <a:r>
              <a:rPr lang="zh-TW" altLang="en-US" sz="2000" dirty="0">
                <a:latin typeface="+mn-ea"/>
              </a:rPr>
              <a:t>月</a:t>
            </a:r>
            <a:r>
              <a:rPr lang="en-US" altLang="zh-TW" sz="2000" dirty="0">
                <a:latin typeface="+mn-ea"/>
              </a:rPr>
              <a:t>7</a:t>
            </a:r>
            <a:r>
              <a:rPr lang="zh-TW" altLang="en-US" sz="2000" dirty="0">
                <a:latin typeface="+mn-ea"/>
              </a:rPr>
              <a:t>日</a:t>
            </a:r>
            <a:endParaRPr lang="en-US" altLang="zh-TW" sz="2000" dirty="0">
              <a:latin typeface="+mn-ea"/>
            </a:endParaRPr>
          </a:p>
          <a:p>
            <a:pPr indent="541338">
              <a:spcBef>
                <a:spcPct val="0"/>
              </a:spcBef>
              <a:defRPr/>
            </a:pPr>
            <a:r>
              <a:rPr lang="zh-TW" altLang="en-US" sz="2000" dirty="0">
                <a:latin typeface="+mn-ea"/>
              </a:rPr>
              <a:t>樹林高中 </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13</a:t>
            </a:r>
            <a:r>
              <a:rPr lang="zh-TW" altLang="en-US" sz="2000" dirty="0">
                <a:latin typeface="+mn-ea"/>
              </a:rPr>
              <a:t>日</a:t>
            </a:r>
            <a:endParaRPr lang="en-US" altLang="zh-TW" sz="2000" dirty="0">
              <a:latin typeface="+mn-ea"/>
            </a:endParaRPr>
          </a:p>
          <a:p>
            <a:pPr>
              <a:spcBef>
                <a:spcPct val="0"/>
              </a:spcBef>
              <a:buFont typeface="Arial" pitchFamily="34" charset="0"/>
              <a:buNone/>
              <a:defRPr/>
            </a:pPr>
            <a:r>
              <a:rPr lang="zh-TW" altLang="en-US" sz="2000" dirty="0">
                <a:latin typeface="+mn-ea"/>
              </a:rPr>
              <a:t>報到：</a:t>
            </a:r>
            <a:endParaRPr lang="en-US" altLang="zh-TW" sz="2000" dirty="0">
              <a:latin typeface="+mn-ea"/>
            </a:endParaRPr>
          </a:p>
          <a:p>
            <a:pPr indent="541338">
              <a:spcBef>
                <a:spcPct val="0"/>
              </a:spcBef>
              <a:buFont typeface="Arial" pitchFamily="34" charset="0"/>
              <a:buNone/>
              <a:defRPr/>
            </a:pPr>
            <a:r>
              <a:rPr lang="zh-TW" altLang="en-US" sz="2000" dirty="0">
                <a:latin typeface="+mn-ea"/>
              </a:rPr>
              <a:t>金山高中 正取</a:t>
            </a:r>
            <a:r>
              <a:rPr lang="en-US" altLang="zh-TW" sz="2000" dirty="0">
                <a:latin typeface="+mn-ea"/>
              </a:rPr>
              <a:t>112</a:t>
            </a:r>
            <a:r>
              <a:rPr lang="zh-TW" altLang="en-US" sz="2000" dirty="0">
                <a:latin typeface="+mn-ea"/>
              </a:rPr>
              <a:t>年</a:t>
            </a:r>
            <a:r>
              <a:rPr lang="en-US" altLang="zh-TW" sz="2000" dirty="0">
                <a:latin typeface="+mn-ea"/>
              </a:rPr>
              <a:t>4</a:t>
            </a:r>
            <a:r>
              <a:rPr lang="zh-TW" altLang="en-US" sz="2000" dirty="0">
                <a:latin typeface="+mn-ea"/>
              </a:rPr>
              <a:t>月</a:t>
            </a:r>
            <a:r>
              <a:rPr lang="en-US" altLang="zh-TW" sz="2000" dirty="0">
                <a:latin typeface="+mn-ea"/>
              </a:rPr>
              <a:t>10</a:t>
            </a:r>
            <a:r>
              <a:rPr lang="en-US" altLang="zh-TW" sz="2200" dirty="0">
                <a:solidFill>
                  <a:prstClr val="black"/>
                </a:solidFill>
              </a:rPr>
              <a:t> </a:t>
            </a:r>
            <a:r>
              <a:rPr lang="zh-TW" altLang="en-US" sz="2000" dirty="0">
                <a:latin typeface="+mn-ea"/>
              </a:rPr>
              <a:t>日</a:t>
            </a:r>
            <a:r>
              <a:rPr lang="en-US" altLang="zh-TW" sz="2000" dirty="0">
                <a:latin typeface="+mn-ea"/>
              </a:rPr>
              <a:t>13</a:t>
            </a:r>
            <a:r>
              <a:rPr lang="zh-TW" altLang="en-US" sz="2000" dirty="0">
                <a:latin typeface="+mn-ea"/>
              </a:rPr>
              <a:t>時至</a:t>
            </a:r>
            <a:r>
              <a:rPr lang="en-US" altLang="zh-TW" sz="2000" dirty="0">
                <a:latin typeface="+mn-ea"/>
              </a:rPr>
              <a:t>16</a:t>
            </a:r>
            <a:r>
              <a:rPr lang="zh-TW" altLang="en-US" sz="2000" dirty="0">
                <a:latin typeface="+mn-ea"/>
              </a:rPr>
              <a:t>時</a:t>
            </a:r>
            <a:r>
              <a:rPr lang="en-US" altLang="zh-TW" sz="2000" dirty="0">
                <a:latin typeface="+mn-ea"/>
              </a:rPr>
              <a:t>(</a:t>
            </a:r>
            <a:r>
              <a:rPr lang="zh-TW" altLang="en-US" sz="2000" dirty="0">
                <a:latin typeface="+mn-ea"/>
              </a:rPr>
              <a:t>備取</a:t>
            </a:r>
            <a:r>
              <a:rPr lang="en-US" altLang="zh-TW" sz="2000" dirty="0">
                <a:latin typeface="+mn-ea"/>
              </a:rPr>
              <a:t>4</a:t>
            </a:r>
            <a:r>
              <a:rPr lang="zh-TW" altLang="en-US" sz="2000" dirty="0">
                <a:latin typeface="+mn-ea"/>
              </a:rPr>
              <a:t>月</a:t>
            </a:r>
            <a:r>
              <a:rPr lang="en-US" altLang="zh-TW" sz="2000" dirty="0">
                <a:latin typeface="+mn-ea"/>
              </a:rPr>
              <a:t>14</a:t>
            </a:r>
            <a:r>
              <a:rPr lang="zh-TW" altLang="en-US" sz="2000" dirty="0">
                <a:latin typeface="+mn-ea"/>
              </a:rPr>
              <a:t>日</a:t>
            </a:r>
            <a:r>
              <a:rPr lang="en-US" altLang="zh-TW" sz="2000" dirty="0">
                <a:latin typeface="+mn-ea"/>
              </a:rPr>
              <a:t>)</a:t>
            </a:r>
          </a:p>
          <a:p>
            <a:pPr indent="541338">
              <a:spcBef>
                <a:spcPct val="0"/>
              </a:spcBef>
              <a:buFont typeface="Arial" pitchFamily="34" charset="0"/>
              <a:buNone/>
              <a:defRPr/>
            </a:pPr>
            <a:r>
              <a:rPr lang="zh-TW" altLang="en-US" sz="2000" dirty="0">
                <a:latin typeface="+mn-ea"/>
              </a:rPr>
              <a:t>樹林高中 正取</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14</a:t>
            </a:r>
            <a:r>
              <a:rPr lang="zh-TW" altLang="en-US" sz="2000" dirty="0">
                <a:latin typeface="+mn-ea"/>
              </a:rPr>
              <a:t>日  </a:t>
            </a:r>
            <a:r>
              <a:rPr lang="en-US" altLang="zh-TW" sz="2000" dirty="0">
                <a:latin typeface="+mn-ea"/>
              </a:rPr>
              <a:t>9</a:t>
            </a:r>
            <a:r>
              <a:rPr lang="zh-TW" altLang="en-US" sz="2000" dirty="0">
                <a:latin typeface="+mn-ea"/>
              </a:rPr>
              <a:t>時至</a:t>
            </a:r>
            <a:r>
              <a:rPr lang="en-US" altLang="zh-TW" sz="2000" dirty="0">
                <a:latin typeface="+mn-ea"/>
              </a:rPr>
              <a:t>12</a:t>
            </a:r>
            <a:r>
              <a:rPr lang="zh-TW" altLang="en-US" sz="2000" dirty="0">
                <a:latin typeface="+mn-ea"/>
              </a:rPr>
              <a:t>時</a:t>
            </a:r>
            <a:r>
              <a:rPr lang="en-US" altLang="zh-TW" sz="2000" dirty="0">
                <a:latin typeface="+mn-ea"/>
              </a:rPr>
              <a:t>(</a:t>
            </a:r>
            <a:r>
              <a:rPr lang="zh-TW" altLang="en-US" sz="2000" dirty="0">
                <a:latin typeface="+mn-ea"/>
              </a:rPr>
              <a:t>備取</a:t>
            </a:r>
            <a:r>
              <a:rPr lang="en-US" altLang="zh-TW" sz="2000" dirty="0">
                <a:latin typeface="+mn-ea"/>
              </a:rPr>
              <a:t>6</a:t>
            </a:r>
            <a:r>
              <a:rPr lang="zh-TW" altLang="en-US" sz="2000" dirty="0">
                <a:latin typeface="+mn-ea"/>
              </a:rPr>
              <a:t>月</a:t>
            </a:r>
            <a:r>
              <a:rPr lang="en-US" altLang="zh-TW" sz="2000" dirty="0">
                <a:latin typeface="+mn-ea"/>
              </a:rPr>
              <a:t>15</a:t>
            </a:r>
            <a:r>
              <a:rPr lang="zh-TW" altLang="en-US" sz="2000" dirty="0">
                <a:latin typeface="+mn-ea"/>
              </a:rPr>
              <a:t>日</a:t>
            </a:r>
            <a:r>
              <a:rPr lang="en-US" altLang="zh-TW" sz="2000" dirty="0">
                <a:latin typeface="+mn-ea"/>
              </a:rPr>
              <a:t>)</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41932" y="403556"/>
            <a:ext cx="6535563" cy="677108"/>
          </a:xfrm>
          <a:prstGeom prst="rect">
            <a:avLst/>
          </a:prstGeom>
          <a:noFill/>
        </p:spPr>
        <p:txBody>
          <a:bodyPr wrap="square" lIns="0" tIns="0" rIns="0" bIns="0" rtlCol="0" anchor="t">
            <a:spAutoFit/>
          </a:bodyPr>
          <a:lstStyle/>
          <a:p>
            <a:pPr algn="ctr"/>
            <a:r>
              <a:rPr lang="zh-TW" altLang="en-US" sz="4400" b="1">
                <a:solidFill>
                  <a:prstClr val="black"/>
                </a:solidFill>
              </a:rPr>
              <a:t>招生資訊</a:t>
            </a:r>
            <a:endParaRPr lang="en-US" sz="4400" b="1" dirty="0">
              <a:solidFill>
                <a:prstClr val="black"/>
              </a:solidFill>
            </a:endParaRPr>
          </a:p>
        </p:txBody>
      </p:sp>
      <p:sp>
        <p:nvSpPr>
          <p:cNvPr id="3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7625" y="1266084"/>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7625" y="1565091"/>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7625" y="1875684"/>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7625" y="2180484"/>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9645" y="2485284"/>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3621" y="2784291"/>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3621" y="3692898"/>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42005" y="4606291"/>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42005" y="5514898"/>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04932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5" y="640375"/>
            <a:ext cx="4067799" cy="1632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34</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24413" y="80218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藝才班招生資訊</a:t>
            </a:r>
            <a:endParaRPr lang="en-US" sz="4400" b="1" dirty="0">
              <a:solidFill>
                <a:prstClr val="black"/>
              </a:solidFill>
            </a:endParaRPr>
          </a:p>
        </p:txBody>
      </p:sp>
      <p:sp>
        <p:nvSpPr>
          <p:cNvPr id="3" name="矩形 2"/>
          <p:cNvSpPr/>
          <p:nvPr/>
        </p:nvSpPr>
        <p:spPr>
          <a:xfrm>
            <a:off x="2461520" y="1282365"/>
            <a:ext cx="9606872" cy="5337359"/>
          </a:xfrm>
          <a:prstGeom prst="rect">
            <a:avLst/>
          </a:prstGeom>
        </p:spPr>
        <p:txBody>
          <a:bodyPr wrap="square">
            <a:spAutoFit/>
          </a:bodyPr>
          <a:lstStyle/>
          <a:p>
            <a:pPr>
              <a:spcBef>
                <a:spcPts val="100"/>
              </a:spcBef>
              <a:spcAft>
                <a:spcPts val="100"/>
              </a:spcAft>
            </a:pPr>
            <a:r>
              <a:rPr lang="zh-TW" altLang="en-US" sz="2000" dirty="0">
                <a:latin typeface="+mn-ea"/>
              </a:rPr>
              <a:t>藝才班分為音樂班、美術班、舞蹈班、戲劇班</a:t>
            </a:r>
            <a:r>
              <a:rPr lang="en-US" altLang="zh-TW" sz="2000" dirty="0">
                <a:solidFill>
                  <a:srgbClr val="FF0000"/>
                </a:solidFill>
                <a:latin typeface="+mn-ea"/>
              </a:rPr>
              <a:t>4</a:t>
            </a:r>
            <a:r>
              <a:rPr lang="zh-TW" altLang="en-US" sz="2000" dirty="0">
                <a:latin typeface="+mn-ea"/>
              </a:rPr>
              <a:t>類。</a:t>
            </a:r>
          </a:p>
          <a:p>
            <a:pPr>
              <a:spcBef>
                <a:spcPts val="100"/>
              </a:spcBef>
              <a:spcAft>
                <a:spcPts val="100"/>
              </a:spcAft>
            </a:pPr>
            <a:r>
              <a:rPr lang="zh-TW" altLang="en-US" sz="2000" dirty="0">
                <a:latin typeface="+mn-ea"/>
              </a:rPr>
              <a:t>藝術才能班甄選入學以聯合辦理為原則</a:t>
            </a:r>
          </a:p>
          <a:p>
            <a:pPr>
              <a:spcBef>
                <a:spcPts val="100"/>
              </a:spcBef>
              <a:spcAft>
                <a:spcPts val="100"/>
              </a:spcAft>
            </a:pPr>
            <a:r>
              <a:rPr lang="zh-TW" altLang="en-US" sz="2000" dirty="0">
                <a:latin typeface="+mn-ea"/>
              </a:rPr>
              <a:t>國中非藝術才能班學生亦可報考，且不受免試就學區之限制，但僅能向</a:t>
            </a:r>
            <a:r>
              <a:rPr lang="zh-TW" altLang="en-US" sz="2000" dirty="0">
                <a:solidFill>
                  <a:srgbClr val="FF0000"/>
                </a:solidFill>
                <a:latin typeface="+mn-ea"/>
              </a:rPr>
              <a:t>一區（校）</a:t>
            </a:r>
            <a:r>
              <a:rPr lang="zh-TW" altLang="en-US" sz="2000" dirty="0">
                <a:latin typeface="+mn-ea"/>
              </a:rPr>
              <a:t>報名術科測驗及申請分發</a:t>
            </a:r>
            <a:endParaRPr lang="en-US" altLang="zh-TW" sz="2000" dirty="0">
              <a:latin typeface="+mn-ea"/>
            </a:endParaRPr>
          </a:p>
          <a:p>
            <a:pPr>
              <a:lnSpc>
                <a:spcPct val="80000"/>
              </a:lnSpc>
              <a:spcBef>
                <a:spcPts val="100"/>
              </a:spcBef>
              <a:spcAft>
                <a:spcPts val="100"/>
              </a:spcAft>
              <a:defRPr/>
            </a:pPr>
            <a:r>
              <a:rPr lang="zh-TW" altLang="en-US" sz="2000" dirty="0">
                <a:latin typeface="+mn-ea"/>
              </a:rPr>
              <a:t>聯合辦理的招生管道分成</a:t>
            </a:r>
            <a:r>
              <a:rPr lang="en-US" altLang="zh-TW" sz="2000" dirty="0">
                <a:solidFill>
                  <a:srgbClr val="FF0000"/>
                </a:solidFill>
                <a:latin typeface="+mn-ea"/>
              </a:rPr>
              <a:t>2</a:t>
            </a:r>
            <a:r>
              <a:rPr lang="zh-TW" altLang="en-US" sz="2000" dirty="0">
                <a:latin typeface="+mn-ea"/>
              </a:rPr>
              <a:t>個</a:t>
            </a:r>
          </a:p>
          <a:p>
            <a:pPr>
              <a:lnSpc>
                <a:spcPct val="80000"/>
              </a:lnSpc>
              <a:spcBef>
                <a:spcPts val="100"/>
              </a:spcBef>
              <a:spcAft>
                <a:spcPts val="100"/>
              </a:spcAft>
              <a:defRPr/>
            </a:pPr>
            <a:r>
              <a:rPr lang="zh-TW" altLang="en-US" sz="2000" dirty="0">
                <a:latin typeface="+mn-ea"/>
              </a:rPr>
              <a:t>  </a:t>
            </a:r>
            <a:r>
              <a:rPr lang="en-US" altLang="zh-TW" sz="2000" dirty="0">
                <a:latin typeface="+mn-ea"/>
              </a:rPr>
              <a:t>(</a:t>
            </a:r>
            <a:r>
              <a:rPr lang="zh-TW" altLang="en-US" sz="2000" dirty="0">
                <a:latin typeface="+mn-ea"/>
              </a:rPr>
              <a:t>一</a:t>
            </a:r>
            <a:r>
              <a:rPr lang="en-US" altLang="zh-TW" sz="2000" dirty="0">
                <a:latin typeface="+mn-ea"/>
              </a:rPr>
              <a:t>)</a:t>
            </a:r>
            <a:r>
              <a:rPr lang="zh-TW" altLang="en-US" sz="2000" dirty="0">
                <a:latin typeface="+mn-ea"/>
              </a:rPr>
              <a:t>甄選入學聯合分發</a:t>
            </a:r>
          </a:p>
          <a:p>
            <a:pPr>
              <a:lnSpc>
                <a:spcPct val="80000"/>
              </a:lnSpc>
              <a:spcBef>
                <a:spcPts val="100"/>
              </a:spcBef>
              <a:spcAft>
                <a:spcPts val="100"/>
              </a:spcAft>
              <a:defRPr/>
            </a:pPr>
            <a:r>
              <a:rPr lang="zh-TW" altLang="en-US" sz="2000" dirty="0">
                <a:latin typeface="+mn-ea"/>
              </a:rPr>
              <a:t>      </a:t>
            </a:r>
            <a:r>
              <a:rPr lang="en-US" altLang="zh-TW" sz="2000" dirty="0">
                <a:latin typeface="+mn-ea"/>
              </a:rPr>
              <a:t>1.</a:t>
            </a:r>
            <a:r>
              <a:rPr lang="zh-TW" altLang="en-US" sz="2000" dirty="0">
                <a:latin typeface="+mn-ea"/>
              </a:rPr>
              <a:t>需參加聯合術科測驗</a:t>
            </a:r>
          </a:p>
          <a:p>
            <a:pPr>
              <a:lnSpc>
                <a:spcPct val="80000"/>
              </a:lnSpc>
              <a:spcBef>
                <a:spcPts val="100"/>
              </a:spcBef>
              <a:spcAft>
                <a:spcPts val="100"/>
              </a:spcAft>
              <a:defRPr/>
            </a:pPr>
            <a:r>
              <a:rPr lang="zh-TW" altLang="en-US" sz="2000" dirty="0">
                <a:latin typeface="+mn-ea"/>
              </a:rPr>
              <a:t>      </a:t>
            </a:r>
            <a:r>
              <a:rPr lang="en-US" altLang="zh-TW" sz="2000" dirty="0">
                <a:latin typeface="+mn-ea"/>
              </a:rPr>
              <a:t>2.</a:t>
            </a:r>
            <a:r>
              <a:rPr lang="zh-TW" altLang="en-US" sz="2000" dirty="0">
                <a:latin typeface="+mn-ea"/>
              </a:rPr>
              <a:t>線上報名</a:t>
            </a:r>
          </a:p>
          <a:p>
            <a:pPr>
              <a:lnSpc>
                <a:spcPct val="80000"/>
              </a:lnSpc>
              <a:spcBef>
                <a:spcPts val="100"/>
              </a:spcBef>
              <a:spcAft>
                <a:spcPts val="100"/>
              </a:spcAft>
              <a:defRPr/>
            </a:pPr>
            <a:r>
              <a:rPr lang="zh-TW" altLang="en-US" sz="2000" dirty="0">
                <a:latin typeface="+mn-ea"/>
              </a:rPr>
              <a:t>      </a:t>
            </a:r>
            <a:r>
              <a:rPr lang="en-US" altLang="zh-TW" sz="2000" dirty="0">
                <a:latin typeface="+mn-ea"/>
              </a:rPr>
              <a:t>3.</a:t>
            </a:r>
            <a:r>
              <a:rPr lang="zh-TW" altLang="en-US" sz="2000" dirty="0">
                <a:latin typeface="+mn-ea"/>
              </a:rPr>
              <a:t>成績採計與選校登記序號</a:t>
            </a:r>
            <a:r>
              <a:rPr lang="en-US" altLang="zh-TW" sz="2000" dirty="0">
                <a:latin typeface="+mn-ea"/>
              </a:rPr>
              <a:t>(</a:t>
            </a:r>
            <a:r>
              <a:rPr lang="zh-TW" altLang="en-US" sz="2000" dirty="0">
                <a:latin typeface="+mn-ea"/>
              </a:rPr>
              <a:t>依甄選總成績</a:t>
            </a:r>
            <a:r>
              <a:rPr lang="en-US" altLang="zh-TW" sz="2000" dirty="0">
                <a:latin typeface="+mn-ea"/>
              </a:rPr>
              <a:t>)</a:t>
            </a:r>
          </a:p>
          <a:p>
            <a:pPr>
              <a:lnSpc>
                <a:spcPct val="80000"/>
              </a:lnSpc>
              <a:spcBef>
                <a:spcPts val="100"/>
              </a:spcBef>
              <a:spcAft>
                <a:spcPts val="100"/>
              </a:spcAft>
              <a:defRPr/>
            </a:pPr>
            <a:r>
              <a:rPr lang="zh-TW" altLang="en-US" sz="2000" dirty="0">
                <a:latin typeface="+mn-ea"/>
              </a:rPr>
              <a:t>  </a:t>
            </a:r>
            <a:r>
              <a:rPr lang="en-US" altLang="zh-TW" sz="2000" dirty="0">
                <a:latin typeface="+mn-ea"/>
              </a:rPr>
              <a:t>(</a:t>
            </a:r>
            <a:r>
              <a:rPr lang="zh-TW" altLang="en-US" sz="2000" dirty="0">
                <a:latin typeface="+mn-ea"/>
              </a:rPr>
              <a:t>二</a:t>
            </a:r>
            <a:r>
              <a:rPr lang="en-US" altLang="zh-TW" sz="2000" dirty="0">
                <a:latin typeface="+mn-ea"/>
              </a:rPr>
              <a:t>)</a:t>
            </a:r>
            <a:r>
              <a:rPr lang="zh-TW" altLang="en-US" sz="2000" dirty="0">
                <a:latin typeface="+mn-ea"/>
              </a:rPr>
              <a:t>競賽表現入學 </a:t>
            </a:r>
          </a:p>
          <a:p>
            <a:pPr>
              <a:spcBef>
                <a:spcPts val="100"/>
              </a:spcBef>
              <a:spcAft>
                <a:spcPts val="100"/>
              </a:spcAft>
              <a:defRPr/>
            </a:pPr>
            <a:r>
              <a:rPr lang="zh-TW" altLang="en-US" sz="2000" dirty="0">
                <a:latin typeface="+mn-ea"/>
              </a:rPr>
              <a:t>      </a:t>
            </a:r>
            <a:r>
              <a:rPr lang="en-US" altLang="zh-TW" sz="2000" dirty="0">
                <a:latin typeface="+mn-ea"/>
              </a:rPr>
              <a:t>1.</a:t>
            </a:r>
            <a:r>
              <a:rPr lang="zh-TW" altLang="en-US" sz="2000" dirty="0">
                <a:latin typeface="+mn-ea"/>
              </a:rPr>
              <a:t>優異競賽成績</a:t>
            </a:r>
            <a:endParaRPr lang="en-US" altLang="zh-TW" sz="2000" dirty="0">
              <a:latin typeface="+mn-ea"/>
            </a:endParaRPr>
          </a:p>
          <a:p>
            <a:pPr>
              <a:spcBef>
                <a:spcPts val="100"/>
              </a:spcBef>
              <a:spcAft>
                <a:spcPts val="100"/>
              </a:spcAft>
              <a:defRPr/>
            </a:pPr>
            <a:r>
              <a:rPr lang="zh-TW" altLang="en-US" sz="2000" dirty="0">
                <a:latin typeface="+mn-ea"/>
              </a:rPr>
              <a:t>         </a:t>
            </a:r>
            <a:r>
              <a:rPr lang="en-US" altLang="zh-TW" dirty="0">
                <a:latin typeface="+mn-ea"/>
              </a:rPr>
              <a:t>(</a:t>
            </a:r>
            <a:r>
              <a:rPr lang="zh-TW" altLang="en-US" dirty="0">
                <a:latin typeface="+mn-ea"/>
              </a:rPr>
              <a:t>依藝術才能類學生競賽表現採認參照標準進行書面審查</a:t>
            </a:r>
            <a:r>
              <a:rPr lang="en-US" altLang="zh-TW" dirty="0">
                <a:latin typeface="+mn-ea"/>
              </a:rPr>
              <a:t>)</a:t>
            </a:r>
          </a:p>
          <a:p>
            <a:pPr>
              <a:spcBef>
                <a:spcPts val="100"/>
              </a:spcBef>
              <a:spcAft>
                <a:spcPts val="100"/>
              </a:spcAft>
              <a:defRPr/>
            </a:pPr>
            <a:r>
              <a:rPr lang="zh-TW" altLang="en-US" sz="2000" dirty="0">
                <a:latin typeface="+mn-ea"/>
              </a:rPr>
              <a:t>      </a:t>
            </a:r>
            <a:r>
              <a:rPr lang="en-US" altLang="zh-TW" sz="2000" dirty="0">
                <a:latin typeface="+mn-ea"/>
              </a:rPr>
              <a:t>2.</a:t>
            </a:r>
            <a:r>
              <a:rPr lang="zh-TW" altLang="en-US" sz="2000" dirty="0">
                <a:latin typeface="+mn-ea"/>
              </a:rPr>
              <a:t>審查結果送鑑定是否通過</a:t>
            </a:r>
            <a:endParaRPr lang="en-US" altLang="zh-TW" sz="2000" dirty="0">
              <a:latin typeface="+mn-ea"/>
            </a:endParaRPr>
          </a:p>
          <a:p>
            <a:pPr>
              <a:spcBef>
                <a:spcPts val="100"/>
              </a:spcBef>
              <a:spcAft>
                <a:spcPts val="100"/>
              </a:spcAft>
              <a:defRPr/>
            </a:pPr>
            <a:r>
              <a:rPr lang="zh-TW" altLang="zh-TW" sz="2000" dirty="0">
                <a:latin typeface="+mn-ea"/>
              </a:rPr>
              <a:t>報名「以競賽表現入學」者，應同時報名參加「聯合術科測驗」，「以競賽表現入學」辦理完成後，</a:t>
            </a:r>
            <a:r>
              <a:rPr lang="zh-TW" altLang="en-US" sz="2000" dirty="0">
                <a:latin typeface="+mn-ea"/>
              </a:rPr>
              <a:t> </a:t>
            </a:r>
            <a:r>
              <a:rPr lang="zh-TW" altLang="zh-TW" sz="2000" dirty="0">
                <a:latin typeface="+mn-ea"/>
              </a:rPr>
              <a:t>若聲明不參加術科測驗且繳還准考證正本者，得向主辦學校申請退還術科測驗報名費。</a:t>
            </a:r>
            <a:r>
              <a:rPr lang="en-US" altLang="zh-TW" sz="2000" dirty="0">
                <a:latin typeface="+mn-ea"/>
              </a:rPr>
              <a:t>(</a:t>
            </a:r>
            <a:r>
              <a:rPr lang="zh-TW" altLang="en-US" sz="2000" dirty="0">
                <a:latin typeface="+mn-ea"/>
              </a:rPr>
              <a:t>限報考</a:t>
            </a:r>
            <a:r>
              <a:rPr lang="zh-TW" altLang="en-US" sz="2000" dirty="0">
                <a:solidFill>
                  <a:schemeClr val="accent1"/>
                </a:solidFill>
                <a:latin typeface="+mn-ea"/>
              </a:rPr>
              <a:t>同區</a:t>
            </a:r>
            <a:r>
              <a:rPr lang="zh-TW" altLang="en-US" sz="2000" dirty="0">
                <a:latin typeface="+mn-ea"/>
              </a:rPr>
              <a:t>者</a:t>
            </a:r>
            <a:r>
              <a:rPr lang="en-US" altLang="zh-TW" sz="2000" dirty="0">
                <a:latin typeface="+mn-ea"/>
              </a:rPr>
              <a:t>)</a:t>
            </a:r>
            <a:endParaRPr lang="zh-TW" altLang="en-US" sz="2800" dirty="0">
              <a:latin typeface="+mn-ea"/>
            </a:endParaRPr>
          </a:p>
          <a:p>
            <a:endParaRPr lang="zh-TW" altLang="en-US" sz="2400" dirty="0">
              <a:latin typeface="+mn-ea"/>
            </a:endParaRPr>
          </a:p>
        </p:txBody>
      </p:sp>
      <p:sp>
        <p:nvSpPr>
          <p:cNvPr id="20"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83086" y="1362005"/>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文字方塊 1"/>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3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80793" y="1666805"/>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80394" y="1994190"/>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80394" y="2303697"/>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80394" y="2578959"/>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96766" y="5251403"/>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文字方塊 39"/>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Tree>
    <p:extLst>
      <p:ext uri="{BB962C8B-B14F-4D97-AF65-F5344CB8AC3E}">
        <p14:creationId xmlns:p14="http://schemas.microsoft.com/office/powerpoint/2010/main" val="505542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5" y="636929"/>
            <a:ext cx="4082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35</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504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5" name="文字方塊 1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音樂班辦理方式</a:t>
            </a:r>
            <a:endParaRPr lang="en-US" sz="4400" b="1" dirty="0">
              <a:solidFill>
                <a:prstClr val="black"/>
              </a:solidFill>
            </a:endParaRPr>
          </a:p>
        </p:txBody>
      </p:sp>
      <p:sp>
        <p:nvSpPr>
          <p:cNvPr id="4" name="矩形 3"/>
          <p:cNvSpPr/>
          <p:nvPr/>
        </p:nvSpPr>
        <p:spPr>
          <a:xfrm>
            <a:off x="2062333" y="1380616"/>
            <a:ext cx="10129667" cy="4535088"/>
          </a:xfrm>
          <a:prstGeom prst="rect">
            <a:avLst/>
          </a:prstGeom>
        </p:spPr>
        <p:txBody>
          <a:bodyPr wrap="square">
            <a:spAutoFit/>
          </a:bodyPr>
          <a:lstStyle/>
          <a:p>
            <a:pPr>
              <a:lnSpc>
                <a:spcPct val="80000"/>
              </a:lnSpc>
              <a:spcBef>
                <a:spcPts val="100"/>
              </a:spcBef>
              <a:spcAft>
                <a:spcPts val="100"/>
              </a:spcAft>
              <a:defRPr/>
            </a:pPr>
            <a:r>
              <a:rPr lang="zh-TW" altLang="en-US" sz="2800" b="1" dirty="0">
                <a:latin typeface="+mn-ea"/>
              </a:rPr>
              <a:t>招生作業分術科測驗及分發作業二階段辦理：</a:t>
            </a:r>
            <a:endParaRPr lang="en-US" altLang="zh-TW" sz="2800" b="1" dirty="0">
              <a:latin typeface="+mn-ea"/>
            </a:endParaRPr>
          </a:p>
          <a:p>
            <a:pPr>
              <a:lnSpc>
                <a:spcPct val="80000"/>
              </a:lnSpc>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1.</a:t>
            </a:r>
            <a:r>
              <a:rPr lang="zh-TW" altLang="en-US" sz="2400" dirty="0">
                <a:latin typeface="+mn-ea"/>
              </a:rPr>
              <a:t>術科測驗：</a:t>
            </a:r>
            <a:r>
              <a:rPr lang="zh-TW" altLang="en-US" sz="2000" dirty="0">
                <a:solidFill>
                  <a:schemeClr val="accent1"/>
                </a:solidFill>
                <a:latin typeface="+mn-ea"/>
              </a:rPr>
              <a:t>不得施以學科成就測驗</a:t>
            </a:r>
          </a:p>
          <a:p>
            <a:pPr>
              <a:spcBef>
                <a:spcPts val="100"/>
              </a:spcBef>
              <a:spcAft>
                <a:spcPts val="100"/>
              </a:spcAft>
              <a:defRPr/>
            </a:pPr>
            <a:r>
              <a:rPr lang="zh-TW" altLang="en-US" sz="2400" dirty="0">
                <a:latin typeface="+mn-ea"/>
              </a:rPr>
              <a:t>      主修</a:t>
            </a:r>
            <a:r>
              <a:rPr lang="en-US" altLang="zh-TW" sz="2400" dirty="0">
                <a:latin typeface="+mn-ea"/>
              </a:rPr>
              <a:t>(</a:t>
            </a:r>
            <a:r>
              <a:rPr lang="zh-TW" altLang="en-US" sz="2400" dirty="0">
                <a:latin typeface="+mn-ea"/>
              </a:rPr>
              <a:t>樂器</a:t>
            </a:r>
            <a:r>
              <a:rPr lang="en-US" altLang="zh-TW" sz="2400" dirty="0">
                <a:latin typeface="+mn-ea"/>
              </a:rPr>
              <a:t>)</a:t>
            </a:r>
            <a:r>
              <a:rPr lang="zh-TW" altLang="en-US" sz="2400" dirty="0">
                <a:latin typeface="+mn-ea"/>
              </a:rPr>
              <a:t>、副修</a:t>
            </a:r>
            <a:r>
              <a:rPr lang="en-US" altLang="zh-TW" sz="2400" dirty="0">
                <a:latin typeface="+mn-ea"/>
              </a:rPr>
              <a:t>(</a:t>
            </a:r>
            <a:r>
              <a:rPr lang="zh-TW" altLang="en-US" sz="2400" dirty="0">
                <a:latin typeface="+mn-ea"/>
              </a:rPr>
              <a:t>樂器</a:t>
            </a:r>
            <a:r>
              <a:rPr lang="en-US" altLang="zh-TW" sz="2400" dirty="0">
                <a:latin typeface="+mn-ea"/>
              </a:rPr>
              <a:t>)</a:t>
            </a:r>
            <a:r>
              <a:rPr lang="zh-TW" altLang="en-US" sz="2400" dirty="0">
                <a:latin typeface="+mn-ea"/>
              </a:rPr>
              <a:t>、視唱、聽寫、樂理及基礎和聲</a:t>
            </a:r>
            <a:r>
              <a:rPr lang="en-US" altLang="zh-TW" sz="2400" dirty="0">
                <a:latin typeface="+mn-ea"/>
              </a:rPr>
              <a:t>5</a:t>
            </a:r>
            <a:r>
              <a:rPr lang="zh-TW" altLang="en-US" sz="2400" dirty="0">
                <a:latin typeface="+mn-ea"/>
              </a:rPr>
              <a:t>科 </a:t>
            </a:r>
            <a:endParaRPr lang="en-US" altLang="zh-TW" sz="2400" dirty="0">
              <a:latin typeface="+mn-ea"/>
            </a:endParaRPr>
          </a:p>
          <a:p>
            <a:pPr>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2.</a:t>
            </a:r>
            <a:r>
              <a:rPr lang="zh-TW" altLang="en-US" sz="2400" dirty="0">
                <a:latin typeface="+mn-ea"/>
              </a:rPr>
              <a:t>分發作業：</a:t>
            </a:r>
            <a:endParaRPr lang="en-US" altLang="zh-TW"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以術科測驗分數及學生志 願作為入學依據，並</a:t>
            </a:r>
            <a:r>
              <a:rPr lang="zh-TW" altLang="en-US" sz="2400" dirty="0">
                <a:solidFill>
                  <a:schemeClr val="accent1"/>
                </a:solidFill>
                <a:latin typeface="+mn-ea"/>
              </a:rPr>
              <a:t>得以國民中學</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教育會考成績為入學門檻</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800" b="1" dirty="0">
                <a:latin typeface="+mn-ea"/>
              </a:rPr>
              <a:t>術科分數計算：</a:t>
            </a:r>
            <a:endParaRPr lang="en-US" altLang="zh-TW" sz="2800" b="1" dirty="0">
              <a:latin typeface="+mn-ea"/>
            </a:endParaRPr>
          </a:p>
          <a:p>
            <a:pPr>
              <a:lnSpc>
                <a:spcPct val="80000"/>
              </a:lnSpc>
              <a:spcBef>
                <a:spcPts val="100"/>
              </a:spcBef>
              <a:spcAft>
                <a:spcPts val="100"/>
              </a:spcAft>
              <a:buFont typeface="Arial" pitchFamily="34" charset="0"/>
              <a:buNone/>
              <a:defRPr/>
            </a:pPr>
            <a:endParaRPr lang="en-US" altLang="zh-TW" sz="2400" dirty="0">
              <a:latin typeface="+mn-ea"/>
            </a:endParaRPr>
          </a:p>
          <a:p>
            <a:pPr marL="2057400" lvl="0" indent="-2057400">
              <a:defRPr/>
            </a:pPr>
            <a:r>
              <a:rPr lang="zh-TW" altLang="en-US" sz="2400" dirty="0">
                <a:latin typeface="+mn-ea"/>
              </a:rPr>
              <a:t>      甄選總成績＝</a:t>
            </a:r>
            <a:r>
              <a:rPr lang="en-US" altLang="zh-TW" sz="2400" dirty="0">
                <a:latin typeface="+mn-ea"/>
              </a:rPr>
              <a:t>1000</a:t>
            </a:r>
            <a:r>
              <a:rPr lang="zh-TW" altLang="en-US" sz="2400" dirty="0">
                <a:latin typeface="+mn-ea"/>
              </a:rPr>
              <a:t>  </a:t>
            </a:r>
            <a:r>
              <a:rPr lang="zh-TW" altLang="en-US" sz="2000" dirty="0">
                <a:latin typeface="+mn-ea"/>
              </a:rPr>
              <a:t>各科滿分為</a:t>
            </a:r>
            <a:r>
              <a:rPr lang="en-US" altLang="zh-TW" sz="2000" dirty="0">
                <a:solidFill>
                  <a:schemeClr val="accent1"/>
                </a:solidFill>
                <a:latin typeface="+mn-ea"/>
              </a:rPr>
              <a:t>100</a:t>
            </a:r>
            <a:r>
              <a:rPr lang="zh-TW" altLang="en-US" sz="2000" dirty="0">
                <a:latin typeface="+mn-ea"/>
              </a:rPr>
              <a:t>分</a:t>
            </a:r>
            <a:endParaRPr lang="en-US" altLang="zh-TW" sz="2400" dirty="0">
              <a:latin typeface="+mn-ea"/>
            </a:endParaRPr>
          </a:p>
          <a:p>
            <a:pPr marL="360000" lvl="0" indent="-2057400">
              <a:defRPr/>
            </a:pPr>
            <a:r>
              <a:rPr lang="zh-TW" altLang="en-US" sz="2000" dirty="0">
                <a:latin typeface="+mn-ea"/>
              </a:rPr>
              <a:t>       </a:t>
            </a:r>
            <a:r>
              <a:rPr lang="en-US" altLang="zh-TW" sz="2000" dirty="0">
                <a:latin typeface="+mn-ea"/>
              </a:rPr>
              <a:t>(</a:t>
            </a:r>
            <a:r>
              <a:rPr lang="zh-TW" altLang="en-US" sz="2000" dirty="0">
                <a:latin typeface="+mn-ea"/>
              </a:rPr>
              <a:t>主修</a:t>
            </a:r>
            <a:r>
              <a:rPr lang="en-US" altLang="en-US" sz="2000" dirty="0">
                <a:latin typeface="+mn-ea"/>
              </a:rPr>
              <a:t>×5</a:t>
            </a:r>
            <a:r>
              <a:rPr lang="zh-TW" altLang="en-US" sz="2000" dirty="0">
                <a:latin typeface="+mn-ea"/>
              </a:rPr>
              <a:t>＋副修</a:t>
            </a:r>
            <a:r>
              <a:rPr lang="en-US" altLang="en-US" sz="2000" dirty="0">
                <a:latin typeface="+mn-ea"/>
              </a:rPr>
              <a:t>×2</a:t>
            </a:r>
            <a:r>
              <a:rPr lang="zh-TW" altLang="en-US" sz="2000" dirty="0">
                <a:latin typeface="+mn-ea"/>
              </a:rPr>
              <a:t>＋聽寫</a:t>
            </a:r>
            <a:r>
              <a:rPr lang="en-US" altLang="en-US" sz="2000" dirty="0">
                <a:latin typeface="+mn-ea"/>
              </a:rPr>
              <a:t>×1</a:t>
            </a:r>
            <a:r>
              <a:rPr lang="zh-TW" altLang="en-US" sz="2000" dirty="0">
                <a:latin typeface="+mn-ea"/>
              </a:rPr>
              <a:t>＋樂理與基礎和聲</a:t>
            </a:r>
            <a:r>
              <a:rPr lang="en-US" altLang="en-US" sz="2000" dirty="0">
                <a:latin typeface="+mn-ea"/>
              </a:rPr>
              <a:t>×1</a:t>
            </a:r>
            <a:r>
              <a:rPr lang="zh-TW" altLang="en-US" sz="2000" dirty="0">
                <a:latin typeface="+mn-ea"/>
              </a:rPr>
              <a:t>＋視唱</a:t>
            </a:r>
            <a:r>
              <a:rPr lang="en-US" altLang="en-US" sz="2000" dirty="0">
                <a:latin typeface="+mn-ea"/>
              </a:rPr>
              <a:t>×1)</a:t>
            </a:r>
          </a:p>
        </p:txBody>
      </p:sp>
      <p:sp>
        <p:nvSpPr>
          <p:cNvPr id="22" name="文字方塊 21"/>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1851906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29"/>
            <a:ext cx="434871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36</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選校登記序號</a:t>
            </a:r>
            <a:endParaRPr lang="en-US" sz="4400" b="1" dirty="0">
              <a:solidFill>
                <a:prstClr val="black"/>
              </a:solidFill>
            </a:endParaRPr>
          </a:p>
        </p:txBody>
      </p:sp>
      <p:sp>
        <p:nvSpPr>
          <p:cNvPr id="4" name="矩形 3"/>
          <p:cNvSpPr/>
          <p:nvPr/>
        </p:nvSpPr>
        <p:spPr>
          <a:xfrm>
            <a:off x="2062333" y="1380619"/>
            <a:ext cx="10129667" cy="4770537"/>
          </a:xfrm>
          <a:prstGeom prst="rect">
            <a:avLst/>
          </a:prstGeom>
        </p:spPr>
        <p:txBody>
          <a:bodyPr wrap="square">
            <a:spAutoFit/>
          </a:bodyPr>
          <a:lstStyle/>
          <a:p>
            <a:pPr defTabSz="1244600">
              <a:lnSpc>
                <a:spcPct val="80000"/>
              </a:lnSpc>
              <a:spcAft>
                <a:spcPts val="0"/>
              </a:spcAft>
              <a:defRPr/>
            </a:pPr>
            <a:r>
              <a:rPr lang="zh-TW" altLang="en-US" sz="3200" b="1" dirty="0">
                <a:latin typeface="+mn-ea"/>
              </a:rPr>
              <a:t>依甄選總成績高低排序產生選校登記序號</a:t>
            </a:r>
            <a:endParaRPr lang="en-US" altLang="zh-TW" sz="3200" b="1" dirty="0">
              <a:latin typeface="+mn-ea"/>
            </a:endParaRPr>
          </a:p>
          <a:p>
            <a:pPr defTabSz="1244600">
              <a:spcAft>
                <a:spcPts val="0"/>
              </a:spcAft>
              <a:defRPr/>
            </a:pPr>
            <a:r>
              <a:rPr lang="en-US" altLang="zh-TW" sz="2800" dirty="0">
                <a:latin typeface="+mn-ea"/>
              </a:rPr>
              <a:t/>
            </a: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 同分參酌順序：</a:t>
            </a:r>
            <a:r>
              <a:rPr lang="en-US" altLang="zh-TW" sz="2800" dirty="0">
                <a:latin typeface="+mn-ea"/>
              </a:rPr>
              <a:t/>
            </a:r>
            <a:br>
              <a:rPr lang="en-US" altLang="zh-TW" sz="2800" dirty="0">
                <a:latin typeface="+mn-ea"/>
              </a:rPr>
            </a:br>
            <a:r>
              <a:rPr lang="zh-TW" altLang="en-US" sz="2800" dirty="0">
                <a:latin typeface="+mn-ea"/>
              </a:rPr>
              <a:t>          </a:t>
            </a:r>
            <a:r>
              <a:rPr lang="en-US" altLang="en-US" sz="2800" dirty="0">
                <a:latin typeface="+mn-ea"/>
              </a:rPr>
              <a:t>1.</a:t>
            </a:r>
            <a:r>
              <a:rPr lang="zh-TW" altLang="en-US" sz="2800" dirty="0">
                <a:latin typeface="+mn-ea"/>
              </a:rPr>
              <a:t>主修   </a:t>
            </a:r>
            <a:r>
              <a:rPr lang="en-US" altLang="en-US" sz="2800" dirty="0">
                <a:latin typeface="+mn-ea"/>
              </a:rPr>
              <a:t>2.</a:t>
            </a:r>
            <a:r>
              <a:rPr lang="zh-TW" altLang="en-US" sz="2800" dirty="0">
                <a:latin typeface="+mn-ea"/>
              </a:rPr>
              <a:t>副修   </a:t>
            </a:r>
            <a:r>
              <a:rPr lang="en-US" altLang="en-US" sz="2800" dirty="0">
                <a:latin typeface="+mn-ea"/>
              </a:rPr>
              <a:t>3.</a:t>
            </a:r>
            <a:r>
              <a:rPr lang="zh-TW" altLang="en-US" sz="2800" dirty="0">
                <a:latin typeface="+mn-ea"/>
              </a:rPr>
              <a:t>聽寫   </a:t>
            </a:r>
            <a:r>
              <a:rPr lang="en-US" altLang="en-US" sz="2800" dirty="0">
                <a:latin typeface="+mn-ea"/>
              </a:rPr>
              <a:t>4.</a:t>
            </a:r>
            <a:r>
              <a:rPr lang="zh-TW" altLang="en-US" sz="2800" dirty="0">
                <a:latin typeface="+mn-ea"/>
              </a:rPr>
              <a:t>樂理與基礎和聲   </a:t>
            </a:r>
            <a:r>
              <a:rPr lang="en-US" altLang="en-US" sz="2800" dirty="0">
                <a:latin typeface="+mn-ea"/>
              </a:rPr>
              <a:t>5.</a:t>
            </a:r>
            <a:r>
              <a:rPr lang="zh-TW" altLang="en-US" sz="2800" dirty="0">
                <a:latin typeface="+mn-ea"/>
              </a:rPr>
              <a:t>視唱</a:t>
            </a:r>
            <a:r>
              <a:rPr lang="en-US" altLang="zh-TW" sz="2800" dirty="0">
                <a:latin typeface="+mn-ea"/>
              </a:rPr>
              <a:t/>
            </a: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 同分且參酌順序仍相同者，以現場</a:t>
            </a:r>
            <a:r>
              <a:rPr lang="zh-TW" altLang="en-US" sz="2800" dirty="0">
                <a:solidFill>
                  <a:schemeClr val="accent1"/>
                </a:solidFill>
                <a:latin typeface="+mn-ea"/>
              </a:rPr>
              <a:t>抽籤</a:t>
            </a:r>
            <a:r>
              <a:rPr lang="zh-TW" altLang="en-US" sz="2800" dirty="0">
                <a:latin typeface="+mn-ea"/>
              </a:rPr>
              <a:t>決定選校順序</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3200" b="1" dirty="0">
                <a:solidFill>
                  <a:schemeClr val="accent1"/>
                </a:solidFill>
                <a:latin typeface="+mn-ea"/>
              </a:rPr>
              <a:t>各校</a:t>
            </a:r>
            <a:r>
              <a:rPr lang="zh-TW" altLang="en-US" sz="3200" b="1" dirty="0">
                <a:latin typeface="+mn-ea"/>
              </a:rPr>
              <a:t>可針對國中教育會考、術科測驗科目或甄選總成績設定門檻</a:t>
            </a:r>
            <a:endParaRPr lang="en-US" altLang="zh-TW" sz="3200" b="1" dirty="0">
              <a:latin typeface="+mn-ea"/>
            </a:endParaRPr>
          </a:p>
          <a:p>
            <a:pPr defTabSz="1244600">
              <a:lnSpc>
                <a:spcPct val="80000"/>
              </a:lnSpc>
              <a:spcAft>
                <a:spcPts val="0"/>
              </a:spcAft>
              <a:defRPr/>
            </a:pPr>
            <a:endParaRPr lang="en-US" altLang="zh-TW" sz="3200" b="1"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通過該校門檻者，始得參加該校分發</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國中教育會考成績</a:t>
            </a:r>
            <a:r>
              <a:rPr lang="zh-TW" altLang="en-US" sz="2800" dirty="0">
                <a:solidFill>
                  <a:schemeClr val="accent1"/>
                </a:solidFill>
                <a:latin typeface="+mn-ea"/>
              </a:rPr>
              <a:t>僅作為甄選門檻</a:t>
            </a:r>
            <a:r>
              <a:rPr lang="zh-TW" altLang="en-US" sz="2800" dirty="0">
                <a:latin typeface="+mn-ea"/>
              </a:rPr>
              <a:t>，不列入總成績計算</a:t>
            </a:r>
            <a:endParaRPr lang="en-US" altLang="zh-TW" sz="2800" dirty="0">
              <a:latin typeface="+mn-ea"/>
            </a:endParaRPr>
          </a:p>
        </p:txBody>
      </p:sp>
      <p:sp>
        <p:nvSpPr>
          <p:cNvPr id="23" name="文字方塊 22"/>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4" name="文字方塊 23"/>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2651321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29"/>
            <a:ext cx="434871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37</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schemeClr val="accent1"/>
                </a:solidFill>
              </a:rPr>
              <a:t>北區</a:t>
            </a:r>
            <a:r>
              <a:rPr lang="zh-TW" altLang="en-US" sz="4400" b="1" dirty="0">
                <a:solidFill>
                  <a:prstClr val="black"/>
                </a:solidFill>
              </a:rPr>
              <a:t>注意事項</a:t>
            </a:r>
            <a:endParaRPr lang="en-US" sz="4400" b="1" dirty="0">
              <a:solidFill>
                <a:prstClr val="black"/>
              </a:solidFill>
            </a:endParaRPr>
          </a:p>
        </p:txBody>
      </p:sp>
      <p:sp>
        <p:nvSpPr>
          <p:cNvPr id="4" name="矩形 3"/>
          <p:cNvSpPr/>
          <p:nvPr/>
        </p:nvSpPr>
        <p:spPr>
          <a:xfrm>
            <a:off x="2062333" y="1380620"/>
            <a:ext cx="10129667" cy="437043"/>
          </a:xfrm>
          <a:prstGeom prst="rect">
            <a:avLst/>
          </a:prstGeom>
        </p:spPr>
        <p:txBody>
          <a:bodyPr wrap="square">
            <a:spAutoFit/>
          </a:bodyPr>
          <a:lstStyle/>
          <a:p>
            <a:pPr defTabSz="1244600">
              <a:lnSpc>
                <a:spcPct val="80000"/>
              </a:lnSpc>
              <a:spcAft>
                <a:spcPts val="0"/>
              </a:spcAft>
              <a:defRPr/>
            </a:pPr>
            <a:endParaRPr lang="en-US" altLang="zh-TW" sz="2800" dirty="0">
              <a:latin typeface="+mn-ea"/>
            </a:endParaRPr>
          </a:p>
        </p:txBody>
      </p:sp>
      <p:sp>
        <p:nvSpPr>
          <p:cNvPr id="3" name="矩形 2"/>
          <p:cNvSpPr/>
          <p:nvPr/>
        </p:nvSpPr>
        <p:spPr>
          <a:xfrm>
            <a:off x="2237377" y="1380612"/>
            <a:ext cx="9351491" cy="4961358"/>
          </a:xfrm>
          <a:prstGeom prst="rect">
            <a:avLst/>
          </a:prstGeom>
        </p:spPr>
        <p:txBody>
          <a:bodyPr wrap="square">
            <a:spAutoFit/>
          </a:bodyPr>
          <a:lstStyle/>
          <a:p>
            <a:pPr fontAlgn="ctr">
              <a:lnSpc>
                <a:spcPct val="120000"/>
              </a:lnSpc>
              <a:spcBef>
                <a:spcPct val="0"/>
              </a:spcBef>
              <a:defRPr/>
            </a:pPr>
            <a:r>
              <a:rPr lang="zh-TW" altLang="en-US" sz="2400" b="1" dirty="0">
                <a:latin typeface="+mn-ea"/>
              </a:rPr>
              <a:t>考生須就下列西樂或國樂中選擇一項為主修科目，另一項為副修科目；以鋼琴為主修科目者，須選其他各組之一項為副修科目；以其他各組為主修科目者，必須以</a:t>
            </a:r>
            <a:r>
              <a:rPr lang="zh-TW" altLang="en-US" sz="2400" b="1" dirty="0">
                <a:solidFill>
                  <a:schemeClr val="accent1"/>
                </a:solidFill>
                <a:latin typeface="+mn-ea"/>
              </a:rPr>
              <a:t>鋼琴為副修科目</a:t>
            </a:r>
          </a:p>
          <a:p>
            <a:pPr fontAlgn="ctr">
              <a:lnSpc>
                <a:spcPts val="2800"/>
              </a:lnSpc>
              <a:spcBef>
                <a:spcPct val="0"/>
              </a:spcBef>
              <a:defRPr/>
            </a:pPr>
            <a:r>
              <a:rPr lang="zh-TW" altLang="en-US" sz="2000" dirty="0">
                <a:latin typeface="+mn-ea"/>
              </a:rPr>
              <a:t>（一）鋼琴組</a:t>
            </a:r>
          </a:p>
          <a:p>
            <a:pPr fontAlgn="ctr">
              <a:lnSpc>
                <a:spcPts val="2800"/>
              </a:lnSpc>
              <a:spcBef>
                <a:spcPct val="0"/>
              </a:spcBef>
              <a:defRPr/>
            </a:pPr>
            <a:r>
              <a:rPr lang="zh-TW" altLang="en-US" sz="2000" dirty="0">
                <a:latin typeface="+mn-ea"/>
              </a:rPr>
              <a:t>（二）弦樂組：小提琴、中提琴、大提琴、低音提琴、豎琴、古典吉他</a:t>
            </a:r>
          </a:p>
          <a:p>
            <a:pPr fontAlgn="ctr">
              <a:lnSpc>
                <a:spcPts val="2800"/>
              </a:lnSpc>
              <a:spcBef>
                <a:spcPct val="0"/>
              </a:spcBef>
              <a:defRPr/>
            </a:pPr>
            <a:r>
              <a:rPr lang="zh-TW" altLang="en-US" sz="2000" dirty="0">
                <a:latin typeface="+mn-ea"/>
              </a:rPr>
              <a:t>（三）管樂組：木管樂器－長笛、雙簧管、單簧管、低音管、薩氏管； </a:t>
            </a:r>
            <a:endParaRPr lang="en-US" altLang="zh-TW" sz="2000" dirty="0">
              <a:latin typeface="+mn-ea"/>
            </a:endParaRPr>
          </a:p>
          <a:p>
            <a:pPr fontAlgn="ctr">
              <a:lnSpc>
                <a:spcPts val="2800"/>
              </a:lnSpc>
              <a:spcBef>
                <a:spcPct val="0"/>
              </a:spcBef>
              <a:defRPr/>
            </a:pPr>
            <a:r>
              <a:rPr lang="zh-TW" altLang="en-US" sz="2000" dirty="0">
                <a:latin typeface="+mn-ea"/>
              </a:rPr>
              <a:t>                          銅管樂器－法國號、小號、長號、低音號、上低音號</a:t>
            </a:r>
          </a:p>
          <a:p>
            <a:pPr fontAlgn="ctr">
              <a:lnSpc>
                <a:spcPts val="2800"/>
              </a:lnSpc>
              <a:spcBef>
                <a:spcPct val="0"/>
              </a:spcBef>
              <a:defRPr/>
            </a:pPr>
            <a:r>
              <a:rPr lang="zh-TW" altLang="en-US" sz="2000" dirty="0">
                <a:latin typeface="+mn-ea"/>
              </a:rPr>
              <a:t>（四）敲擊樂組</a:t>
            </a:r>
          </a:p>
          <a:p>
            <a:pPr fontAlgn="ctr">
              <a:lnSpc>
                <a:spcPts val="2800"/>
              </a:lnSpc>
              <a:spcBef>
                <a:spcPct val="0"/>
              </a:spcBef>
              <a:defRPr/>
            </a:pPr>
            <a:r>
              <a:rPr lang="zh-TW" altLang="en-US" sz="2000" dirty="0">
                <a:latin typeface="+mn-ea"/>
              </a:rPr>
              <a:t>（五）聲樂組</a:t>
            </a:r>
          </a:p>
          <a:p>
            <a:pPr fontAlgn="ctr">
              <a:lnSpc>
                <a:spcPts val="2800"/>
              </a:lnSpc>
              <a:spcBef>
                <a:spcPct val="0"/>
              </a:spcBef>
              <a:defRPr/>
            </a:pPr>
            <a:r>
              <a:rPr lang="zh-TW" altLang="en-US" sz="2000" dirty="0">
                <a:latin typeface="+mn-ea"/>
              </a:rPr>
              <a:t>（六）理論作曲組</a:t>
            </a:r>
          </a:p>
          <a:p>
            <a:pPr fontAlgn="ctr">
              <a:lnSpc>
                <a:spcPts val="2800"/>
              </a:lnSpc>
              <a:spcBef>
                <a:spcPct val="0"/>
              </a:spcBef>
              <a:defRPr/>
            </a:pPr>
            <a:r>
              <a:rPr lang="zh-TW" altLang="en-US" sz="2000" dirty="0">
                <a:latin typeface="+mn-ea"/>
              </a:rPr>
              <a:t>（七）國樂組：琵琶、柳葉琴、中阮、大阮、古箏、箜篌、高胡、</a:t>
            </a:r>
            <a:endParaRPr lang="en-US" altLang="zh-TW" sz="2000" dirty="0">
              <a:latin typeface="+mn-ea"/>
            </a:endParaRPr>
          </a:p>
          <a:p>
            <a:pPr fontAlgn="ctr">
              <a:lnSpc>
                <a:spcPts val="2800"/>
              </a:lnSpc>
              <a:spcBef>
                <a:spcPct val="0"/>
              </a:spcBef>
              <a:defRPr/>
            </a:pPr>
            <a:r>
              <a:rPr lang="zh-TW" altLang="en-US" sz="2000" dirty="0">
                <a:latin typeface="+mn-ea"/>
              </a:rPr>
              <a:t>                         二胡（南胡）、 中胡、革胡、揚琴、笛、笙、嗩吶</a:t>
            </a:r>
          </a:p>
          <a:p>
            <a:pPr>
              <a:defRPr/>
            </a:pPr>
            <a:endParaRPr lang="zh-TW" altLang="en-US" sz="2000" dirty="0">
              <a:latin typeface="+mn-ea"/>
            </a:endParaRPr>
          </a:p>
        </p:txBody>
      </p:sp>
      <p:sp>
        <p:nvSpPr>
          <p:cNvPr id="23" name="文字方塊 22"/>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4" name="文字方塊 23"/>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1527173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29"/>
            <a:ext cx="522058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38</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　　　　日程表</a:t>
            </a:r>
            <a:endParaRPr lang="en-US" sz="2000" b="1" dirty="0">
              <a:solidFill>
                <a:srgbClr val="FF0000"/>
              </a:solidFill>
            </a:endParaRPr>
          </a:p>
        </p:txBody>
      </p:sp>
      <p:sp>
        <p:nvSpPr>
          <p:cNvPr id="10" name="矩形 9"/>
          <p:cNvSpPr/>
          <p:nvPr/>
        </p:nvSpPr>
        <p:spPr>
          <a:xfrm>
            <a:off x="2541367" y="1314044"/>
            <a:ext cx="8920716" cy="5262979"/>
          </a:xfrm>
          <a:prstGeom prst="rect">
            <a:avLst/>
          </a:prstGeom>
        </p:spPr>
        <p:txBody>
          <a:bodyPr wrap="square">
            <a:spAutoFit/>
          </a:bodyPr>
          <a:lstStyle/>
          <a:p>
            <a:pPr lvl="0" fontAlgn="base">
              <a:spcBef>
                <a:spcPct val="0"/>
              </a:spcBef>
              <a:spcAft>
                <a:spcPct val="0"/>
              </a:spcAft>
            </a:pPr>
            <a:r>
              <a:rPr lang="zh-TW" altLang="zh-TW" sz="2400" dirty="0">
                <a:latin typeface="+mn-ea"/>
              </a:rPr>
              <a:t>承辦學</a:t>
            </a:r>
            <a:r>
              <a:rPr lang="zh-TW" altLang="en-US" sz="2400" dirty="0">
                <a:latin typeface="+mn-ea"/>
              </a:rPr>
              <a:t>校：</a:t>
            </a:r>
            <a:r>
              <a:rPr lang="zh-TW" altLang="en-US" sz="2400" dirty="0">
                <a:solidFill>
                  <a:schemeClr val="accent1"/>
                </a:solidFill>
                <a:latin typeface="+mn-ea"/>
              </a:rPr>
              <a:t>國立基隆高中</a:t>
            </a:r>
            <a:endParaRPr lang="en-US" altLang="zh-TW" sz="2400" dirty="0">
              <a:solidFill>
                <a:schemeClr val="accent1"/>
              </a:solidFill>
              <a:latin typeface="+mn-ea"/>
            </a:endParaRPr>
          </a:p>
          <a:p>
            <a:pPr lvl="0" fontAlgn="base">
              <a:spcBef>
                <a:spcPct val="0"/>
              </a:spcBef>
              <a:spcAft>
                <a:spcPct val="0"/>
              </a:spcAft>
            </a:pPr>
            <a:r>
              <a:rPr lang="zh-TW" altLang="zh-TW" sz="2400" dirty="0">
                <a:latin typeface="+mn-ea"/>
              </a:rPr>
              <a:t>簡章公告</a:t>
            </a:r>
            <a:r>
              <a:rPr lang="zh-TW" altLang="en-US" sz="2400" dirty="0">
                <a:latin typeface="+mn-ea"/>
              </a:rPr>
              <a:t>： </a:t>
            </a:r>
            <a:r>
              <a:rPr lang="en-US" altLang="zh-TW" sz="2400" dirty="0">
                <a:latin typeface="+mn-ea"/>
              </a:rPr>
              <a:t>112</a:t>
            </a:r>
            <a:r>
              <a:rPr lang="zh-TW" altLang="zh-TW" sz="2400" dirty="0">
                <a:latin typeface="+mn-ea"/>
              </a:rPr>
              <a:t>年</a:t>
            </a:r>
            <a:r>
              <a:rPr lang="en-US" altLang="zh-TW" sz="2400" dirty="0">
                <a:latin typeface="+mn-ea"/>
              </a:rPr>
              <a:t>1</a:t>
            </a:r>
            <a:r>
              <a:rPr lang="zh-TW" altLang="zh-TW" sz="2400" dirty="0">
                <a:latin typeface="+mn-ea"/>
              </a:rPr>
              <a:t>月</a:t>
            </a:r>
            <a:r>
              <a:rPr lang="en-US" altLang="zh-TW" sz="2400" dirty="0">
                <a:latin typeface="+mn-ea"/>
              </a:rPr>
              <a:t>4</a:t>
            </a:r>
            <a:r>
              <a:rPr lang="zh-TW" altLang="en-US" sz="2400" dirty="0">
                <a:latin typeface="+mn-ea"/>
              </a:rPr>
              <a:t>日</a:t>
            </a:r>
            <a:endParaRPr lang="zh-TW" altLang="zh-TW" sz="2400" dirty="0">
              <a:latin typeface="+mn-ea"/>
            </a:endParaRPr>
          </a:p>
          <a:p>
            <a:pPr fontAlgn="base">
              <a:spcBef>
                <a:spcPct val="0"/>
              </a:spcBef>
              <a:spcAft>
                <a:spcPct val="0"/>
              </a:spcAft>
            </a:pPr>
            <a:r>
              <a:rPr lang="zh-TW" altLang="zh-TW" sz="2400" dirty="0">
                <a:solidFill>
                  <a:schemeClr val="accent1"/>
                </a:solidFill>
                <a:latin typeface="+mn-ea"/>
              </a:rPr>
              <a:t>術科測驗報名</a:t>
            </a:r>
            <a:r>
              <a:rPr lang="zh-TW" altLang="en-US" sz="2400" dirty="0">
                <a:latin typeface="+mn-ea"/>
              </a:rPr>
              <a:t>： </a:t>
            </a:r>
            <a:r>
              <a:rPr lang="en-US" altLang="zh-TW" sz="2400" dirty="0">
                <a:latin typeface="+mn-ea"/>
              </a:rPr>
              <a:t>112</a:t>
            </a:r>
            <a:r>
              <a:rPr lang="zh-TW" altLang="zh-TW" sz="2400" dirty="0">
                <a:latin typeface="+mn-ea"/>
              </a:rPr>
              <a:t>年</a:t>
            </a:r>
            <a:r>
              <a:rPr lang="en-US" altLang="zh-TW" sz="2400" dirty="0">
                <a:latin typeface="+mn-ea"/>
              </a:rPr>
              <a:t>2</a:t>
            </a:r>
            <a:r>
              <a:rPr lang="zh-TW" altLang="zh-TW" sz="2400" dirty="0">
                <a:latin typeface="+mn-ea"/>
              </a:rPr>
              <a:t>月</a:t>
            </a:r>
            <a:r>
              <a:rPr lang="en-US" altLang="zh-TW" sz="2400" dirty="0">
                <a:latin typeface="+mn-ea"/>
              </a:rPr>
              <a:t>13</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2</a:t>
            </a:r>
            <a:r>
              <a:rPr lang="zh-TW" altLang="en-US" sz="2400" dirty="0">
                <a:latin typeface="+mn-ea"/>
              </a:rPr>
              <a:t>月</a:t>
            </a:r>
            <a:r>
              <a:rPr lang="en-US" altLang="zh-TW" sz="2400" dirty="0">
                <a:latin typeface="+mn-ea"/>
              </a:rPr>
              <a:t>24</a:t>
            </a:r>
            <a:r>
              <a:rPr lang="zh-TW" altLang="zh-TW" sz="2400" dirty="0">
                <a:latin typeface="+mn-ea"/>
              </a:rPr>
              <a:t>日</a:t>
            </a:r>
          </a:p>
          <a:p>
            <a:pPr fontAlgn="base">
              <a:spcBef>
                <a:spcPct val="0"/>
              </a:spcBef>
              <a:spcAft>
                <a:spcPct val="0"/>
              </a:spcAft>
            </a:pPr>
            <a:r>
              <a:rPr lang="zh-TW" altLang="zh-TW" sz="2400" dirty="0">
                <a:latin typeface="+mn-ea"/>
              </a:rPr>
              <a:t>以競賽表現入學報名暨郵寄繳件</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20</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27</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以競賽表現入學放榜暨寄發錄取通知</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en-US" sz="2400" dirty="0">
                <a:latin typeface="+mn-ea"/>
              </a:rPr>
              <a:t>月</a:t>
            </a:r>
            <a:r>
              <a:rPr lang="en-US" altLang="zh-TW" sz="2400" dirty="0">
                <a:latin typeface="+mn-ea"/>
              </a:rPr>
              <a:t>7</a:t>
            </a:r>
            <a:r>
              <a:rPr lang="zh-TW" altLang="en-US" sz="2400" dirty="0">
                <a:latin typeface="+mn-ea"/>
              </a:rPr>
              <a:t>日</a:t>
            </a:r>
          </a:p>
          <a:p>
            <a:pPr fontAlgn="base">
              <a:spcBef>
                <a:spcPct val="0"/>
              </a:spcBef>
              <a:spcAft>
                <a:spcPct val="0"/>
              </a:spcAft>
            </a:pPr>
            <a:r>
              <a:rPr lang="zh-TW" altLang="zh-TW" sz="2400" dirty="0">
                <a:latin typeface="+mn-ea"/>
              </a:rPr>
              <a:t>以競賽表現入學報到</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en-US" sz="2400" dirty="0">
                <a:latin typeface="+mn-ea"/>
              </a:rPr>
              <a:t>月</a:t>
            </a:r>
            <a:r>
              <a:rPr lang="en-US" altLang="zh-TW" sz="2400" dirty="0">
                <a:latin typeface="+mn-ea"/>
              </a:rPr>
              <a:t>10</a:t>
            </a:r>
            <a:r>
              <a:rPr lang="zh-TW" altLang="en-US" sz="2400" dirty="0">
                <a:latin typeface="+mn-ea"/>
              </a:rPr>
              <a:t>日</a:t>
            </a:r>
          </a:p>
          <a:p>
            <a:pPr lvl="0" fontAlgn="base">
              <a:spcBef>
                <a:spcPct val="0"/>
              </a:spcBef>
              <a:spcAft>
                <a:spcPct val="0"/>
              </a:spcAft>
            </a:pPr>
            <a:r>
              <a:rPr lang="zh-TW" altLang="en-US" sz="2400" dirty="0">
                <a:solidFill>
                  <a:schemeClr val="accent1"/>
                </a:solidFill>
                <a:latin typeface="+mn-ea"/>
              </a:rPr>
              <a:t>聯合</a:t>
            </a:r>
            <a:r>
              <a:rPr lang="zh-TW" altLang="zh-TW" sz="2400" dirty="0">
                <a:solidFill>
                  <a:schemeClr val="accent1"/>
                </a:solidFill>
                <a:latin typeface="+mn-ea"/>
              </a:rPr>
              <a:t>術科測驗</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15</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17</a:t>
            </a:r>
            <a:r>
              <a:rPr lang="zh-TW" altLang="zh-TW" sz="2400" dirty="0">
                <a:latin typeface="+mn-ea"/>
              </a:rPr>
              <a:t>日</a:t>
            </a:r>
          </a:p>
          <a:p>
            <a:pPr fontAlgn="base">
              <a:spcBef>
                <a:spcPct val="0"/>
              </a:spcBef>
              <a:spcAft>
                <a:spcPct val="0"/>
              </a:spcAft>
            </a:pPr>
            <a:r>
              <a:rPr lang="zh-TW" altLang="zh-TW" sz="2400" dirty="0">
                <a:latin typeface="+mn-ea"/>
              </a:rPr>
              <a:t>國中教育會考</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20</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21</a:t>
            </a:r>
            <a:r>
              <a:rPr lang="zh-TW" altLang="zh-TW" sz="2400" dirty="0">
                <a:latin typeface="+mn-ea"/>
              </a:rPr>
              <a:t>日</a:t>
            </a:r>
          </a:p>
          <a:p>
            <a:pPr lvl="0" fontAlgn="base">
              <a:spcBef>
                <a:spcPct val="0"/>
              </a:spcBef>
              <a:spcAft>
                <a:spcPct val="0"/>
              </a:spcAft>
            </a:pPr>
            <a:r>
              <a:rPr lang="zh-TW" altLang="en-US" sz="2400" dirty="0">
                <a:solidFill>
                  <a:schemeClr val="accent1"/>
                </a:solidFill>
                <a:latin typeface="+mn-ea"/>
              </a:rPr>
              <a:t>分發</a:t>
            </a:r>
            <a:r>
              <a:rPr lang="zh-TW" altLang="zh-TW" sz="2400" dirty="0">
                <a:solidFill>
                  <a:schemeClr val="accent1"/>
                </a:solidFill>
                <a:latin typeface="+mn-ea"/>
              </a:rPr>
              <a:t>報名</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6</a:t>
            </a:r>
            <a:r>
              <a:rPr lang="zh-TW" altLang="zh-TW" sz="2400" dirty="0">
                <a:latin typeface="+mn-ea"/>
              </a:rPr>
              <a:t>月</a:t>
            </a:r>
            <a:r>
              <a:rPr lang="en-US" altLang="zh-TW" sz="2400" dirty="0">
                <a:latin typeface="+mn-ea"/>
              </a:rPr>
              <a:t>9</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15</a:t>
            </a:r>
            <a:r>
              <a:rPr lang="zh-TW" altLang="en-US" sz="2400" dirty="0">
                <a:latin typeface="+mn-ea"/>
              </a:rPr>
              <a:t>日</a:t>
            </a:r>
            <a:endParaRPr lang="zh-TW" altLang="zh-TW" sz="2400" dirty="0">
              <a:latin typeface="+mn-ea"/>
            </a:endParaRPr>
          </a:p>
          <a:p>
            <a:pPr fontAlgn="base">
              <a:spcBef>
                <a:spcPct val="0"/>
              </a:spcBef>
              <a:spcAft>
                <a:spcPct val="0"/>
              </a:spcAft>
            </a:pPr>
            <a:r>
              <a:rPr lang="zh-TW" altLang="en-US" sz="2400" dirty="0">
                <a:solidFill>
                  <a:schemeClr val="accent1"/>
                </a:solidFill>
                <a:latin typeface="+mn-ea"/>
              </a:rPr>
              <a:t>寄發志願選填通知單</a:t>
            </a:r>
            <a:r>
              <a:rPr lang="zh-TW" altLang="en-US" sz="2400" dirty="0">
                <a:latin typeface="+mn-ea"/>
              </a:rPr>
              <a:t>：</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21</a:t>
            </a:r>
            <a:r>
              <a:rPr lang="zh-TW" altLang="en-US" sz="2400" dirty="0">
                <a:latin typeface="+mn-ea"/>
              </a:rPr>
              <a:t>日</a:t>
            </a:r>
            <a:endParaRPr lang="en-US" altLang="zh-TW" sz="2400" dirty="0">
              <a:latin typeface="+mn-ea"/>
            </a:endParaRPr>
          </a:p>
          <a:p>
            <a:pPr lvl="0" fontAlgn="base">
              <a:spcBef>
                <a:spcPct val="0"/>
              </a:spcBef>
              <a:spcAft>
                <a:spcPct val="0"/>
              </a:spcAft>
            </a:pPr>
            <a:r>
              <a:rPr lang="zh-TW" altLang="en-US" sz="2400" dirty="0">
                <a:solidFill>
                  <a:srgbClr val="FF0000"/>
                </a:solidFill>
              </a:rPr>
              <a:t>線上志願選填</a:t>
            </a:r>
            <a:r>
              <a:rPr lang="zh-TW" altLang="en-US" sz="2400" dirty="0">
                <a:solidFill>
                  <a:prstClr val="black"/>
                </a:solidFill>
              </a:rPr>
              <a:t>： </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26</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30</a:t>
            </a:r>
            <a:r>
              <a:rPr lang="zh-TW" altLang="en-US" sz="2400" dirty="0">
                <a:latin typeface="+mn-ea"/>
              </a:rPr>
              <a:t>日</a:t>
            </a:r>
            <a:endParaRPr lang="zh-TW" altLang="zh-TW" sz="2400" dirty="0">
              <a:latin typeface="+mn-ea"/>
            </a:endParaRPr>
          </a:p>
          <a:p>
            <a:pPr fontAlgn="base">
              <a:spcBef>
                <a:spcPct val="0"/>
              </a:spcBef>
              <a:spcAft>
                <a:spcPct val="0"/>
              </a:spcAft>
            </a:pPr>
            <a:r>
              <a:rPr lang="zh-TW" altLang="zh-TW" sz="2400" dirty="0">
                <a:latin typeface="+mn-ea"/>
              </a:rPr>
              <a:t>甄選入學</a:t>
            </a:r>
            <a:r>
              <a:rPr lang="zh-TW" altLang="en-US" sz="2400" dirty="0">
                <a:latin typeface="+mn-ea"/>
              </a:rPr>
              <a:t>聯合</a:t>
            </a:r>
            <a:r>
              <a:rPr lang="zh-TW" altLang="zh-TW" sz="2400" dirty="0">
                <a:latin typeface="+mn-ea"/>
              </a:rPr>
              <a:t>分發</a:t>
            </a: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11</a:t>
            </a:r>
            <a:r>
              <a:rPr lang="zh-TW" altLang="en-US" sz="2400" dirty="0">
                <a:latin typeface="+mn-ea"/>
              </a:rPr>
              <a:t>日</a:t>
            </a:r>
          </a:p>
          <a:p>
            <a:pPr fontAlgn="base">
              <a:spcBef>
                <a:spcPct val="0"/>
              </a:spcBef>
              <a:spcAft>
                <a:spcPct val="0"/>
              </a:spcAft>
            </a:pPr>
            <a:r>
              <a:rPr lang="zh-TW" altLang="en-US" sz="2400" dirty="0">
                <a:latin typeface="+mn-ea"/>
              </a:rPr>
              <a:t>甄選入學聯合分發</a:t>
            </a:r>
            <a:r>
              <a:rPr lang="zh-TW" altLang="zh-TW" sz="2400" dirty="0">
                <a:latin typeface="+mn-ea"/>
              </a:rPr>
              <a:t>報到</a:t>
            </a:r>
            <a:r>
              <a:rPr lang="zh-TW" altLang="en-US" sz="2400" dirty="0">
                <a:latin typeface="+mn-ea"/>
              </a:rPr>
              <a:t>：</a:t>
            </a:r>
            <a:r>
              <a:rPr lang="en-US" altLang="zh-TW" sz="2400" dirty="0">
                <a:latin typeface="+mn-ea"/>
              </a:rPr>
              <a:t>112</a:t>
            </a:r>
            <a:r>
              <a:rPr lang="zh-TW" altLang="zh-TW" sz="2400" dirty="0">
                <a:latin typeface="+mn-ea"/>
              </a:rPr>
              <a:t>年</a:t>
            </a:r>
            <a:r>
              <a:rPr lang="en-US" altLang="zh-TW" sz="2400" dirty="0">
                <a:latin typeface="+mn-ea"/>
              </a:rPr>
              <a:t>7</a:t>
            </a:r>
            <a:r>
              <a:rPr lang="zh-TW" altLang="zh-TW" sz="2400" dirty="0">
                <a:latin typeface="+mn-ea"/>
              </a:rPr>
              <a:t>月</a:t>
            </a:r>
            <a:r>
              <a:rPr lang="en-US" altLang="zh-TW" sz="2400" dirty="0">
                <a:latin typeface="+mn-ea"/>
              </a:rPr>
              <a:t>12</a:t>
            </a:r>
            <a:r>
              <a:rPr lang="zh-TW" altLang="zh-TW" sz="2400" dirty="0">
                <a:latin typeface="+mn-ea"/>
              </a:rPr>
              <a:t>日</a:t>
            </a:r>
          </a:p>
          <a:p>
            <a:pPr lvl="0" fontAlgn="base">
              <a:spcBef>
                <a:spcPct val="0"/>
              </a:spcBef>
              <a:spcAft>
                <a:spcPct val="0"/>
              </a:spcAft>
            </a:pPr>
            <a:endParaRPr lang="zh-TW" altLang="zh-TW" sz="2400" dirty="0">
              <a:latin typeface="+mn-ea"/>
            </a:endParaRPr>
          </a:p>
        </p:txBody>
      </p:sp>
      <p:sp>
        <p:nvSpPr>
          <p:cNvPr id="2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42043" y="142779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41500" y="178715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38075" y="214299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29331" y="250235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38075" y="286547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28821" y="324200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32875" y="361366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30195" y="3981657"/>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28821" y="433243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38075" y="4721306"/>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34748" y="508929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43"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38075" y="5483683"/>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28821" y="584872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85659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5" y="636929"/>
            <a:ext cx="4082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39</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美術班辦理方式</a:t>
            </a:r>
            <a:endParaRPr lang="en-US" sz="4400" b="1" dirty="0">
              <a:solidFill>
                <a:prstClr val="black"/>
              </a:solidFill>
            </a:endParaRPr>
          </a:p>
        </p:txBody>
      </p:sp>
      <p:sp>
        <p:nvSpPr>
          <p:cNvPr id="4" name="矩形 3"/>
          <p:cNvSpPr/>
          <p:nvPr/>
        </p:nvSpPr>
        <p:spPr>
          <a:xfrm>
            <a:off x="2237377" y="1324720"/>
            <a:ext cx="10129667" cy="4535088"/>
          </a:xfrm>
          <a:prstGeom prst="rect">
            <a:avLst/>
          </a:prstGeom>
        </p:spPr>
        <p:txBody>
          <a:bodyPr wrap="square">
            <a:spAutoFit/>
          </a:bodyPr>
          <a:lstStyle/>
          <a:p>
            <a:pPr>
              <a:lnSpc>
                <a:spcPct val="80000"/>
              </a:lnSpc>
              <a:spcBef>
                <a:spcPts val="100"/>
              </a:spcBef>
              <a:spcAft>
                <a:spcPts val="100"/>
              </a:spcAft>
              <a:defRPr/>
            </a:pPr>
            <a:r>
              <a:rPr lang="zh-TW" altLang="en-US" sz="2800" b="1" dirty="0">
                <a:latin typeface="+mn-ea"/>
              </a:rPr>
              <a:t>招生作業分術科測驗及分發作業二階段辦理：</a:t>
            </a:r>
            <a:endParaRPr lang="en-US" altLang="zh-TW" sz="2800" b="1" dirty="0">
              <a:latin typeface="+mn-ea"/>
            </a:endParaRPr>
          </a:p>
          <a:p>
            <a:pPr>
              <a:lnSpc>
                <a:spcPct val="80000"/>
              </a:lnSpc>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1.</a:t>
            </a:r>
            <a:r>
              <a:rPr lang="zh-TW" altLang="en-US" sz="2400" dirty="0">
                <a:latin typeface="+mn-ea"/>
              </a:rPr>
              <a:t>術科測驗：</a:t>
            </a:r>
            <a:r>
              <a:rPr lang="zh-TW" altLang="en-US" sz="2000" dirty="0">
                <a:solidFill>
                  <a:schemeClr val="accent1"/>
                </a:solidFill>
                <a:latin typeface="+mn-ea"/>
              </a:rPr>
              <a:t>不得施以學科成就測驗</a:t>
            </a:r>
          </a:p>
          <a:p>
            <a:pPr>
              <a:spcBef>
                <a:spcPts val="100"/>
              </a:spcBef>
              <a:spcAft>
                <a:spcPts val="100"/>
              </a:spcAft>
              <a:defRPr/>
            </a:pPr>
            <a:r>
              <a:rPr lang="zh-TW" altLang="en-US" sz="2400" dirty="0">
                <a:solidFill>
                  <a:srgbClr val="000000"/>
                </a:solidFill>
                <a:latin typeface="標楷體" panose="03000509000000000000" pitchFamily="65" charset="-120"/>
                <a:ea typeface="標楷體" panose="03000509000000000000" pitchFamily="65" charset="-120"/>
              </a:rPr>
              <a:t>   </a:t>
            </a:r>
            <a:r>
              <a:rPr lang="zh-TW" altLang="en-US" sz="2400" dirty="0">
                <a:latin typeface="+mn-ea"/>
              </a:rPr>
              <a:t>素描、水彩、水墨及書法</a:t>
            </a:r>
            <a:r>
              <a:rPr lang="en-US" altLang="zh-TW" sz="2400" dirty="0">
                <a:latin typeface="+mn-ea"/>
              </a:rPr>
              <a:t>4</a:t>
            </a:r>
            <a:r>
              <a:rPr lang="zh-TW" altLang="en-US" sz="2400" dirty="0">
                <a:latin typeface="+mn-ea"/>
              </a:rPr>
              <a:t>科</a:t>
            </a:r>
            <a:endParaRPr lang="en-US" altLang="zh-TW" sz="2400" dirty="0">
              <a:latin typeface="+mn-ea"/>
            </a:endParaRPr>
          </a:p>
          <a:p>
            <a:pPr>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2.</a:t>
            </a:r>
            <a:r>
              <a:rPr lang="zh-TW" altLang="en-US" sz="2400" dirty="0">
                <a:latin typeface="+mn-ea"/>
              </a:rPr>
              <a:t>分發作業：</a:t>
            </a:r>
            <a:endParaRPr lang="en-US" altLang="zh-TW"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以術科測驗分數及學生志 願作為入學依據，並</a:t>
            </a:r>
            <a:r>
              <a:rPr lang="zh-TW" altLang="en-US" sz="2400" dirty="0">
                <a:solidFill>
                  <a:schemeClr val="accent1"/>
                </a:solidFill>
                <a:latin typeface="+mn-ea"/>
              </a:rPr>
              <a:t>得以國民中學</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教育會考成績為入學門檻</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800" b="1" dirty="0">
                <a:latin typeface="+mn-ea"/>
              </a:rPr>
              <a:t>術科分數計算：</a:t>
            </a:r>
            <a:endParaRPr lang="en-US" altLang="zh-TW" sz="2800" b="1" dirty="0">
              <a:latin typeface="+mn-ea"/>
            </a:endParaRPr>
          </a:p>
          <a:p>
            <a:pPr>
              <a:lnSpc>
                <a:spcPct val="80000"/>
              </a:lnSpc>
              <a:spcBef>
                <a:spcPts val="100"/>
              </a:spcBef>
              <a:spcAft>
                <a:spcPts val="100"/>
              </a:spcAft>
              <a:buFont typeface="Arial" pitchFamily="34" charset="0"/>
              <a:buNone/>
              <a:defRPr/>
            </a:pPr>
            <a:endParaRPr lang="en-US" altLang="zh-TW" sz="2400" dirty="0">
              <a:latin typeface="+mn-ea"/>
            </a:endParaRPr>
          </a:p>
          <a:p>
            <a:pPr marL="2057400" lvl="0" indent="-2057400">
              <a:defRPr/>
            </a:pPr>
            <a:r>
              <a:rPr lang="zh-TW" altLang="en-US" sz="2400" dirty="0">
                <a:latin typeface="+mn-ea"/>
              </a:rPr>
              <a:t>      甄選總成績＝</a:t>
            </a:r>
            <a:r>
              <a:rPr lang="en-US" altLang="zh-TW" sz="2400" dirty="0">
                <a:latin typeface="+mn-ea"/>
              </a:rPr>
              <a:t>1000</a:t>
            </a:r>
            <a:r>
              <a:rPr lang="zh-TW" altLang="en-US" sz="2400" dirty="0">
                <a:latin typeface="+mn-ea"/>
              </a:rPr>
              <a:t>  </a:t>
            </a:r>
            <a:r>
              <a:rPr lang="zh-TW" altLang="en-US" sz="2000" dirty="0">
                <a:latin typeface="+mn-ea"/>
              </a:rPr>
              <a:t>各科滿分為</a:t>
            </a:r>
            <a:r>
              <a:rPr lang="en-US" altLang="zh-TW" sz="2000" dirty="0">
                <a:solidFill>
                  <a:schemeClr val="accent1"/>
                </a:solidFill>
                <a:latin typeface="+mn-ea"/>
              </a:rPr>
              <a:t>100</a:t>
            </a:r>
            <a:r>
              <a:rPr lang="zh-TW" altLang="en-US" sz="2000" dirty="0">
                <a:latin typeface="+mn-ea"/>
              </a:rPr>
              <a:t>分</a:t>
            </a:r>
            <a:endParaRPr lang="en-US" altLang="zh-TW" sz="2400" dirty="0">
              <a:latin typeface="+mn-ea"/>
            </a:endParaRPr>
          </a:p>
          <a:p>
            <a:pPr marL="360000" lvl="0" indent="-2057400">
              <a:defRPr/>
            </a:pPr>
            <a:r>
              <a:rPr lang="zh-TW" altLang="en-US" sz="2000" dirty="0">
                <a:latin typeface="+mn-ea"/>
              </a:rPr>
              <a:t>       </a:t>
            </a:r>
            <a:r>
              <a:rPr lang="en-US" altLang="zh-TW" sz="2000" dirty="0">
                <a:latin typeface="+mn-ea"/>
              </a:rPr>
              <a:t>(</a:t>
            </a:r>
            <a:r>
              <a:rPr lang="zh-TW" altLang="en-US" sz="2000" dirty="0">
                <a:latin typeface="+mn-ea"/>
              </a:rPr>
              <a:t>素描</a:t>
            </a:r>
            <a:r>
              <a:rPr lang="en-US" altLang="en-US" sz="2000" dirty="0">
                <a:latin typeface="+mn-ea"/>
              </a:rPr>
              <a:t>×4+</a:t>
            </a:r>
            <a:r>
              <a:rPr lang="zh-TW" altLang="en-US" sz="2000" dirty="0">
                <a:latin typeface="+mn-ea"/>
              </a:rPr>
              <a:t>水彩</a:t>
            </a:r>
            <a:r>
              <a:rPr lang="en-US" altLang="en-US" sz="2000" dirty="0">
                <a:latin typeface="+mn-ea"/>
              </a:rPr>
              <a:t>×2.5+</a:t>
            </a:r>
            <a:r>
              <a:rPr lang="zh-TW" altLang="en-US" sz="2000" dirty="0">
                <a:latin typeface="+mn-ea"/>
              </a:rPr>
              <a:t>水墨</a:t>
            </a:r>
            <a:r>
              <a:rPr lang="en-US" altLang="en-US" sz="2000" dirty="0">
                <a:latin typeface="+mn-ea"/>
              </a:rPr>
              <a:t>×2.5+</a:t>
            </a:r>
            <a:r>
              <a:rPr lang="zh-TW" altLang="en-US" sz="2000" dirty="0">
                <a:latin typeface="+mn-ea"/>
              </a:rPr>
              <a:t>書法</a:t>
            </a:r>
            <a:r>
              <a:rPr lang="en-US" altLang="en-US" sz="2000" dirty="0">
                <a:latin typeface="+mn-ea"/>
              </a:rPr>
              <a:t>×1</a:t>
            </a:r>
            <a:r>
              <a:rPr lang="zh-TW" altLang="en-US" sz="2000" dirty="0">
                <a:latin typeface="+mn-ea"/>
              </a:rPr>
              <a:t>，</a:t>
            </a:r>
            <a:r>
              <a:rPr lang="zh-TW" altLang="en-US" dirty="0">
                <a:latin typeface="+mn-ea"/>
              </a:rPr>
              <a:t>素描測驗考試時間為</a:t>
            </a:r>
            <a:r>
              <a:rPr lang="en-US" altLang="zh-TW" dirty="0">
                <a:solidFill>
                  <a:schemeClr val="accent1"/>
                </a:solidFill>
                <a:latin typeface="+mn-ea"/>
              </a:rPr>
              <a:t>120</a:t>
            </a:r>
            <a:r>
              <a:rPr lang="zh-TW" altLang="en-US" dirty="0">
                <a:latin typeface="+mn-ea"/>
              </a:rPr>
              <a:t>分鐘，畫幅維持</a:t>
            </a:r>
            <a:r>
              <a:rPr lang="zh-TW" altLang="en-US" dirty="0">
                <a:solidFill>
                  <a:schemeClr val="accent1"/>
                </a:solidFill>
                <a:latin typeface="+mn-ea"/>
              </a:rPr>
              <a:t>四開</a:t>
            </a:r>
            <a:r>
              <a:rPr lang="en-US" altLang="en-US" sz="2000" dirty="0">
                <a:latin typeface="+mn-ea"/>
              </a:rPr>
              <a:t>)</a:t>
            </a: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210150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28F1EF8-D55F-4EAB-9B5F-B1D632BB5452}"/>
              </a:ext>
            </a:extLst>
          </p:cNvPr>
          <p:cNvSpPr/>
          <p:nvPr/>
        </p:nvSpPr>
        <p:spPr>
          <a:xfrm>
            <a:off x="0" y="642487"/>
            <a:ext cx="3105013" cy="16321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E21BCBC-95AD-472E-B71B-712C78CF5E1C}"/>
              </a:ext>
            </a:extLst>
          </p:cNvPr>
          <p:cNvSpPr/>
          <p:nvPr/>
        </p:nvSpPr>
        <p:spPr>
          <a:xfrm>
            <a:off x="11239503" y="6356358"/>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Box 7">
            <a:extLst>
              <a:ext uri="{FF2B5EF4-FFF2-40B4-BE49-F238E27FC236}">
                <a16:creationId xmlns:a16="http://schemas.microsoft.com/office/drawing/2014/main" xmlns="" id="{5A0151CA-4F17-486D-A55B-4FFDBA3708A3}"/>
              </a:ext>
            </a:extLst>
          </p:cNvPr>
          <p:cNvSpPr txBox="1"/>
          <p:nvPr/>
        </p:nvSpPr>
        <p:spPr>
          <a:xfrm>
            <a:off x="3105013" y="385392"/>
            <a:ext cx="6825659" cy="677108"/>
          </a:xfrm>
          <a:prstGeom prst="rect">
            <a:avLst/>
          </a:prstGeom>
          <a:noFill/>
        </p:spPr>
        <p:txBody>
          <a:bodyPr wrap="square" lIns="0" tIns="0" rIns="0" bIns="0" rtlCol="0" anchor="t">
            <a:spAutoFit/>
          </a:bodyPr>
          <a:lstStyle/>
          <a:p>
            <a:pPr>
              <a:spcBef>
                <a:spcPts val="1200"/>
              </a:spcBef>
              <a:defRPr/>
            </a:pPr>
            <a:r>
              <a:rPr lang="zh-TW" altLang="en-US" sz="4400" b="1" dirty="0">
                <a:latin typeface="+mn-ea"/>
              </a:rPr>
              <a:t>十二年國民基本教育概述</a:t>
            </a: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590639" y="6356358"/>
            <a:ext cx="201312" cy="365125"/>
          </a:xfrm>
        </p:spPr>
        <p:txBody>
          <a:bodyPr/>
          <a:lstStyle/>
          <a:p>
            <a:r>
              <a:rPr lang="en-US" sz="1600" dirty="0">
                <a:solidFill>
                  <a:schemeClr val="bg1"/>
                </a:solidFill>
              </a:rPr>
              <a:t>3</a:t>
            </a:r>
          </a:p>
        </p:txBody>
      </p:sp>
      <p:pic>
        <p:nvPicPr>
          <p:cNvPr id="13" name="內容版面配置區 5" descr="1030117-A版宣導手冊-印刷檔_頁面_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27" y="1010072"/>
            <a:ext cx="10171276" cy="552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972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29"/>
            <a:ext cx="434871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40</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選校登記序號</a:t>
            </a:r>
            <a:endParaRPr lang="en-US" sz="4400" b="1" dirty="0">
              <a:solidFill>
                <a:prstClr val="black"/>
              </a:solidFill>
            </a:endParaRPr>
          </a:p>
        </p:txBody>
      </p:sp>
      <p:sp>
        <p:nvSpPr>
          <p:cNvPr id="4" name="矩形 3"/>
          <p:cNvSpPr/>
          <p:nvPr/>
        </p:nvSpPr>
        <p:spPr>
          <a:xfrm>
            <a:off x="2062333" y="1380616"/>
            <a:ext cx="10129667" cy="4770537"/>
          </a:xfrm>
          <a:prstGeom prst="rect">
            <a:avLst/>
          </a:prstGeom>
        </p:spPr>
        <p:txBody>
          <a:bodyPr wrap="square">
            <a:spAutoFit/>
          </a:bodyPr>
          <a:lstStyle/>
          <a:p>
            <a:pPr defTabSz="1244600">
              <a:lnSpc>
                <a:spcPct val="80000"/>
              </a:lnSpc>
              <a:spcAft>
                <a:spcPts val="0"/>
              </a:spcAft>
              <a:defRPr/>
            </a:pPr>
            <a:r>
              <a:rPr lang="zh-TW" altLang="en-US" sz="3200" b="1" dirty="0">
                <a:latin typeface="+mn-ea"/>
              </a:rPr>
              <a:t>依甄選總成績高低排序產生選校登記序號</a:t>
            </a:r>
            <a:endParaRPr lang="en-US" altLang="zh-TW" sz="3200" b="1" dirty="0">
              <a:latin typeface="+mn-ea"/>
            </a:endParaRPr>
          </a:p>
          <a:p>
            <a:pPr defTabSz="1244600">
              <a:defRPr/>
            </a:pPr>
            <a:r>
              <a:rPr lang="en-US" altLang="zh-TW" sz="2800" dirty="0">
                <a:latin typeface="+mn-ea"/>
              </a:rPr>
              <a:t/>
            </a: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 同分參酌順序：</a:t>
            </a:r>
            <a:r>
              <a:rPr lang="en-US" altLang="zh-TW" sz="2800" dirty="0">
                <a:latin typeface="+mn-ea"/>
              </a:rPr>
              <a:t/>
            </a:r>
            <a:br>
              <a:rPr lang="en-US" altLang="zh-TW" sz="2800" dirty="0">
                <a:latin typeface="+mn-ea"/>
              </a:rPr>
            </a:br>
            <a:r>
              <a:rPr lang="zh-TW" altLang="en-US" sz="2800" dirty="0">
                <a:latin typeface="+mn-ea"/>
              </a:rPr>
              <a:t>          </a:t>
            </a:r>
            <a:r>
              <a:rPr lang="en-US" altLang="en-US" sz="2800" dirty="0">
                <a:latin typeface="+mn-ea"/>
              </a:rPr>
              <a:t>1.</a:t>
            </a:r>
            <a:r>
              <a:rPr lang="zh-TW" altLang="zh-TW" sz="2800" dirty="0">
                <a:latin typeface="+mn-ea"/>
              </a:rPr>
              <a:t>素描</a:t>
            </a:r>
            <a:r>
              <a:rPr lang="zh-TW" altLang="en-US" sz="2800" dirty="0">
                <a:latin typeface="+mn-ea"/>
              </a:rPr>
              <a:t>  </a:t>
            </a:r>
            <a:r>
              <a:rPr lang="en-US" altLang="zh-TW" sz="2800" dirty="0">
                <a:latin typeface="+mn-ea"/>
              </a:rPr>
              <a:t> 2.</a:t>
            </a:r>
            <a:r>
              <a:rPr lang="zh-TW" altLang="zh-TW" sz="2800" dirty="0">
                <a:latin typeface="+mn-ea"/>
              </a:rPr>
              <a:t>水彩</a:t>
            </a:r>
            <a:r>
              <a:rPr lang="en-US" altLang="zh-TW" sz="2800" dirty="0">
                <a:latin typeface="+mn-ea"/>
              </a:rPr>
              <a:t> </a:t>
            </a:r>
            <a:r>
              <a:rPr lang="zh-TW" altLang="en-US" sz="2800" dirty="0">
                <a:latin typeface="+mn-ea"/>
              </a:rPr>
              <a:t>  </a:t>
            </a:r>
            <a:r>
              <a:rPr lang="en-US" altLang="zh-TW" sz="2800" dirty="0">
                <a:latin typeface="+mn-ea"/>
              </a:rPr>
              <a:t>3.</a:t>
            </a:r>
            <a:r>
              <a:rPr lang="zh-TW" altLang="zh-TW" sz="2800" dirty="0">
                <a:latin typeface="+mn-ea"/>
              </a:rPr>
              <a:t>水墨</a:t>
            </a:r>
            <a:r>
              <a:rPr lang="zh-TW" altLang="en-US" sz="2800" dirty="0">
                <a:latin typeface="+mn-ea"/>
              </a:rPr>
              <a:t>  </a:t>
            </a:r>
            <a:r>
              <a:rPr lang="en-US" altLang="zh-TW" sz="2800" dirty="0">
                <a:latin typeface="+mn-ea"/>
              </a:rPr>
              <a:t> 4.</a:t>
            </a:r>
            <a:r>
              <a:rPr lang="zh-TW" altLang="zh-TW" sz="2800" dirty="0">
                <a:latin typeface="+mn-ea"/>
              </a:rPr>
              <a:t>書法</a:t>
            </a:r>
            <a:r>
              <a:rPr lang="en-US" altLang="zh-TW" sz="2800" dirty="0">
                <a:latin typeface="+mn-ea"/>
              </a:rPr>
              <a:t/>
            </a: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 同分且參酌順序仍相同者，以現場</a:t>
            </a:r>
            <a:r>
              <a:rPr lang="zh-TW" altLang="en-US" sz="2800" dirty="0">
                <a:solidFill>
                  <a:schemeClr val="accent1"/>
                </a:solidFill>
                <a:latin typeface="+mn-ea"/>
              </a:rPr>
              <a:t>抽籤</a:t>
            </a:r>
            <a:r>
              <a:rPr lang="zh-TW" altLang="en-US" sz="2800" dirty="0">
                <a:latin typeface="+mn-ea"/>
              </a:rPr>
              <a:t>決定選校順序</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3200" b="1" dirty="0">
                <a:solidFill>
                  <a:schemeClr val="accent1"/>
                </a:solidFill>
                <a:latin typeface="+mn-ea"/>
              </a:rPr>
              <a:t>各校</a:t>
            </a:r>
            <a:r>
              <a:rPr lang="zh-TW" altLang="en-US" sz="3200" b="1" dirty="0">
                <a:latin typeface="+mn-ea"/>
              </a:rPr>
              <a:t>可針對國中教育會考、術科測驗科目或甄選總成績設定門檻</a:t>
            </a:r>
            <a:endParaRPr lang="en-US" altLang="zh-TW" sz="3200" b="1" dirty="0">
              <a:latin typeface="+mn-ea"/>
            </a:endParaRPr>
          </a:p>
          <a:p>
            <a:pPr defTabSz="1244600">
              <a:lnSpc>
                <a:spcPct val="80000"/>
              </a:lnSpc>
              <a:spcAft>
                <a:spcPts val="0"/>
              </a:spcAft>
              <a:defRPr/>
            </a:pPr>
            <a:endParaRPr lang="en-US" altLang="zh-TW" sz="3200" b="1"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通過該校門檻者，始得參加該校分發</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國中教育會考成績</a:t>
            </a:r>
            <a:r>
              <a:rPr lang="zh-TW" altLang="en-US" sz="2800" dirty="0">
                <a:solidFill>
                  <a:schemeClr val="accent1"/>
                </a:solidFill>
                <a:latin typeface="+mn-ea"/>
              </a:rPr>
              <a:t>僅作為甄選門檻</a:t>
            </a:r>
            <a:r>
              <a:rPr lang="zh-TW" altLang="en-US" sz="2800" dirty="0">
                <a:latin typeface="+mn-ea"/>
              </a:rPr>
              <a:t>，不列入總成績計算</a:t>
            </a:r>
            <a:endParaRPr lang="en-US" altLang="zh-TW" sz="2800" dirty="0">
              <a:latin typeface="+mn-ea"/>
            </a:endParaRP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658694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8"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29"/>
            <a:ext cx="522058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41</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　　　　　日程表　</a:t>
            </a:r>
            <a:endParaRPr lang="en-US" sz="4400" b="1" dirty="0"/>
          </a:p>
        </p:txBody>
      </p:sp>
      <p:sp>
        <p:nvSpPr>
          <p:cNvPr id="10" name="矩形 9"/>
          <p:cNvSpPr/>
          <p:nvPr/>
        </p:nvSpPr>
        <p:spPr>
          <a:xfrm>
            <a:off x="2500071" y="1314041"/>
            <a:ext cx="8920716" cy="4893647"/>
          </a:xfrm>
          <a:prstGeom prst="rect">
            <a:avLst/>
          </a:prstGeom>
        </p:spPr>
        <p:txBody>
          <a:bodyPr wrap="square">
            <a:spAutoFit/>
          </a:bodyPr>
          <a:lstStyle/>
          <a:p>
            <a:pPr lvl="0" fontAlgn="base">
              <a:spcBef>
                <a:spcPct val="0"/>
              </a:spcBef>
              <a:spcAft>
                <a:spcPct val="0"/>
              </a:spcAft>
            </a:pPr>
            <a:r>
              <a:rPr lang="zh-TW" altLang="zh-TW" sz="2400" dirty="0">
                <a:latin typeface="+mn-ea"/>
              </a:rPr>
              <a:t>承辦學</a:t>
            </a:r>
            <a:r>
              <a:rPr lang="zh-TW" altLang="en-US" sz="2400" dirty="0">
                <a:latin typeface="+mn-ea"/>
              </a:rPr>
              <a:t>校：</a:t>
            </a:r>
            <a:r>
              <a:rPr lang="zh-TW" altLang="en-US" sz="2400" dirty="0">
                <a:solidFill>
                  <a:schemeClr val="accent1"/>
                </a:solidFill>
                <a:latin typeface="+mn-ea"/>
              </a:rPr>
              <a:t>新北市立三重高中</a:t>
            </a:r>
            <a:endParaRPr lang="en-US" altLang="zh-TW" sz="2400" dirty="0">
              <a:solidFill>
                <a:schemeClr val="accent1"/>
              </a:solidFill>
              <a:latin typeface="+mn-ea"/>
            </a:endParaRPr>
          </a:p>
          <a:p>
            <a:pPr lvl="0" fontAlgn="base">
              <a:spcBef>
                <a:spcPct val="0"/>
              </a:spcBef>
              <a:spcAft>
                <a:spcPct val="0"/>
              </a:spcAft>
            </a:pPr>
            <a:r>
              <a:rPr lang="zh-TW" altLang="zh-TW" sz="2400" dirty="0">
                <a:solidFill>
                  <a:prstClr val="black"/>
                </a:solidFill>
              </a:rPr>
              <a:t>簡章公告</a:t>
            </a:r>
            <a:r>
              <a:rPr lang="zh-TW" altLang="en-US" sz="2400" dirty="0">
                <a:solidFill>
                  <a:prstClr val="black"/>
                </a:solidFill>
              </a:rPr>
              <a:t>： </a:t>
            </a:r>
            <a:r>
              <a:rPr lang="en-US" altLang="zh-TW" sz="2400" dirty="0">
                <a:latin typeface="+mn-ea"/>
              </a:rPr>
              <a:t>112</a:t>
            </a:r>
            <a:r>
              <a:rPr lang="zh-TW" altLang="zh-TW" sz="2400" dirty="0">
                <a:latin typeface="+mn-ea"/>
              </a:rPr>
              <a:t>年</a:t>
            </a:r>
            <a:r>
              <a:rPr lang="en-US" altLang="zh-TW" sz="2400" dirty="0">
                <a:latin typeface="+mn-ea"/>
              </a:rPr>
              <a:t>1</a:t>
            </a:r>
            <a:r>
              <a:rPr lang="zh-TW" altLang="zh-TW" sz="2400" dirty="0">
                <a:latin typeface="+mn-ea"/>
              </a:rPr>
              <a:t>月</a:t>
            </a:r>
            <a:r>
              <a:rPr lang="en-US" altLang="zh-TW" sz="2400" dirty="0">
                <a:latin typeface="+mn-ea"/>
              </a:rPr>
              <a:t>4</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術科測驗報名</a:t>
            </a:r>
            <a:r>
              <a:rPr lang="zh-TW" altLang="en-US" sz="2400" dirty="0">
                <a:latin typeface="+mn-ea"/>
              </a:rPr>
              <a:t>： </a:t>
            </a:r>
            <a:r>
              <a:rPr lang="en-US" altLang="zh-TW" sz="2400" dirty="0">
                <a:latin typeface="+mn-ea"/>
              </a:rPr>
              <a:t>112</a:t>
            </a:r>
            <a:r>
              <a:rPr lang="zh-TW" altLang="zh-TW" sz="2400" dirty="0">
                <a:latin typeface="+mn-ea"/>
              </a:rPr>
              <a:t>年</a:t>
            </a:r>
            <a:r>
              <a:rPr lang="en-US" altLang="zh-TW" sz="2400" dirty="0">
                <a:latin typeface="+mn-ea"/>
              </a:rPr>
              <a:t>2</a:t>
            </a:r>
            <a:r>
              <a:rPr lang="zh-TW" altLang="zh-TW" sz="2400" dirty="0">
                <a:latin typeface="+mn-ea"/>
              </a:rPr>
              <a:t>月</a:t>
            </a:r>
            <a:r>
              <a:rPr lang="en-US" altLang="zh-TW" sz="2400" dirty="0">
                <a:latin typeface="+mn-ea"/>
              </a:rPr>
              <a:t>13</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2</a:t>
            </a:r>
            <a:r>
              <a:rPr lang="zh-TW" altLang="en-US" sz="2400" dirty="0">
                <a:latin typeface="+mn-ea"/>
              </a:rPr>
              <a:t>月</a:t>
            </a:r>
            <a:r>
              <a:rPr lang="en-US" altLang="zh-TW" sz="2400" dirty="0">
                <a:latin typeface="+mn-ea"/>
              </a:rPr>
              <a:t>24</a:t>
            </a:r>
            <a:r>
              <a:rPr lang="zh-TW" altLang="zh-TW" sz="2400" dirty="0">
                <a:latin typeface="+mn-ea"/>
              </a:rPr>
              <a:t>日</a:t>
            </a:r>
          </a:p>
          <a:p>
            <a:pPr lvl="0" fontAlgn="base">
              <a:spcBef>
                <a:spcPct val="0"/>
              </a:spcBef>
              <a:spcAft>
                <a:spcPct val="0"/>
              </a:spcAft>
            </a:pPr>
            <a:r>
              <a:rPr lang="zh-TW" altLang="zh-TW" sz="2400" dirty="0">
                <a:latin typeface="+mn-ea"/>
              </a:rPr>
              <a:t>以競賽表現入學報名暨郵寄繳件</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13</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17</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以競賽表現入學放榜暨寄發錄取通知</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27</a:t>
            </a:r>
            <a:r>
              <a:rPr lang="zh-TW" altLang="en-US" sz="2400" dirty="0">
                <a:latin typeface="+mn-ea"/>
              </a:rPr>
              <a:t>日</a:t>
            </a:r>
          </a:p>
          <a:p>
            <a:pPr lvl="0" fontAlgn="base">
              <a:spcBef>
                <a:spcPct val="0"/>
              </a:spcBef>
              <a:spcAft>
                <a:spcPct val="0"/>
              </a:spcAft>
            </a:pPr>
            <a:r>
              <a:rPr lang="zh-TW" altLang="zh-TW" sz="2400" dirty="0">
                <a:latin typeface="+mn-ea"/>
              </a:rPr>
              <a:t>以競賽表現入學報到</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28</a:t>
            </a:r>
            <a:r>
              <a:rPr lang="zh-TW" altLang="en-US" sz="2400" dirty="0">
                <a:latin typeface="+mn-ea"/>
              </a:rPr>
              <a:t>日</a:t>
            </a:r>
          </a:p>
          <a:p>
            <a:pPr lvl="0" fontAlgn="base">
              <a:spcBef>
                <a:spcPct val="0"/>
              </a:spcBef>
              <a:spcAft>
                <a:spcPct val="0"/>
              </a:spcAft>
            </a:pPr>
            <a:r>
              <a:rPr lang="zh-TW" altLang="en-US" sz="2400" dirty="0">
                <a:latin typeface="+mn-ea"/>
              </a:rPr>
              <a:t>聯合</a:t>
            </a:r>
            <a:r>
              <a:rPr lang="zh-TW" altLang="zh-TW" sz="2400" dirty="0">
                <a:latin typeface="+mn-ea"/>
              </a:rPr>
              <a:t>術科測驗</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8</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9</a:t>
            </a:r>
            <a:r>
              <a:rPr lang="zh-TW" altLang="zh-TW" sz="2400" dirty="0">
                <a:latin typeface="+mn-ea"/>
              </a:rPr>
              <a:t>日</a:t>
            </a:r>
          </a:p>
          <a:p>
            <a:pPr lvl="0" fontAlgn="base">
              <a:spcBef>
                <a:spcPct val="0"/>
              </a:spcBef>
              <a:spcAft>
                <a:spcPct val="0"/>
              </a:spcAft>
            </a:pPr>
            <a:r>
              <a:rPr lang="zh-TW" altLang="zh-TW" sz="2400" dirty="0">
                <a:latin typeface="+mn-ea"/>
              </a:rPr>
              <a:t>國中教育會考</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20</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21</a:t>
            </a:r>
            <a:r>
              <a:rPr lang="zh-TW" altLang="zh-TW" sz="2400" dirty="0">
                <a:latin typeface="+mn-ea"/>
              </a:rPr>
              <a:t>日</a:t>
            </a:r>
          </a:p>
          <a:p>
            <a:pPr lvl="0" fontAlgn="base">
              <a:spcBef>
                <a:spcPct val="0"/>
              </a:spcBef>
              <a:spcAft>
                <a:spcPct val="0"/>
              </a:spcAft>
            </a:pPr>
            <a:r>
              <a:rPr lang="zh-TW" altLang="en-US" sz="2400" dirty="0">
                <a:latin typeface="+mn-ea"/>
              </a:rPr>
              <a:t>分發</a:t>
            </a:r>
            <a:r>
              <a:rPr lang="zh-TW" altLang="zh-TW" sz="2400" dirty="0">
                <a:latin typeface="+mn-ea"/>
              </a:rPr>
              <a:t>報名</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6</a:t>
            </a:r>
            <a:r>
              <a:rPr lang="zh-TW" altLang="zh-TW" sz="2400" dirty="0">
                <a:latin typeface="+mn-ea"/>
              </a:rPr>
              <a:t>月</a:t>
            </a:r>
            <a:r>
              <a:rPr lang="en-US" altLang="zh-TW" sz="2400" dirty="0">
                <a:latin typeface="+mn-ea"/>
              </a:rPr>
              <a:t>9</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15</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en-US" sz="2400" dirty="0">
                <a:latin typeface="+mn-ea"/>
              </a:rPr>
              <a:t>寄發志願選填通知單：</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21</a:t>
            </a:r>
            <a:r>
              <a:rPr lang="zh-TW" altLang="en-US" sz="2400" dirty="0">
                <a:latin typeface="+mn-ea"/>
              </a:rPr>
              <a:t>日</a:t>
            </a:r>
            <a:endParaRPr lang="en-US" altLang="zh-TW" sz="2400" dirty="0">
              <a:latin typeface="+mn-ea"/>
            </a:endParaRPr>
          </a:p>
          <a:p>
            <a:pPr lvl="0" fontAlgn="base">
              <a:spcBef>
                <a:spcPct val="0"/>
              </a:spcBef>
              <a:spcAft>
                <a:spcPct val="0"/>
              </a:spcAft>
            </a:pPr>
            <a:r>
              <a:rPr lang="zh-TW" altLang="en-US" sz="2400" dirty="0">
                <a:latin typeface="+mn-ea"/>
              </a:rPr>
              <a:t>線上志願選填： </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26</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30</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甄選入學</a:t>
            </a:r>
            <a:r>
              <a:rPr lang="zh-TW" altLang="en-US" sz="2400" dirty="0">
                <a:latin typeface="+mn-ea"/>
              </a:rPr>
              <a:t>聯合</a:t>
            </a:r>
            <a:r>
              <a:rPr lang="zh-TW" altLang="zh-TW" sz="2400" dirty="0">
                <a:latin typeface="+mn-ea"/>
              </a:rPr>
              <a:t>分發</a:t>
            </a: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11</a:t>
            </a:r>
            <a:r>
              <a:rPr lang="zh-TW" altLang="en-US" sz="2400" dirty="0">
                <a:latin typeface="+mn-ea"/>
              </a:rPr>
              <a:t>日</a:t>
            </a:r>
          </a:p>
          <a:p>
            <a:pPr lvl="0" fontAlgn="base">
              <a:spcBef>
                <a:spcPct val="0"/>
              </a:spcBef>
              <a:spcAft>
                <a:spcPct val="0"/>
              </a:spcAft>
            </a:pPr>
            <a:r>
              <a:rPr lang="zh-TW" altLang="en-US" sz="2400" dirty="0">
                <a:latin typeface="+mn-ea"/>
              </a:rPr>
              <a:t>甄選入學聯合分發</a:t>
            </a:r>
            <a:r>
              <a:rPr lang="zh-TW" altLang="zh-TW" sz="2400" dirty="0">
                <a:latin typeface="+mn-ea"/>
              </a:rPr>
              <a:t>報到</a:t>
            </a:r>
            <a:r>
              <a:rPr lang="zh-TW" altLang="en-US" sz="2400" dirty="0">
                <a:latin typeface="+mn-ea"/>
              </a:rPr>
              <a:t>：</a:t>
            </a:r>
            <a:r>
              <a:rPr lang="en-US" altLang="zh-TW" sz="2400" dirty="0">
                <a:latin typeface="+mn-ea"/>
              </a:rPr>
              <a:t>112</a:t>
            </a:r>
            <a:r>
              <a:rPr lang="zh-TW" altLang="zh-TW" sz="2400" dirty="0">
                <a:latin typeface="+mn-ea"/>
              </a:rPr>
              <a:t>年</a:t>
            </a:r>
            <a:r>
              <a:rPr lang="en-US" altLang="zh-TW" sz="2400" dirty="0">
                <a:latin typeface="+mn-ea"/>
              </a:rPr>
              <a:t>7</a:t>
            </a:r>
            <a:r>
              <a:rPr lang="zh-TW" altLang="zh-TW" sz="2400" dirty="0">
                <a:latin typeface="+mn-ea"/>
              </a:rPr>
              <a:t>月</a:t>
            </a:r>
            <a:r>
              <a:rPr lang="en-US" altLang="zh-TW" sz="2400" dirty="0">
                <a:latin typeface="+mn-ea"/>
              </a:rPr>
              <a:t>12</a:t>
            </a:r>
            <a:r>
              <a:rPr lang="zh-TW" altLang="zh-TW" sz="2400" dirty="0">
                <a:latin typeface="+mn-ea"/>
              </a:rPr>
              <a:t>日</a:t>
            </a:r>
          </a:p>
        </p:txBody>
      </p:sp>
      <p:sp>
        <p:nvSpPr>
          <p:cNvPr id="2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34391" y="141924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33849" y="177860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30423" y="2134453"/>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21680" y="2493813"/>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30423" y="285692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21171" y="3233462"/>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25223" y="3605122"/>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22543" y="397311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21171" y="432388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30423" y="4712760"/>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27097" y="508074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43"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49095" y="5435074"/>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45585" y="577899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02848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5" y="636929"/>
            <a:ext cx="4082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42</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舞蹈班辦理方式</a:t>
            </a:r>
            <a:endParaRPr lang="en-US" sz="4400" b="1" dirty="0">
              <a:solidFill>
                <a:prstClr val="black"/>
              </a:solidFill>
            </a:endParaRPr>
          </a:p>
        </p:txBody>
      </p:sp>
      <p:sp>
        <p:nvSpPr>
          <p:cNvPr id="4" name="矩形 3"/>
          <p:cNvSpPr/>
          <p:nvPr/>
        </p:nvSpPr>
        <p:spPr>
          <a:xfrm>
            <a:off x="2062333" y="1380616"/>
            <a:ext cx="10129667" cy="4535088"/>
          </a:xfrm>
          <a:prstGeom prst="rect">
            <a:avLst/>
          </a:prstGeom>
        </p:spPr>
        <p:txBody>
          <a:bodyPr wrap="square">
            <a:spAutoFit/>
          </a:bodyPr>
          <a:lstStyle/>
          <a:p>
            <a:pPr>
              <a:lnSpc>
                <a:spcPct val="80000"/>
              </a:lnSpc>
              <a:spcBef>
                <a:spcPts val="100"/>
              </a:spcBef>
              <a:spcAft>
                <a:spcPts val="100"/>
              </a:spcAft>
              <a:defRPr/>
            </a:pPr>
            <a:r>
              <a:rPr lang="zh-TW" altLang="en-US" sz="2800" b="1" dirty="0">
                <a:latin typeface="+mn-ea"/>
              </a:rPr>
              <a:t>招生作業分術科測驗及分發作業二階段辦理：</a:t>
            </a:r>
            <a:endParaRPr lang="en-US" altLang="zh-TW" sz="2800" b="1" dirty="0">
              <a:latin typeface="+mn-ea"/>
            </a:endParaRPr>
          </a:p>
          <a:p>
            <a:pPr>
              <a:lnSpc>
                <a:spcPct val="80000"/>
              </a:lnSpc>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1.</a:t>
            </a:r>
            <a:r>
              <a:rPr lang="zh-TW" altLang="en-US" sz="2400" dirty="0">
                <a:latin typeface="+mn-ea"/>
              </a:rPr>
              <a:t>術科測驗：</a:t>
            </a:r>
            <a:r>
              <a:rPr lang="zh-TW" altLang="en-US" sz="2000" dirty="0">
                <a:solidFill>
                  <a:schemeClr val="accent1"/>
                </a:solidFill>
                <a:latin typeface="+mn-ea"/>
              </a:rPr>
              <a:t>不得施以學科成就測驗</a:t>
            </a:r>
          </a:p>
          <a:p>
            <a:pPr>
              <a:spcBef>
                <a:spcPts val="100"/>
              </a:spcBef>
              <a:spcAft>
                <a:spcPts val="100"/>
              </a:spcAft>
              <a:defRPr/>
            </a:pPr>
            <a:r>
              <a:rPr lang="zh-TW" altLang="en-US" sz="2400" dirty="0">
                <a:latin typeface="+mn-ea"/>
              </a:rPr>
              <a:t>      芭蕾、現代舞、中國舞、即興與創作</a:t>
            </a:r>
            <a:r>
              <a:rPr lang="en-US" altLang="zh-TW" sz="2400" dirty="0">
                <a:latin typeface="+mn-ea"/>
              </a:rPr>
              <a:t>4</a:t>
            </a:r>
            <a:r>
              <a:rPr lang="zh-TW" altLang="en-US" sz="2400" dirty="0">
                <a:latin typeface="+mn-ea"/>
              </a:rPr>
              <a:t>科</a:t>
            </a:r>
            <a:endParaRPr lang="en-US" altLang="zh-TW" sz="2400" dirty="0">
              <a:latin typeface="+mn-ea"/>
            </a:endParaRPr>
          </a:p>
          <a:p>
            <a:pPr>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2.</a:t>
            </a:r>
            <a:r>
              <a:rPr lang="zh-TW" altLang="en-US" sz="2400" dirty="0">
                <a:latin typeface="+mn-ea"/>
              </a:rPr>
              <a:t>分發作業：</a:t>
            </a:r>
            <a:endParaRPr lang="en-US" altLang="zh-TW"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以術科測驗分數及學生志 願作為入學依據，並</a:t>
            </a:r>
            <a:r>
              <a:rPr lang="zh-TW" altLang="en-US" sz="2400" dirty="0">
                <a:solidFill>
                  <a:schemeClr val="accent1"/>
                </a:solidFill>
                <a:latin typeface="+mn-ea"/>
              </a:rPr>
              <a:t>得以國民中學</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教育會考成績為入學門檻</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800" b="1" dirty="0">
                <a:latin typeface="+mn-ea"/>
              </a:rPr>
              <a:t>術科分數計算：</a:t>
            </a:r>
            <a:endParaRPr lang="en-US" altLang="zh-TW" sz="2800" b="1" dirty="0">
              <a:latin typeface="+mn-ea"/>
            </a:endParaRPr>
          </a:p>
          <a:p>
            <a:pPr>
              <a:lnSpc>
                <a:spcPct val="80000"/>
              </a:lnSpc>
              <a:spcBef>
                <a:spcPts val="100"/>
              </a:spcBef>
              <a:spcAft>
                <a:spcPts val="100"/>
              </a:spcAft>
              <a:buFont typeface="Arial" pitchFamily="34" charset="0"/>
              <a:buNone/>
              <a:defRPr/>
            </a:pPr>
            <a:endParaRPr lang="en-US" altLang="zh-TW" sz="2400" dirty="0">
              <a:latin typeface="+mn-ea"/>
            </a:endParaRPr>
          </a:p>
          <a:p>
            <a:pPr marL="2057400" lvl="0" indent="-2057400">
              <a:defRPr/>
            </a:pPr>
            <a:r>
              <a:rPr lang="zh-TW" altLang="en-US" sz="2400" dirty="0">
                <a:latin typeface="+mn-ea"/>
              </a:rPr>
              <a:t>      甄選總成績＝</a:t>
            </a:r>
            <a:r>
              <a:rPr lang="en-US" altLang="zh-TW" sz="2400" dirty="0">
                <a:latin typeface="+mn-ea"/>
              </a:rPr>
              <a:t>400</a:t>
            </a:r>
            <a:r>
              <a:rPr lang="zh-TW" altLang="en-US" sz="2400" dirty="0">
                <a:latin typeface="+mn-ea"/>
              </a:rPr>
              <a:t>  </a:t>
            </a:r>
            <a:r>
              <a:rPr lang="zh-TW" altLang="en-US" sz="2000" dirty="0">
                <a:latin typeface="+mn-ea"/>
              </a:rPr>
              <a:t>各科滿分為</a:t>
            </a:r>
            <a:r>
              <a:rPr lang="en-US" altLang="zh-TW" sz="2000" dirty="0">
                <a:solidFill>
                  <a:schemeClr val="accent1"/>
                </a:solidFill>
                <a:latin typeface="+mn-ea"/>
              </a:rPr>
              <a:t>100</a:t>
            </a:r>
            <a:r>
              <a:rPr lang="zh-TW" altLang="en-US" sz="2000" dirty="0">
                <a:latin typeface="+mn-ea"/>
              </a:rPr>
              <a:t>分</a:t>
            </a:r>
            <a:endParaRPr lang="en-US" altLang="zh-TW" sz="2400" dirty="0">
              <a:latin typeface="+mn-ea"/>
            </a:endParaRPr>
          </a:p>
          <a:p>
            <a:pPr marL="360000" lvl="0" indent="-2057400">
              <a:defRPr/>
            </a:pPr>
            <a:r>
              <a:rPr lang="zh-TW" altLang="en-US" sz="2000" dirty="0">
                <a:latin typeface="+mn-ea"/>
              </a:rPr>
              <a:t>       </a:t>
            </a:r>
            <a:r>
              <a:rPr lang="en-US" altLang="zh-TW" sz="2000" dirty="0">
                <a:latin typeface="+mn-ea"/>
              </a:rPr>
              <a:t>(</a:t>
            </a:r>
            <a:r>
              <a:rPr lang="zh-TW" altLang="en-US" dirty="0">
                <a:latin typeface="+mn-ea"/>
              </a:rPr>
              <a:t>芭蕾</a:t>
            </a:r>
            <a:r>
              <a:rPr lang="en-US" altLang="en-US" dirty="0">
                <a:latin typeface="+mn-ea"/>
              </a:rPr>
              <a:t>×</a:t>
            </a:r>
            <a:r>
              <a:rPr lang="en-US" altLang="zh-TW" dirty="0">
                <a:latin typeface="+mn-ea"/>
              </a:rPr>
              <a:t>1</a:t>
            </a:r>
            <a:r>
              <a:rPr lang="en-US" altLang="en-US" dirty="0">
                <a:latin typeface="+mn-ea"/>
              </a:rPr>
              <a:t>+</a:t>
            </a:r>
            <a:r>
              <a:rPr lang="zh-TW" altLang="en-US" dirty="0">
                <a:latin typeface="+mn-ea"/>
              </a:rPr>
              <a:t>現代舞</a:t>
            </a:r>
            <a:r>
              <a:rPr lang="en-US" altLang="en-US" dirty="0">
                <a:latin typeface="+mn-ea"/>
              </a:rPr>
              <a:t>×</a:t>
            </a:r>
            <a:r>
              <a:rPr lang="en-US" altLang="zh-TW" dirty="0">
                <a:latin typeface="+mn-ea"/>
              </a:rPr>
              <a:t>1</a:t>
            </a:r>
            <a:r>
              <a:rPr lang="en-US" altLang="en-US" dirty="0">
                <a:latin typeface="+mn-ea"/>
              </a:rPr>
              <a:t>+</a:t>
            </a:r>
            <a:r>
              <a:rPr lang="zh-TW" altLang="en-US" dirty="0">
                <a:latin typeface="+mn-ea"/>
              </a:rPr>
              <a:t>中國舞</a:t>
            </a:r>
            <a:r>
              <a:rPr lang="en-US" altLang="en-US" dirty="0">
                <a:latin typeface="+mn-ea"/>
              </a:rPr>
              <a:t>×</a:t>
            </a:r>
            <a:r>
              <a:rPr lang="en-US" altLang="zh-TW" dirty="0">
                <a:latin typeface="+mn-ea"/>
              </a:rPr>
              <a:t>1</a:t>
            </a:r>
            <a:r>
              <a:rPr lang="en-US" altLang="en-US" dirty="0">
                <a:latin typeface="+mn-ea"/>
              </a:rPr>
              <a:t>+</a:t>
            </a:r>
            <a:r>
              <a:rPr lang="zh-TW" altLang="en-US" dirty="0">
                <a:latin typeface="+mn-ea"/>
              </a:rPr>
              <a:t>即興與創作</a:t>
            </a:r>
            <a:r>
              <a:rPr lang="en-US" altLang="en-US" dirty="0">
                <a:latin typeface="+mn-ea"/>
              </a:rPr>
              <a:t>×1</a:t>
            </a:r>
            <a:r>
              <a:rPr lang="en-US" altLang="en-US" sz="2000" dirty="0">
                <a:latin typeface="+mn-ea"/>
              </a:rPr>
              <a:t>)</a:t>
            </a: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788783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29"/>
            <a:ext cx="434871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43</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5704" y="2827131"/>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5"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選校登記序號</a:t>
            </a:r>
            <a:endParaRPr lang="en-US" sz="4400" b="1" dirty="0">
              <a:solidFill>
                <a:prstClr val="black"/>
              </a:solidFill>
            </a:endParaRPr>
          </a:p>
        </p:txBody>
      </p:sp>
      <p:sp>
        <p:nvSpPr>
          <p:cNvPr id="4" name="矩形 3"/>
          <p:cNvSpPr/>
          <p:nvPr/>
        </p:nvSpPr>
        <p:spPr>
          <a:xfrm>
            <a:off x="2062333" y="1380619"/>
            <a:ext cx="10129667" cy="4770537"/>
          </a:xfrm>
          <a:prstGeom prst="rect">
            <a:avLst/>
          </a:prstGeom>
        </p:spPr>
        <p:txBody>
          <a:bodyPr wrap="square">
            <a:spAutoFit/>
          </a:bodyPr>
          <a:lstStyle/>
          <a:p>
            <a:pPr defTabSz="1244600">
              <a:lnSpc>
                <a:spcPct val="80000"/>
              </a:lnSpc>
              <a:spcAft>
                <a:spcPts val="0"/>
              </a:spcAft>
              <a:defRPr/>
            </a:pPr>
            <a:r>
              <a:rPr lang="zh-TW" altLang="en-US" sz="3200" b="1" dirty="0">
                <a:latin typeface="+mn-ea"/>
              </a:rPr>
              <a:t>依甄選總成績高低排序產生選校登記序號</a:t>
            </a:r>
            <a:endParaRPr lang="en-US" altLang="zh-TW" sz="3200" b="1" dirty="0">
              <a:latin typeface="+mn-ea"/>
            </a:endParaRPr>
          </a:p>
          <a:p>
            <a:pPr defTabSz="1244600">
              <a:defRPr/>
            </a:pPr>
            <a:r>
              <a:rPr lang="en-US" altLang="zh-TW" sz="2800" dirty="0">
                <a:latin typeface="+mn-ea"/>
              </a:rPr>
              <a:t/>
            </a: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 同分參酌順序：</a:t>
            </a:r>
            <a:r>
              <a:rPr lang="en-US" altLang="zh-TW" sz="2800" dirty="0">
                <a:latin typeface="+mn-ea"/>
              </a:rPr>
              <a:t/>
            </a:r>
            <a:br>
              <a:rPr lang="en-US" altLang="zh-TW" sz="2800" dirty="0">
                <a:latin typeface="+mn-ea"/>
              </a:rPr>
            </a:br>
            <a:r>
              <a:rPr lang="zh-TW" altLang="en-US" sz="2800" dirty="0">
                <a:latin typeface="+mn-ea"/>
              </a:rPr>
              <a:t>          </a:t>
            </a:r>
            <a:r>
              <a:rPr lang="en-US" altLang="en-US" sz="2800" dirty="0">
                <a:latin typeface="+mn-ea"/>
              </a:rPr>
              <a:t>1.</a:t>
            </a:r>
            <a:r>
              <a:rPr lang="zh-TW" altLang="zh-TW" sz="2800" dirty="0">
                <a:latin typeface="+mn-ea"/>
              </a:rPr>
              <a:t>芭蕾</a:t>
            </a:r>
            <a:r>
              <a:rPr lang="zh-TW" altLang="en-US" sz="2800" dirty="0">
                <a:latin typeface="+mn-ea"/>
              </a:rPr>
              <a:t>   </a:t>
            </a:r>
            <a:r>
              <a:rPr lang="en-US" altLang="zh-TW" sz="2800" dirty="0">
                <a:latin typeface="+mn-ea"/>
              </a:rPr>
              <a:t>2.</a:t>
            </a:r>
            <a:r>
              <a:rPr lang="zh-TW" altLang="zh-TW" sz="2800" dirty="0">
                <a:latin typeface="+mn-ea"/>
              </a:rPr>
              <a:t>現代舞</a:t>
            </a:r>
            <a:r>
              <a:rPr lang="zh-TW" altLang="en-US" sz="2800" dirty="0">
                <a:latin typeface="+mn-ea"/>
              </a:rPr>
              <a:t>   </a:t>
            </a:r>
            <a:r>
              <a:rPr lang="en-US" altLang="zh-TW" sz="2800" dirty="0">
                <a:latin typeface="+mn-ea"/>
              </a:rPr>
              <a:t>3.</a:t>
            </a:r>
            <a:r>
              <a:rPr lang="zh-TW" altLang="zh-TW" sz="2800" dirty="0">
                <a:latin typeface="+mn-ea"/>
              </a:rPr>
              <a:t>中國舞</a:t>
            </a:r>
            <a:r>
              <a:rPr lang="zh-TW" altLang="en-US" sz="2800" dirty="0">
                <a:latin typeface="+mn-ea"/>
              </a:rPr>
              <a:t>   </a:t>
            </a:r>
            <a:r>
              <a:rPr lang="en-US" altLang="zh-TW" sz="2800" dirty="0">
                <a:latin typeface="+mn-ea"/>
              </a:rPr>
              <a:t>4.</a:t>
            </a:r>
            <a:r>
              <a:rPr lang="zh-TW" altLang="zh-TW" sz="2800" dirty="0">
                <a:latin typeface="+mn-ea"/>
              </a:rPr>
              <a:t>即興與創作</a:t>
            </a:r>
            <a:r>
              <a:rPr lang="en-US" altLang="zh-TW" sz="2800" dirty="0">
                <a:latin typeface="+mn-ea"/>
              </a:rPr>
              <a:t/>
            </a: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 同分且參酌順序仍相同者，以現場</a:t>
            </a:r>
            <a:r>
              <a:rPr lang="zh-TW" altLang="en-US" sz="2800" dirty="0">
                <a:solidFill>
                  <a:schemeClr val="accent1"/>
                </a:solidFill>
                <a:latin typeface="+mn-ea"/>
              </a:rPr>
              <a:t>抽籤</a:t>
            </a:r>
            <a:r>
              <a:rPr lang="zh-TW" altLang="en-US" sz="2800" dirty="0">
                <a:latin typeface="+mn-ea"/>
              </a:rPr>
              <a:t>決定選校順序</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3200" b="1" dirty="0">
                <a:solidFill>
                  <a:schemeClr val="accent1"/>
                </a:solidFill>
                <a:latin typeface="+mn-ea"/>
              </a:rPr>
              <a:t>各校</a:t>
            </a:r>
            <a:r>
              <a:rPr lang="zh-TW" altLang="en-US" sz="3200" b="1" dirty="0">
                <a:latin typeface="+mn-ea"/>
              </a:rPr>
              <a:t>可針對國中教育會考、術科測驗科目或甄選總成績設定門檻</a:t>
            </a:r>
            <a:endParaRPr lang="en-US" altLang="zh-TW" sz="3200" b="1" dirty="0">
              <a:latin typeface="+mn-ea"/>
            </a:endParaRPr>
          </a:p>
          <a:p>
            <a:pPr defTabSz="1244600">
              <a:lnSpc>
                <a:spcPct val="80000"/>
              </a:lnSpc>
              <a:spcAft>
                <a:spcPts val="0"/>
              </a:spcAft>
              <a:defRPr/>
            </a:pPr>
            <a:endParaRPr lang="en-US" altLang="zh-TW" sz="3200" b="1"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通過該校門檻者，始得參加該校分發</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國中教育會考成績</a:t>
            </a:r>
            <a:r>
              <a:rPr lang="zh-TW" altLang="en-US" sz="2800" dirty="0">
                <a:solidFill>
                  <a:schemeClr val="accent1"/>
                </a:solidFill>
                <a:latin typeface="+mn-ea"/>
              </a:rPr>
              <a:t>僅作為甄選門檻</a:t>
            </a:r>
            <a:r>
              <a:rPr lang="zh-TW" altLang="en-US" sz="2800" dirty="0">
                <a:latin typeface="+mn-ea"/>
              </a:rPr>
              <a:t>，不列入總成績計算</a:t>
            </a:r>
            <a:endParaRPr lang="en-US" altLang="zh-TW" sz="2800" dirty="0">
              <a:latin typeface="+mn-ea"/>
            </a:endParaRP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602382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29"/>
            <a:ext cx="522058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44</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　　　　　日程表</a:t>
            </a:r>
            <a:endParaRPr lang="en-US" sz="2000" b="1" dirty="0">
              <a:solidFill>
                <a:srgbClr val="FF0000"/>
              </a:solidFill>
            </a:endParaRPr>
          </a:p>
        </p:txBody>
      </p:sp>
      <p:sp>
        <p:nvSpPr>
          <p:cNvPr id="2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48515" y="141700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47973" y="177636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44547" y="213220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5804" y="249156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44547" y="285468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5295" y="323121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9347" y="360287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6667" y="3970867"/>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5295" y="432164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44547" y="4710516"/>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41221" y="507850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2" name="矩形 1"/>
          <p:cNvSpPr/>
          <p:nvPr/>
        </p:nvSpPr>
        <p:spPr>
          <a:xfrm>
            <a:off x="2716308" y="1335494"/>
            <a:ext cx="8803341" cy="4893647"/>
          </a:xfrm>
          <a:prstGeom prst="rect">
            <a:avLst/>
          </a:prstGeom>
        </p:spPr>
        <p:txBody>
          <a:bodyPr wrap="square">
            <a:spAutoFit/>
          </a:bodyPr>
          <a:lstStyle/>
          <a:p>
            <a:pPr lvl="0" fontAlgn="base">
              <a:spcBef>
                <a:spcPct val="0"/>
              </a:spcBef>
              <a:spcAft>
                <a:spcPct val="0"/>
              </a:spcAft>
            </a:pPr>
            <a:r>
              <a:rPr lang="zh-TW" altLang="zh-TW" sz="2400" dirty="0">
                <a:latin typeface="+mn-ea"/>
              </a:rPr>
              <a:t>承辦學</a:t>
            </a:r>
            <a:r>
              <a:rPr lang="zh-TW" altLang="en-US" sz="2400" dirty="0">
                <a:latin typeface="+mn-ea"/>
              </a:rPr>
              <a:t>校：</a:t>
            </a:r>
            <a:r>
              <a:rPr lang="zh-TW" altLang="en-US" sz="2400" dirty="0">
                <a:solidFill>
                  <a:srgbClr val="FF0000"/>
                </a:solidFill>
                <a:latin typeface="+mn-ea"/>
              </a:rPr>
              <a:t>臺北市立中正高中</a:t>
            </a:r>
            <a:endParaRPr lang="en-US" altLang="zh-TW" sz="2400" dirty="0">
              <a:solidFill>
                <a:srgbClr val="FF0000"/>
              </a:solidFill>
              <a:latin typeface="+mn-ea"/>
            </a:endParaRPr>
          </a:p>
          <a:p>
            <a:pPr lvl="0" fontAlgn="base">
              <a:spcBef>
                <a:spcPct val="0"/>
              </a:spcBef>
              <a:spcAft>
                <a:spcPct val="0"/>
              </a:spcAft>
            </a:pPr>
            <a:r>
              <a:rPr lang="zh-TW" altLang="zh-TW" sz="2400" dirty="0">
                <a:solidFill>
                  <a:prstClr val="black"/>
                </a:solidFill>
              </a:rPr>
              <a:t>簡章公告</a:t>
            </a:r>
            <a:r>
              <a:rPr lang="zh-TW" altLang="en-US" sz="2400" dirty="0">
                <a:solidFill>
                  <a:prstClr val="black"/>
                </a:solidFill>
              </a:rPr>
              <a:t>： </a:t>
            </a:r>
            <a:r>
              <a:rPr lang="en-US" altLang="zh-TW" sz="2400" dirty="0">
                <a:latin typeface="+mn-ea"/>
              </a:rPr>
              <a:t>112</a:t>
            </a:r>
            <a:r>
              <a:rPr lang="zh-TW" altLang="zh-TW" sz="2400" dirty="0">
                <a:latin typeface="+mn-ea"/>
              </a:rPr>
              <a:t>年</a:t>
            </a:r>
            <a:r>
              <a:rPr lang="en-US" altLang="zh-TW" sz="2400" dirty="0">
                <a:latin typeface="+mn-ea"/>
              </a:rPr>
              <a:t>1</a:t>
            </a:r>
            <a:r>
              <a:rPr lang="zh-TW" altLang="zh-TW" sz="2400" dirty="0">
                <a:latin typeface="+mn-ea"/>
              </a:rPr>
              <a:t>月</a:t>
            </a:r>
            <a:r>
              <a:rPr lang="en-US" altLang="zh-TW" sz="2400" dirty="0">
                <a:latin typeface="+mn-ea"/>
              </a:rPr>
              <a:t>4</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術科測驗報名</a:t>
            </a:r>
            <a:r>
              <a:rPr lang="zh-TW" altLang="en-US" sz="2400" dirty="0">
                <a:latin typeface="+mn-ea"/>
              </a:rPr>
              <a:t>： </a:t>
            </a:r>
            <a:r>
              <a:rPr lang="en-US" altLang="zh-TW" sz="2400" dirty="0">
                <a:latin typeface="+mn-ea"/>
              </a:rPr>
              <a:t>112</a:t>
            </a:r>
            <a:r>
              <a:rPr lang="zh-TW" altLang="zh-TW" sz="2400" dirty="0">
                <a:latin typeface="+mn-ea"/>
              </a:rPr>
              <a:t>年</a:t>
            </a:r>
            <a:r>
              <a:rPr lang="en-US" altLang="zh-TW" sz="2400" dirty="0">
                <a:latin typeface="+mn-ea"/>
              </a:rPr>
              <a:t>2</a:t>
            </a:r>
            <a:r>
              <a:rPr lang="zh-TW" altLang="zh-TW" sz="2400" dirty="0">
                <a:latin typeface="+mn-ea"/>
              </a:rPr>
              <a:t>月</a:t>
            </a:r>
            <a:r>
              <a:rPr lang="en-US" altLang="zh-TW" sz="2400" dirty="0">
                <a:latin typeface="+mn-ea"/>
              </a:rPr>
              <a:t>13</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2</a:t>
            </a:r>
            <a:r>
              <a:rPr lang="zh-TW" altLang="en-US" sz="2400" dirty="0">
                <a:latin typeface="+mn-ea"/>
              </a:rPr>
              <a:t>月</a:t>
            </a:r>
            <a:r>
              <a:rPr lang="en-US" altLang="zh-TW" sz="2400" dirty="0">
                <a:latin typeface="+mn-ea"/>
              </a:rPr>
              <a:t>24</a:t>
            </a:r>
            <a:r>
              <a:rPr lang="zh-TW" altLang="zh-TW" sz="2400" dirty="0">
                <a:latin typeface="+mn-ea"/>
              </a:rPr>
              <a:t>日</a:t>
            </a:r>
          </a:p>
          <a:p>
            <a:pPr lvl="0" fontAlgn="base">
              <a:spcBef>
                <a:spcPct val="0"/>
              </a:spcBef>
              <a:spcAft>
                <a:spcPct val="0"/>
              </a:spcAft>
            </a:pPr>
            <a:r>
              <a:rPr lang="zh-TW" altLang="zh-TW" sz="2400" dirty="0">
                <a:latin typeface="+mn-ea"/>
              </a:rPr>
              <a:t>以競賽表現入學報名暨郵寄繳件</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20</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27</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以競賽表現入學放榜暨寄發錄取通知</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en-US" sz="2400" dirty="0">
                <a:latin typeface="+mn-ea"/>
              </a:rPr>
              <a:t>月</a:t>
            </a:r>
            <a:r>
              <a:rPr lang="en-US" altLang="zh-TW" sz="2400" dirty="0">
                <a:latin typeface="+mn-ea"/>
              </a:rPr>
              <a:t>7</a:t>
            </a:r>
            <a:r>
              <a:rPr lang="zh-TW" altLang="en-US" sz="2400" dirty="0">
                <a:latin typeface="+mn-ea"/>
              </a:rPr>
              <a:t>日</a:t>
            </a:r>
          </a:p>
          <a:p>
            <a:pPr lvl="0" fontAlgn="base">
              <a:spcBef>
                <a:spcPct val="0"/>
              </a:spcBef>
              <a:spcAft>
                <a:spcPct val="0"/>
              </a:spcAft>
            </a:pPr>
            <a:r>
              <a:rPr lang="zh-TW" altLang="zh-TW" sz="2400" dirty="0">
                <a:latin typeface="+mn-ea"/>
              </a:rPr>
              <a:t>以競賽表現入學報到</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en-US" sz="2400" dirty="0">
                <a:latin typeface="+mn-ea"/>
              </a:rPr>
              <a:t>月</a:t>
            </a:r>
            <a:r>
              <a:rPr lang="en-US" altLang="zh-TW" sz="2400" dirty="0">
                <a:latin typeface="+mn-ea"/>
              </a:rPr>
              <a:t>10</a:t>
            </a:r>
            <a:r>
              <a:rPr lang="zh-TW" altLang="en-US" sz="2400" dirty="0">
                <a:latin typeface="+mn-ea"/>
              </a:rPr>
              <a:t>日</a:t>
            </a:r>
          </a:p>
          <a:p>
            <a:pPr lvl="0" fontAlgn="base">
              <a:spcBef>
                <a:spcPct val="0"/>
              </a:spcBef>
              <a:spcAft>
                <a:spcPct val="0"/>
              </a:spcAft>
            </a:pPr>
            <a:r>
              <a:rPr lang="zh-TW" altLang="en-US" sz="2400" dirty="0">
                <a:latin typeface="+mn-ea"/>
              </a:rPr>
              <a:t>聯合</a:t>
            </a:r>
            <a:r>
              <a:rPr lang="zh-TW" altLang="zh-TW" sz="2400" dirty="0">
                <a:latin typeface="+mn-ea"/>
              </a:rPr>
              <a:t>術科測驗</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15</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17</a:t>
            </a:r>
            <a:r>
              <a:rPr lang="zh-TW" altLang="zh-TW" sz="2400" dirty="0">
                <a:latin typeface="+mn-ea"/>
              </a:rPr>
              <a:t>日</a:t>
            </a:r>
          </a:p>
          <a:p>
            <a:pPr lvl="0" fontAlgn="base">
              <a:spcBef>
                <a:spcPct val="0"/>
              </a:spcBef>
              <a:spcAft>
                <a:spcPct val="0"/>
              </a:spcAft>
            </a:pPr>
            <a:r>
              <a:rPr lang="zh-TW" altLang="zh-TW" sz="2400" dirty="0">
                <a:latin typeface="+mn-ea"/>
              </a:rPr>
              <a:t>國中教育會考</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20</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21</a:t>
            </a:r>
            <a:r>
              <a:rPr lang="zh-TW" altLang="zh-TW" sz="2400" dirty="0">
                <a:latin typeface="+mn-ea"/>
              </a:rPr>
              <a:t>日</a:t>
            </a:r>
          </a:p>
          <a:p>
            <a:pPr lvl="0" fontAlgn="base">
              <a:spcBef>
                <a:spcPct val="0"/>
              </a:spcBef>
              <a:spcAft>
                <a:spcPct val="0"/>
              </a:spcAft>
            </a:pPr>
            <a:r>
              <a:rPr lang="zh-TW" altLang="en-US" sz="2400" dirty="0">
                <a:latin typeface="+mn-ea"/>
              </a:rPr>
              <a:t>分發</a:t>
            </a:r>
            <a:r>
              <a:rPr lang="zh-TW" altLang="zh-TW" sz="2400" dirty="0">
                <a:latin typeface="+mn-ea"/>
              </a:rPr>
              <a:t>報名</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6</a:t>
            </a:r>
            <a:r>
              <a:rPr lang="zh-TW" altLang="zh-TW" sz="2400" dirty="0">
                <a:latin typeface="+mn-ea"/>
              </a:rPr>
              <a:t>月</a:t>
            </a:r>
            <a:r>
              <a:rPr lang="en-US" altLang="zh-TW" sz="2400" dirty="0">
                <a:latin typeface="+mn-ea"/>
              </a:rPr>
              <a:t>9</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15</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en-US" sz="2400" dirty="0">
                <a:latin typeface="+mn-ea"/>
              </a:rPr>
              <a:t>寄發志願選填通知單：</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21</a:t>
            </a:r>
            <a:r>
              <a:rPr lang="zh-TW" altLang="en-US" sz="2400" dirty="0">
                <a:latin typeface="+mn-ea"/>
              </a:rPr>
              <a:t>日</a:t>
            </a:r>
            <a:endParaRPr lang="en-US" altLang="zh-TW" sz="2400" dirty="0">
              <a:latin typeface="+mn-ea"/>
            </a:endParaRPr>
          </a:p>
          <a:p>
            <a:pPr lvl="0" fontAlgn="base">
              <a:spcBef>
                <a:spcPct val="0"/>
              </a:spcBef>
              <a:spcAft>
                <a:spcPct val="0"/>
              </a:spcAft>
            </a:pPr>
            <a:r>
              <a:rPr lang="zh-TW" altLang="en-US" sz="2400" dirty="0">
                <a:latin typeface="+mn-ea"/>
              </a:rPr>
              <a:t>線上志願選填： </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26</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30</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甄選入學</a:t>
            </a:r>
            <a:r>
              <a:rPr lang="zh-TW" altLang="en-US" sz="2400" dirty="0">
                <a:latin typeface="+mn-ea"/>
              </a:rPr>
              <a:t>聯合</a:t>
            </a:r>
            <a:r>
              <a:rPr lang="zh-TW" altLang="zh-TW" sz="2400" dirty="0">
                <a:latin typeface="+mn-ea"/>
              </a:rPr>
              <a:t>分發</a:t>
            </a: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11</a:t>
            </a:r>
            <a:r>
              <a:rPr lang="zh-TW" altLang="en-US" sz="2400" dirty="0">
                <a:latin typeface="+mn-ea"/>
              </a:rPr>
              <a:t>日</a:t>
            </a:r>
          </a:p>
          <a:p>
            <a:pPr lvl="0" fontAlgn="base">
              <a:spcBef>
                <a:spcPct val="0"/>
              </a:spcBef>
              <a:spcAft>
                <a:spcPct val="0"/>
              </a:spcAft>
            </a:pPr>
            <a:r>
              <a:rPr lang="zh-TW" altLang="en-US" sz="2400" dirty="0">
                <a:latin typeface="+mn-ea"/>
              </a:rPr>
              <a:t>甄選入學聯合分發</a:t>
            </a:r>
            <a:r>
              <a:rPr lang="zh-TW" altLang="zh-TW" sz="2400" dirty="0">
                <a:latin typeface="+mn-ea"/>
              </a:rPr>
              <a:t>報到</a:t>
            </a:r>
            <a:r>
              <a:rPr lang="zh-TW" altLang="en-US" sz="2400" dirty="0">
                <a:latin typeface="+mn-ea"/>
              </a:rPr>
              <a:t>：</a:t>
            </a:r>
            <a:r>
              <a:rPr lang="en-US" altLang="zh-TW" sz="2400" dirty="0">
                <a:latin typeface="+mn-ea"/>
              </a:rPr>
              <a:t>112</a:t>
            </a:r>
            <a:r>
              <a:rPr lang="zh-TW" altLang="zh-TW" sz="2400" dirty="0">
                <a:latin typeface="+mn-ea"/>
              </a:rPr>
              <a:t>年</a:t>
            </a:r>
            <a:r>
              <a:rPr lang="en-US" altLang="zh-TW" sz="2400" dirty="0">
                <a:latin typeface="+mn-ea"/>
              </a:rPr>
              <a:t>7</a:t>
            </a:r>
            <a:r>
              <a:rPr lang="zh-TW" altLang="zh-TW" sz="2400" dirty="0">
                <a:latin typeface="+mn-ea"/>
              </a:rPr>
              <a:t>月</a:t>
            </a:r>
            <a:r>
              <a:rPr lang="en-US" altLang="zh-TW" sz="2400" dirty="0">
                <a:latin typeface="+mn-ea"/>
              </a:rPr>
              <a:t>12</a:t>
            </a:r>
            <a:r>
              <a:rPr lang="zh-TW" altLang="zh-TW" sz="2400" dirty="0">
                <a:latin typeface="+mn-ea"/>
              </a:rPr>
              <a:t>日</a:t>
            </a:r>
          </a:p>
        </p:txBody>
      </p:sp>
      <p:sp>
        <p:nvSpPr>
          <p:cNvPr id="43"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48515" y="5467376"/>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5295" y="5796352"/>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28125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5" y="636929"/>
            <a:ext cx="4082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45</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803339"/>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戲劇班辦理方式</a:t>
            </a:r>
            <a:endParaRPr lang="en-US" sz="4400" b="1" dirty="0">
              <a:solidFill>
                <a:prstClr val="black"/>
              </a:solidFill>
            </a:endParaRPr>
          </a:p>
        </p:txBody>
      </p:sp>
      <p:sp>
        <p:nvSpPr>
          <p:cNvPr id="4" name="矩形 3"/>
          <p:cNvSpPr/>
          <p:nvPr/>
        </p:nvSpPr>
        <p:spPr>
          <a:xfrm>
            <a:off x="2199185" y="1179039"/>
            <a:ext cx="10129667" cy="5177315"/>
          </a:xfrm>
          <a:prstGeom prst="rect">
            <a:avLst/>
          </a:prstGeom>
        </p:spPr>
        <p:txBody>
          <a:bodyPr wrap="square">
            <a:spAutoFit/>
          </a:bodyPr>
          <a:lstStyle/>
          <a:p>
            <a:pPr>
              <a:lnSpc>
                <a:spcPct val="80000"/>
              </a:lnSpc>
              <a:spcBef>
                <a:spcPts val="100"/>
              </a:spcBef>
              <a:spcAft>
                <a:spcPts val="100"/>
              </a:spcAft>
              <a:defRPr/>
            </a:pPr>
            <a:r>
              <a:rPr lang="zh-TW" altLang="en-US" sz="2800" b="1" dirty="0">
                <a:latin typeface="+mn-ea"/>
              </a:rPr>
              <a:t>招生作業分術科測驗及分發作業二階段辦理：</a:t>
            </a:r>
            <a:endParaRPr lang="en-US" altLang="zh-TW" sz="2800" b="1" dirty="0">
              <a:latin typeface="+mn-ea"/>
            </a:endParaRPr>
          </a:p>
          <a:p>
            <a:pPr>
              <a:lnSpc>
                <a:spcPct val="80000"/>
              </a:lnSpc>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1.</a:t>
            </a:r>
            <a:r>
              <a:rPr lang="zh-TW" altLang="en-US" sz="2400" dirty="0">
                <a:latin typeface="+mn-ea"/>
              </a:rPr>
              <a:t>術科測驗：</a:t>
            </a:r>
            <a:r>
              <a:rPr lang="zh-TW" altLang="en-US" sz="2000" dirty="0">
                <a:solidFill>
                  <a:schemeClr val="accent1"/>
                </a:solidFill>
                <a:latin typeface="+mn-ea"/>
              </a:rPr>
              <a:t>不得施以學科成就測驗</a:t>
            </a:r>
          </a:p>
          <a:p>
            <a:pPr>
              <a:spcBef>
                <a:spcPts val="100"/>
              </a:spcBef>
              <a:spcAft>
                <a:spcPts val="100"/>
              </a:spcAft>
              <a:defRPr/>
            </a:pPr>
            <a:r>
              <a:rPr lang="zh-TW" altLang="en-US" sz="2400" dirty="0">
                <a:latin typeface="+mn-ea"/>
              </a:rPr>
              <a:t>      創意思維、口語表達、專長表演</a:t>
            </a:r>
            <a:r>
              <a:rPr lang="en-US" altLang="zh-TW" sz="2400" dirty="0">
                <a:latin typeface="+mn-ea"/>
              </a:rPr>
              <a:t>3</a:t>
            </a:r>
            <a:r>
              <a:rPr lang="zh-TW" altLang="en-US" sz="2400" dirty="0">
                <a:latin typeface="+mn-ea"/>
              </a:rPr>
              <a:t>科</a:t>
            </a:r>
            <a:endParaRPr lang="en-US" altLang="zh-TW" sz="2400" dirty="0">
              <a:latin typeface="+mn-ea"/>
            </a:endParaRPr>
          </a:p>
          <a:p>
            <a:pPr>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2.</a:t>
            </a:r>
            <a:r>
              <a:rPr lang="zh-TW" altLang="en-US" sz="2400" dirty="0">
                <a:latin typeface="+mn-ea"/>
              </a:rPr>
              <a:t>分發作業：</a:t>
            </a:r>
            <a:endParaRPr lang="en-US" altLang="zh-TW"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以術科測驗分數及學生志 願作為入學依據，並</a:t>
            </a:r>
            <a:r>
              <a:rPr lang="zh-TW" altLang="en-US" sz="2400" dirty="0">
                <a:solidFill>
                  <a:schemeClr val="accent1"/>
                </a:solidFill>
                <a:latin typeface="+mn-ea"/>
              </a:rPr>
              <a:t>得以國民中學</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教育會考成績為入學門檻</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a:t>
            </a:r>
            <a:r>
              <a:rPr lang="en-US" altLang="zh-TW" sz="2400" dirty="0">
                <a:latin typeface="+mn-ea"/>
              </a:rPr>
              <a:t>3.</a:t>
            </a:r>
            <a:r>
              <a:rPr lang="zh-TW" altLang="en-US" sz="2400" dirty="0">
                <a:latin typeface="+mn-ea"/>
              </a:rPr>
              <a:t>戲劇班</a:t>
            </a:r>
            <a:r>
              <a:rPr lang="zh-TW" altLang="en-US" sz="2400" dirty="0">
                <a:solidFill>
                  <a:schemeClr val="accent1"/>
                </a:solidFill>
                <a:latin typeface="+mn-ea"/>
              </a:rPr>
              <a:t>全國全區一校</a:t>
            </a:r>
            <a:r>
              <a:rPr lang="zh-TW" altLang="en-US" sz="2400" dirty="0">
                <a:latin typeface="+mn-ea"/>
              </a:rPr>
              <a:t> </a:t>
            </a:r>
            <a:endParaRPr lang="en-US" altLang="zh-TW" sz="2400" dirty="0">
              <a:latin typeface="+mn-ea"/>
            </a:endParaRPr>
          </a:p>
          <a:p>
            <a:pPr>
              <a:lnSpc>
                <a:spcPct val="80000"/>
              </a:lnSpc>
              <a:spcBef>
                <a:spcPts val="100"/>
              </a:spcBef>
              <a:spcAft>
                <a:spcPts val="100"/>
              </a:spcAft>
              <a:buFont typeface="Arial" pitchFamily="34" charset="0"/>
              <a:buNone/>
              <a:defRPr/>
            </a:pP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800" b="1" dirty="0">
                <a:latin typeface="+mn-ea"/>
              </a:rPr>
              <a:t>術科分數計算：</a:t>
            </a:r>
            <a:endParaRPr lang="en-US" altLang="zh-TW" sz="2800" b="1" dirty="0">
              <a:latin typeface="+mn-ea"/>
            </a:endParaRPr>
          </a:p>
          <a:p>
            <a:pPr>
              <a:lnSpc>
                <a:spcPct val="80000"/>
              </a:lnSpc>
              <a:spcBef>
                <a:spcPts val="100"/>
              </a:spcBef>
              <a:spcAft>
                <a:spcPts val="100"/>
              </a:spcAft>
              <a:buFont typeface="Arial" pitchFamily="34" charset="0"/>
              <a:buNone/>
              <a:defRPr/>
            </a:pPr>
            <a:endParaRPr lang="en-US" altLang="zh-TW" sz="2400" dirty="0">
              <a:latin typeface="+mn-ea"/>
            </a:endParaRPr>
          </a:p>
          <a:p>
            <a:pPr marL="2057400" lvl="0" indent="-2057400">
              <a:defRPr/>
            </a:pPr>
            <a:r>
              <a:rPr lang="zh-TW" altLang="en-US" sz="2400" dirty="0">
                <a:latin typeface="+mn-ea"/>
              </a:rPr>
              <a:t> 甄選總成績＝</a:t>
            </a:r>
            <a:r>
              <a:rPr lang="en-US" altLang="zh-TW" sz="2400" dirty="0">
                <a:latin typeface="+mn-ea"/>
              </a:rPr>
              <a:t>100</a:t>
            </a:r>
            <a:r>
              <a:rPr lang="zh-TW" altLang="en-US" sz="2400" dirty="0">
                <a:latin typeface="+mn-ea"/>
              </a:rPr>
              <a:t>  </a:t>
            </a:r>
            <a:r>
              <a:rPr lang="zh-TW" altLang="en-US" sz="2000" dirty="0">
                <a:latin typeface="+mn-ea"/>
              </a:rPr>
              <a:t>各科滿分為</a:t>
            </a:r>
            <a:r>
              <a:rPr lang="en-US" altLang="zh-TW" sz="2000" dirty="0">
                <a:solidFill>
                  <a:schemeClr val="accent1"/>
                </a:solidFill>
                <a:latin typeface="+mn-ea"/>
              </a:rPr>
              <a:t>100</a:t>
            </a:r>
            <a:r>
              <a:rPr lang="zh-TW" altLang="en-US" sz="2000" dirty="0">
                <a:latin typeface="+mn-ea"/>
              </a:rPr>
              <a:t>分</a:t>
            </a:r>
            <a:endParaRPr lang="en-US" altLang="zh-TW" sz="2400" dirty="0">
              <a:latin typeface="+mn-ea"/>
            </a:endParaRPr>
          </a:p>
          <a:p>
            <a:pPr marL="360000" lvl="0" indent="-2057400">
              <a:defRPr/>
            </a:pPr>
            <a:r>
              <a:rPr lang="zh-TW" altLang="en-US" sz="2000" dirty="0">
                <a:latin typeface="+mn-ea"/>
              </a:rPr>
              <a:t> </a:t>
            </a:r>
            <a:r>
              <a:rPr lang="en-US" altLang="zh-TW" sz="2000" dirty="0">
                <a:latin typeface="+mn-ea"/>
              </a:rPr>
              <a:t>(</a:t>
            </a:r>
            <a:r>
              <a:rPr lang="zh-TW" altLang="en-US" dirty="0">
                <a:latin typeface="+mn-ea"/>
              </a:rPr>
              <a:t>創意思維</a:t>
            </a:r>
            <a:r>
              <a:rPr lang="en-US" altLang="zh-TW" dirty="0">
                <a:latin typeface="+mn-ea"/>
              </a:rPr>
              <a:t>×0.3</a:t>
            </a:r>
            <a:r>
              <a:rPr lang="zh-TW" altLang="en-US" dirty="0">
                <a:latin typeface="+mn-ea"/>
              </a:rPr>
              <a:t>＋口語表達</a:t>
            </a:r>
            <a:r>
              <a:rPr lang="en-US" altLang="zh-TW" dirty="0">
                <a:latin typeface="+mn-ea"/>
              </a:rPr>
              <a:t>×0.35</a:t>
            </a:r>
            <a:r>
              <a:rPr lang="zh-TW" altLang="en-US" dirty="0">
                <a:latin typeface="+mn-ea"/>
              </a:rPr>
              <a:t>＋專長表演</a:t>
            </a:r>
            <a:r>
              <a:rPr lang="en-US" altLang="zh-TW" sz="2000" dirty="0">
                <a:latin typeface="+mn-ea"/>
              </a:rPr>
              <a:t>×0.35</a:t>
            </a:r>
            <a:r>
              <a:rPr lang="zh-TW" altLang="en-US" sz="2000" dirty="0">
                <a:latin typeface="+mn-ea"/>
              </a:rPr>
              <a:t>，</a:t>
            </a:r>
            <a:r>
              <a:rPr lang="zh-TW" altLang="en-US" dirty="0">
                <a:latin typeface="+mn-ea"/>
              </a:rPr>
              <a:t>成績以四捨五入計算至小數點第</a:t>
            </a:r>
            <a:r>
              <a:rPr lang="en-US" altLang="zh-TW" dirty="0">
                <a:solidFill>
                  <a:schemeClr val="accent1"/>
                </a:solidFill>
                <a:latin typeface="+mn-ea"/>
              </a:rPr>
              <a:t>2</a:t>
            </a:r>
            <a:r>
              <a:rPr lang="zh-TW" altLang="en-US" dirty="0">
                <a:latin typeface="+mn-ea"/>
              </a:rPr>
              <a:t>位</a:t>
            </a:r>
            <a:r>
              <a:rPr lang="en-US" altLang="en-US" dirty="0">
                <a:latin typeface="+mn-ea"/>
              </a:rPr>
              <a:t>)</a:t>
            </a:r>
            <a:endParaRPr lang="en-US" altLang="en-US" sz="2000" dirty="0">
              <a:latin typeface="+mn-ea"/>
            </a:endParaRP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1836409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5" y="636929"/>
            <a:ext cx="4885039"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46</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5" y="80090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術科概要</a:t>
            </a:r>
            <a:endParaRPr lang="en-US" sz="4400" b="1" dirty="0">
              <a:solidFill>
                <a:prstClr val="black"/>
              </a:solidFill>
            </a:endParaRPr>
          </a:p>
        </p:txBody>
      </p:sp>
      <p:sp>
        <p:nvSpPr>
          <p:cNvPr id="3" name="矩形 2"/>
          <p:cNvSpPr/>
          <p:nvPr/>
        </p:nvSpPr>
        <p:spPr>
          <a:xfrm>
            <a:off x="2012249" y="1536584"/>
            <a:ext cx="10203434" cy="4339650"/>
          </a:xfrm>
          <a:prstGeom prst="rect">
            <a:avLst/>
          </a:prstGeom>
        </p:spPr>
        <p:txBody>
          <a:bodyPr wrap="none">
            <a:spAutoFit/>
          </a:bodyPr>
          <a:lstStyle/>
          <a:p>
            <a:pPr eaLnBrk="0" fontAlgn="ctr" hangingPunct="0">
              <a:spcAft>
                <a:spcPts val="0"/>
              </a:spcAft>
            </a:pPr>
            <a:r>
              <a:rPr lang="zh-TW" altLang="zh-TW" sz="2800" b="1" dirty="0">
                <a:latin typeface="+mn-ea"/>
              </a:rPr>
              <a:t>創意思維</a:t>
            </a:r>
            <a:r>
              <a:rPr lang="zh-TW" altLang="en-US" sz="2800" b="1" dirty="0">
                <a:latin typeface="+mn-ea"/>
              </a:rPr>
              <a:t>：</a:t>
            </a:r>
            <a:endParaRPr lang="en-US" altLang="zh-TW" sz="2800" b="1" dirty="0">
              <a:latin typeface="+mn-ea"/>
            </a:endParaRPr>
          </a:p>
          <a:p>
            <a:pPr eaLnBrk="0" fontAlgn="ctr" hangingPunct="0">
              <a:spcAft>
                <a:spcPts val="0"/>
              </a:spcAft>
            </a:pPr>
            <a:r>
              <a:rPr lang="zh-TW" altLang="en-US" sz="2400" dirty="0">
                <a:latin typeface="+mn-ea"/>
              </a:rPr>
              <a:t>  </a:t>
            </a:r>
            <a:r>
              <a:rPr lang="zh-TW" altLang="zh-TW" sz="2400" dirty="0">
                <a:latin typeface="+mn-ea"/>
              </a:rPr>
              <a:t>以筆試形式測驗考生理解、思考、想像、組織、閱讀、文字表達能力與</a:t>
            </a:r>
            <a:endParaRPr lang="en-US" altLang="zh-TW" sz="2400" dirty="0">
              <a:latin typeface="+mn-ea"/>
            </a:endParaRPr>
          </a:p>
          <a:p>
            <a:pPr eaLnBrk="0" fontAlgn="ctr" hangingPunct="0">
              <a:spcAft>
                <a:spcPts val="0"/>
              </a:spcAft>
            </a:pPr>
            <a:r>
              <a:rPr lang="zh-TW" altLang="en-US" sz="2400" dirty="0">
                <a:latin typeface="+mn-ea"/>
              </a:rPr>
              <a:t>  </a:t>
            </a:r>
            <a:r>
              <a:rPr lang="zh-TW" altLang="zh-TW" sz="2400" dirty="0">
                <a:latin typeface="+mn-ea"/>
              </a:rPr>
              <a:t>創意思維，考試時間</a:t>
            </a:r>
            <a:r>
              <a:rPr lang="en-US" altLang="zh-TW" sz="2400" dirty="0">
                <a:solidFill>
                  <a:schemeClr val="accent1"/>
                </a:solidFill>
                <a:latin typeface="+mn-ea"/>
              </a:rPr>
              <a:t>100</a:t>
            </a:r>
            <a:r>
              <a:rPr lang="zh-TW" altLang="zh-TW" sz="2400" dirty="0">
                <a:solidFill>
                  <a:schemeClr val="accent1"/>
                </a:solidFill>
                <a:latin typeface="+mn-ea"/>
              </a:rPr>
              <a:t>分鐘</a:t>
            </a:r>
            <a:endParaRPr lang="en-US" altLang="zh-TW" sz="2400" dirty="0">
              <a:solidFill>
                <a:schemeClr val="accent1"/>
              </a:solidFill>
              <a:latin typeface="+mn-ea"/>
            </a:endParaRPr>
          </a:p>
          <a:p>
            <a:pPr eaLnBrk="0" fontAlgn="ctr" hangingPunct="0"/>
            <a:r>
              <a:rPr lang="zh-TW" altLang="zh-TW" sz="2800" b="1" dirty="0">
                <a:latin typeface="+mn-ea"/>
              </a:rPr>
              <a:t>口語表達</a:t>
            </a:r>
            <a:r>
              <a:rPr lang="zh-TW" altLang="en-US" sz="2800" b="1" dirty="0">
                <a:latin typeface="+mn-ea"/>
              </a:rPr>
              <a:t>：</a:t>
            </a:r>
            <a:endParaRPr lang="en-US" altLang="zh-TW" sz="2800" b="1" dirty="0">
              <a:latin typeface="+mn-ea"/>
            </a:endParaRPr>
          </a:p>
          <a:p>
            <a:pPr eaLnBrk="0" fontAlgn="ctr" hangingPunct="0"/>
            <a:r>
              <a:rPr lang="zh-TW" altLang="en-US" sz="2400" dirty="0">
                <a:latin typeface="+mn-ea"/>
              </a:rPr>
              <a:t>  </a:t>
            </a:r>
            <a:r>
              <a:rPr lang="zh-TW" altLang="zh-TW" sz="2400" dirty="0">
                <a:latin typeface="+mn-ea"/>
              </a:rPr>
              <a:t>以抽題唸誦劇本、詩詞與散文方式為主，測驗考生音質、音量、音域表</a:t>
            </a:r>
            <a:endParaRPr lang="en-US" altLang="zh-TW" sz="2400" dirty="0">
              <a:latin typeface="+mn-ea"/>
            </a:endParaRPr>
          </a:p>
          <a:p>
            <a:pPr eaLnBrk="0" fontAlgn="ctr" hangingPunct="0"/>
            <a:r>
              <a:rPr lang="zh-TW" altLang="en-US" sz="2400" dirty="0">
                <a:latin typeface="+mn-ea"/>
              </a:rPr>
              <a:t>  </a:t>
            </a:r>
            <a:r>
              <a:rPr lang="zh-TW" altLang="zh-TW" sz="2400" dirty="0">
                <a:latin typeface="+mn-ea"/>
              </a:rPr>
              <a:t>現及聲音表情等，另輔以面談，了解考生反應及表達能力，表演時間</a:t>
            </a:r>
            <a:r>
              <a:rPr lang="en-US" altLang="zh-TW" sz="2400" dirty="0">
                <a:solidFill>
                  <a:schemeClr val="accent1"/>
                </a:solidFill>
                <a:latin typeface="+mn-ea"/>
              </a:rPr>
              <a:t>2</a:t>
            </a:r>
            <a:r>
              <a:rPr lang="zh-TW" altLang="zh-TW" sz="2400" dirty="0">
                <a:solidFill>
                  <a:schemeClr val="accent1"/>
                </a:solidFill>
                <a:latin typeface="+mn-ea"/>
              </a:rPr>
              <a:t>分</a:t>
            </a:r>
            <a:endParaRPr lang="en-US" altLang="zh-TW" sz="2400" dirty="0">
              <a:solidFill>
                <a:schemeClr val="accent1"/>
              </a:solidFill>
              <a:latin typeface="+mn-ea"/>
            </a:endParaRPr>
          </a:p>
          <a:p>
            <a:pPr eaLnBrk="0" fontAlgn="ctr" hangingPunct="0"/>
            <a:r>
              <a:rPr lang="zh-TW" altLang="en-US" sz="2400" dirty="0">
                <a:solidFill>
                  <a:schemeClr val="accent1"/>
                </a:solidFill>
                <a:latin typeface="+mn-ea"/>
              </a:rPr>
              <a:t>  </a:t>
            </a:r>
            <a:r>
              <a:rPr lang="zh-TW" altLang="zh-TW" sz="2400" dirty="0">
                <a:solidFill>
                  <a:schemeClr val="accent1"/>
                </a:solidFill>
                <a:latin typeface="+mn-ea"/>
              </a:rPr>
              <a:t>鐘</a:t>
            </a:r>
            <a:r>
              <a:rPr lang="zh-TW" altLang="zh-TW" sz="2400" dirty="0">
                <a:latin typeface="+mn-ea"/>
              </a:rPr>
              <a:t>為限</a:t>
            </a:r>
            <a:endParaRPr lang="en-US" altLang="zh-TW" sz="2400" dirty="0">
              <a:latin typeface="+mn-ea"/>
            </a:endParaRPr>
          </a:p>
          <a:p>
            <a:pPr eaLnBrk="0" fontAlgn="ctr" hangingPunct="0"/>
            <a:r>
              <a:rPr lang="zh-TW" altLang="zh-TW" sz="2800" b="1" dirty="0">
                <a:latin typeface="+mn-ea"/>
              </a:rPr>
              <a:t>專長表演</a:t>
            </a:r>
            <a:r>
              <a:rPr lang="zh-TW" altLang="en-US" sz="2800" b="1" dirty="0">
                <a:latin typeface="+mn-ea"/>
              </a:rPr>
              <a:t>：</a:t>
            </a:r>
            <a:endParaRPr lang="en-US" altLang="zh-TW" sz="2800" b="1" dirty="0">
              <a:latin typeface="+mn-ea"/>
            </a:endParaRPr>
          </a:p>
          <a:p>
            <a:pPr eaLnBrk="0" fontAlgn="ctr" hangingPunct="0"/>
            <a:r>
              <a:rPr lang="zh-TW" altLang="en-US" sz="2400" dirty="0">
                <a:latin typeface="+mn-ea"/>
              </a:rPr>
              <a:t>  </a:t>
            </a:r>
            <a:r>
              <a:rPr lang="zh-TW" altLang="zh-TW" sz="2400" dirty="0">
                <a:latin typeface="+mn-ea"/>
              </a:rPr>
              <a:t>內容不拘、項目不限，例如：現場說、唱、舞、劇等。由考生</a:t>
            </a:r>
            <a:r>
              <a:rPr lang="zh-TW" altLang="zh-TW" sz="2400" dirty="0">
                <a:solidFill>
                  <a:schemeClr val="accent1"/>
                </a:solidFill>
                <a:latin typeface="+mn-ea"/>
              </a:rPr>
              <a:t>自選自備</a:t>
            </a:r>
            <a:r>
              <a:rPr lang="zh-TW" altLang="zh-TW" sz="2400" dirty="0">
                <a:latin typeface="+mn-ea"/>
              </a:rPr>
              <a:t>，</a:t>
            </a:r>
            <a:endParaRPr lang="en-US" altLang="zh-TW" sz="2400" dirty="0">
              <a:latin typeface="+mn-ea"/>
            </a:endParaRPr>
          </a:p>
          <a:p>
            <a:pPr eaLnBrk="0" fontAlgn="ctr" hangingPunct="0"/>
            <a:r>
              <a:rPr lang="zh-TW" altLang="en-US" sz="2400" dirty="0">
                <a:latin typeface="+mn-ea"/>
              </a:rPr>
              <a:t>  </a:t>
            </a:r>
            <a:r>
              <a:rPr lang="zh-TW" altLang="zh-TW" sz="2400" dirty="0">
                <a:latin typeface="+mn-ea"/>
              </a:rPr>
              <a:t>表演時間</a:t>
            </a:r>
            <a:r>
              <a:rPr lang="en-US" altLang="zh-TW" sz="2400" dirty="0">
                <a:solidFill>
                  <a:schemeClr val="accent1"/>
                </a:solidFill>
                <a:latin typeface="+mn-ea"/>
              </a:rPr>
              <a:t>2</a:t>
            </a:r>
            <a:r>
              <a:rPr lang="zh-TW" altLang="zh-TW" sz="2400" dirty="0">
                <a:solidFill>
                  <a:schemeClr val="accent1"/>
                </a:solidFill>
                <a:latin typeface="+mn-ea"/>
              </a:rPr>
              <a:t>分鐘</a:t>
            </a:r>
            <a:r>
              <a:rPr lang="zh-TW" altLang="zh-TW" sz="2400" dirty="0">
                <a:latin typeface="+mn-ea"/>
              </a:rPr>
              <a:t>為限。如攜帶美術或設計作品呈現，其作品</a:t>
            </a:r>
            <a:r>
              <a:rPr lang="zh-TW" altLang="zh-TW" sz="2400" dirty="0">
                <a:solidFill>
                  <a:schemeClr val="accent1"/>
                </a:solidFill>
                <a:latin typeface="+mn-ea"/>
              </a:rPr>
              <a:t>僅供評審參考</a:t>
            </a:r>
            <a:endParaRPr lang="en-US" altLang="zh-TW" sz="2400" dirty="0">
              <a:solidFill>
                <a:schemeClr val="accent1"/>
              </a:solidFill>
              <a:latin typeface="+mn-ea"/>
            </a:endParaRPr>
          </a:p>
          <a:p>
            <a:pPr eaLnBrk="0" fontAlgn="ctr" hangingPunct="0"/>
            <a:r>
              <a:rPr lang="zh-TW" altLang="en-US" sz="2400" dirty="0">
                <a:latin typeface="+mn-ea"/>
              </a:rPr>
              <a:t>  </a:t>
            </a:r>
            <a:r>
              <a:rPr lang="zh-TW" altLang="zh-TW" sz="2400" dirty="0">
                <a:latin typeface="+mn-ea"/>
              </a:rPr>
              <a:t>另評審可依遴選需求，輔以表演情境測驗或面談</a:t>
            </a: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270979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29"/>
            <a:ext cx="522058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47</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8899699" cy="677108"/>
          </a:xfrm>
          <a:prstGeom prst="rect">
            <a:avLst/>
          </a:prstGeom>
          <a:noFill/>
        </p:spPr>
        <p:txBody>
          <a:bodyPr wrap="square" lIns="0" tIns="0" rIns="0" bIns="0" rtlCol="0" anchor="t">
            <a:spAutoFit/>
          </a:bodyPr>
          <a:lstStyle/>
          <a:p>
            <a:pPr algn="ctr"/>
            <a:r>
              <a:rPr lang="zh-TW" altLang="en-US" sz="4400" b="1" dirty="0"/>
              <a:t>日程表 </a:t>
            </a:r>
            <a:endParaRPr lang="en-US" sz="2000" b="1" dirty="0">
              <a:solidFill>
                <a:srgbClr val="FF0000"/>
              </a:solidFill>
            </a:endParaRPr>
          </a:p>
        </p:txBody>
      </p:sp>
      <p:sp>
        <p:nvSpPr>
          <p:cNvPr id="10" name="矩形 9"/>
          <p:cNvSpPr/>
          <p:nvPr/>
        </p:nvSpPr>
        <p:spPr>
          <a:xfrm>
            <a:off x="2386267" y="1314041"/>
            <a:ext cx="6965351" cy="4154984"/>
          </a:xfrm>
          <a:prstGeom prst="rect">
            <a:avLst/>
          </a:prstGeom>
        </p:spPr>
        <p:txBody>
          <a:bodyPr wrap="square">
            <a:spAutoFit/>
          </a:bodyPr>
          <a:lstStyle/>
          <a:p>
            <a:pPr lvl="0" fontAlgn="base">
              <a:spcBef>
                <a:spcPct val="0"/>
              </a:spcBef>
              <a:spcAft>
                <a:spcPct val="0"/>
              </a:spcAft>
            </a:pPr>
            <a:r>
              <a:rPr lang="zh-TW" altLang="zh-TW" sz="2400" dirty="0">
                <a:latin typeface="+mn-ea"/>
              </a:rPr>
              <a:t>承辦學</a:t>
            </a:r>
            <a:r>
              <a:rPr lang="zh-TW" altLang="en-US" sz="2400" dirty="0">
                <a:latin typeface="+mn-ea"/>
              </a:rPr>
              <a:t>校：</a:t>
            </a:r>
            <a:r>
              <a:rPr lang="zh-TW" altLang="en-US" sz="2400" dirty="0">
                <a:solidFill>
                  <a:schemeClr val="accent1"/>
                </a:solidFill>
                <a:latin typeface="+mn-ea"/>
              </a:rPr>
              <a:t>臺北市立復興高中</a:t>
            </a:r>
            <a:endParaRPr lang="en-US" altLang="zh-TW" sz="2400" dirty="0">
              <a:solidFill>
                <a:schemeClr val="accent1"/>
              </a:solidFill>
              <a:latin typeface="+mn-ea"/>
            </a:endParaRPr>
          </a:p>
          <a:p>
            <a:pPr lvl="0" fontAlgn="base">
              <a:spcBef>
                <a:spcPct val="0"/>
              </a:spcBef>
              <a:spcAft>
                <a:spcPct val="0"/>
              </a:spcAft>
            </a:pPr>
            <a:r>
              <a:rPr lang="zh-TW" altLang="zh-TW" sz="2400" dirty="0">
                <a:latin typeface="+mn-ea"/>
              </a:rPr>
              <a:t>簡章公告</a:t>
            </a:r>
            <a:r>
              <a:rPr lang="zh-TW" altLang="en-US" sz="2400" dirty="0">
                <a:latin typeface="+mn-ea"/>
              </a:rPr>
              <a:t>： </a:t>
            </a:r>
            <a:r>
              <a:rPr lang="en-US" altLang="zh-TW" sz="2400" dirty="0">
                <a:latin typeface="+mn-ea"/>
              </a:rPr>
              <a:t>112</a:t>
            </a:r>
            <a:r>
              <a:rPr lang="zh-TW" altLang="zh-TW" sz="2400" dirty="0">
                <a:latin typeface="+mn-ea"/>
              </a:rPr>
              <a:t>年</a:t>
            </a:r>
            <a:r>
              <a:rPr lang="en-US" altLang="zh-TW" sz="2400" dirty="0">
                <a:latin typeface="+mn-ea"/>
              </a:rPr>
              <a:t>1</a:t>
            </a:r>
            <a:r>
              <a:rPr lang="zh-TW" altLang="zh-TW" sz="2400" dirty="0">
                <a:latin typeface="+mn-ea"/>
              </a:rPr>
              <a:t>月</a:t>
            </a:r>
            <a:r>
              <a:rPr lang="en-US" altLang="zh-TW" sz="2400" dirty="0">
                <a:latin typeface="+mn-ea"/>
              </a:rPr>
              <a:t>4</a:t>
            </a:r>
            <a:r>
              <a:rPr lang="zh-TW" altLang="en-US" sz="2400" dirty="0">
                <a:latin typeface="+mn-ea"/>
              </a:rPr>
              <a:t>日</a:t>
            </a:r>
            <a:endParaRPr lang="zh-TW" altLang="zh-TW" sz="2400" dirty="0">
              <a:latin typeface="+mn-ea"/>
            </a:endParaRPr>
          </a:p>
          <a:p>
            <a:pPr fontAlgn="base">
              <a:spcBef>
                <a:spcPct val="0"/>
              </a:spcBef>
              <a:spcAft>
                <a:spcPct val="0"/>
              </a:spcAft>
            </a:pPr>
            <a:r>
              <a:rPr lang="zh-TW" altLang="zh-TW" sz="2400" dirty="0">
                <a:solidFill>
                  <a:schemeClr val="accent1"/>
                </a:solidFill>
                <a:latin typeface="+mn-ea"/>
              </a:rPr>
              <a:t>術科測驗報名</a:t>
            </a:r>
            <a:r>
              <a:rPr lang="zh-TW" altLang="en-US" sz="2400" dirty="0">
                <a:latin typeface="+mn-ea"/>
              </a:rPr>
              <a:t>： </a:t>
            </a:r>
            <a:r>
              <a:rPr lang="en-US" altLang="zh-TW" sz="2400" dirty="0">
                <a:latin typeface="+mn-ea"/>
              </a:rPr>
              <a:t>112</a:t>
            </a:r>
            <a:r>
              <a:rPr lang="zh-TW" altLang="zh-TW" sz="2400" dirty="0">
                <a:latin typeface="+mn-ea"/>
              </a:rPr>
              <a:t>年</a:t>
            </a:r>
            <a:r>
              <a:rPr lang="en-US" altLang="zh-TW" sz="2400" dirty="0">
                <a:latin typeface="+mn-ea"/>
              </a:rPr>
              <a:t>2</a:t>
            </a:r>
            <a:r>
              <a:rPr lang="zh-TW" altLang="zh-TW" sz="2400" dirty="0">
                <a:latin typeface="+mn-ea"/>
              </a:rPr>
              <a:t>月</a:t>
            </a:r>
            <a:r>
              <a:rPr lang="en-US" altLang="zh-TW" sz="2400" dirty="0">
                <a:latin typeface="+mn-ea"/>
              </a:rPr>
              <a:t>13</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2</a:t>
            </a:r>
            <a:r>
              <a:rPr lang="zh-TW" altLang="en-US" sz="2400" dirty="0">
                <a:latin typeface="+mn-ea"/>
              </a:rPr>
              <a:t>月</a:t>
            </a:r>
            <a:r>
              <a:rPr lang="en-US" altLang="zh-TW" sz="2400" dirty="0">
                <a:latin typeface="+mn-ea"/>
              </a:rPr>
              <a:t>24</a:t>
            </a:r>
            <a:r>
              <a:rPr lang="zh-TW" altLang="zh-TW" sz="2400" dirty="0">
                <a:latin typeface="+mn-ea"/>
              </a:rPr>
              <a:t>日</a:t>
            </a:r>
          </a:p>
          <a:p>
            <a:pPr fontAlgn="base">
              <a:spcBef>
                <a:spcPct val="0"/>
              </a:spcBef>
              <a:spcAft>
                <a:spcPct val="0"/>
              </a:spcAft>
            </a:pPr>
            <a:r>
              <a:rPr lang="zh-TW" altLang="zh-TW" sz="2400" dirty="0">
                <a:latin typeface="+mn-ea"/>
              </a:rPr>
              <a:t>以競賽表現入學報名暨郵寄繳件</a:t>
            </a:r>
            <a:r>
              <a:rPr lang="zh-TW" altLang="en-US" sz="2400" dirty="0">
                <a:latin typeface="+mn-ea"/>
              </a:rPr>
              <a:t>： 無</a:t>
            </a:r>
            <a:endParaRPr lang="zh-TW" altLang="zh-TW" sz="2400" dirty="0">
              <a:latin typeface="+mn-ea"/>
            </a:endParaRPr>
          </a:p>
          <a:p>
            <a:pPr lvl="0" fontAlgn="base">
              <a:spcBef>
                <a:spcPct val="0"/>
              </a:spcBef>
              <a:spcAft>
                <a:spcPct val="0"/>
              </a:spcAft>
            </a:pPr>
            <a:r>
              <a:rPr lang="zh-TW" altLang="zh-TW" sz="2400" dirty="0">
                <a:latin typeface="+mn-ea"/>
              </a:rPr>
              <a:t>以競賽表現入學放榜暨寄發錄取通知</a:t>
            </a:r>
            <a:r>
              <a:rPr lang="zh-TW" altLang="en-US" sz="2400" dirty="0">
                <a:latin typeface="+mn-ea"/>
              </a:rPr>
              <a:t>： 無</a:t>
            </a:r>
          </a:p>
          <a:p>
            <a:pPr fontAlgn="base">
              <a:spcBef>
                <a:spcPct val="0"/>
              </a:spcBef>
              <a:spcAft>
                <a:spcPct val="0"/>
              </a:spcAft>
            </a:pPr>
            <a:r>
              <a:rPr lang="zh-TW" altLang="zh-TW" sz="2400" dirty="0">
                <a:latin typeface="+mn-ea"/>
              </a:rPr>
              <a:t>以競賽表現入學報到</a:t>
            </a:r>
            <a:r>
              <a:rPr lang="zh-TW" altLang="en-US" sz="2400" dirty="0">
                <a:latin typeface="+mn-ea"/>
              </a:rPr>
              <a:t>： 無</a:t>
            </a:r>
          </a:p>
          <a:p>
            <a:pPr lvl="0" fontAlgn="base">
              <a:spcBef>
                <a:spcPct val="0"/>
              </a:spcBef>
              <a:spcAft>
                <a:spcPct val="0"/>
              </a:spcAft>
            </a:pPr>
            <a:r>
              <a:rPr lang="zh-TW" altLang="en-US" sz="2400" dirty="0">
                <a:solidFill>
                  <a:schemeClr val="accent1"/>
                </a:solidFill>
                <a:latin typeface="+mn-ea"/>
              </a:rPr>
              <a:t>聯合</a:t>
            </a:r>
            <a:r>
              <a:rPr lang="zh-TW" altLang="zh-TW" sz="2400" dirty="0">
                <a:solidFill>
                  <a:schemeClr val="accent1"/>
                </a:solidFill>
                <a:latin typeface="+mn-ea"/>
              </a:rPr>
              <a:t>術科測驗</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8</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4</a:t>
            </a:r>
            <a:r>
              <a:rPr lang="zh-TW" altLang="en-US" sz="2400" dirty="0">
                <a:latin typeface="+mn-ea"/>
              </a:rPr>
              <a:t>月</a:t>
            </a:r>
            <a:r>
              <a:rPr lang="en-US" altLang="zh-TW" sz="2400" dirty="0">
                <a:latin typeface="+mn-ea"/>
              </a:rPr>
              <a:t>9</a:t>
            </a:r>
            <a:r>
              <a:rPr lang="zh-TW" altLang="en-US" sz="2400" dirty="0">
                <a:latin typeface="+mn-ea"/>
              </a:rPr>
              <a:t>日</a:t>
            </a:r>
            <a:endParaRPr lang="zh-TW" altLang="zh-TW" sz="2400" dirty="0">
              <a:latin typeface="+mn-ea"/>
            </a:endParaRPr>
          </a:p>
          <a:p>
            <a:pPr fontAlgn="base">
              <a:spcBef>
                <a:spcPct val="0"/>
              </a:spcBef>
              <a:spcAft>
                <a:spcPct val="0"/>
              </a:spcAft>
            </a:pPr>
            <a:r>
              <a:rPr lang="zh-TW" altLang="zh-TW" sz="2400" dirty="0">
                <a:latin typeface="+mn-ea"/>
              </a:rPr>
              <a:t>國中教育會考</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20</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21</a:t>
            </a:r>
            <a:r>
              <a:rPr lang="zh-TW" altLang="zh-TW" sz="2400" dirty="0">
                <a:latin typeface="+mn-ea"/>
              </a:rPr>
              <a:t>日</a:t>
            </a:r>
          </a:p>
          <a:p>
            <a:pPr lvl="0" fontAlgn="base">
              <a:spcBef>
                <a:spcPct val="0"/>
              </a:spcBef>
              <a:spcAft>
                <a:spcPct val="0"/>
              </a:spcAft>
            </a:pPr>
            <a:r>
              <a:rPr lang="zh-TW" altLang="en-US" sz="2400" dirty="0">
                <a:solidFill>
                  <a:schemeClr val="accent1"/>
                </a:solidFill>
                <a:latin typeface="+mn-ea"/>
              </a:rPr>
              <a:t>分發</a:t>
            </a:r>
            <a:r>
              <a:rPr lang="zh-TW" altLang="zh-TW" sz="2400" dirty="0">
                <a:solidFill>
                  <a:schemeClr val="accent1"/>
                </a:solidFill>
                <a:latin typeface="+mn-ea"/>
              </a:rPr>
              <a:t>報名</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6</a:t>
            </a:r>
            <a:r>
              <a:rPr lang="zh-TW" altLang="zh-TW" sz="2400" dirty="0">
                <a:latin typeface="+mn-ea"/>
              </a:rPr>
              <a:t>月</a:t>
            </a:r>
            <a:r>
              <a:rPr lang="en-US" altLang="zh-TW" sz="2400" dirty="0">
                <a:latin typeface="+mn-ea"/>
              </a:rPr>
              <a:t>26</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30</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en-US" sz="2400" dirty="0">
                <a:solidFill>
                  <a:schemeClr val="accent1"/>
                </a:solidFill>
                <a:latin typeface="+mn-ea"/>
              </a:rPr>
              <a:t>放榜</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11</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en-US" sz="2400" dirty="0">
                <a:latin typeface="+mn-ea"/>
              </a:rPr>
              <a:t>現場報到：</a:t>
            </a:r>
            <a:r>
              <a:rPr lang="en-US" altLang="zh-TW" sz="2400" dirty="0">
                <a:latin typeface="+mn-ea"/>
              </a:rPr>
              <a:t>112</a:t>
            </a:r>
            <a:r>
              <a:rPr lang="zh-TW" altLang="en-US" sz="2400" dirty="0">
                <a:latin typeface="+mn-ea"/>
              </a:rPr>
              <a:t>年</a:t>
            </a:r>
            <a:r>
              <a:rPr lang="en-US" altLang="zh-TW" sz="2400" dirty="0">
                <a:latin typeface="+mn-ea"/>
              </a:rPr>
              <a:t>7</a:t>
            </a:r>
            <a:r>
              <a:rPr lang="zh-TW" altLang="zh-TW" sz="2400" dirty="0">
                <a:latin typeface="+mn-ea"/>
              </a:rPr>
              <a:t>月</a:t>
            </a:r>
            <a:r>
              <a:rPr lang="en-US" altLang="zh-TW" sz="2400" dirty="0">
                <a:latin typeface="+mn-ea"/>
              </a:rPr>
              <a:t>12</a:t>
            </a:r>
            <a:r>
              <a:rPr lang="zh-TW" altLang="zh-TW" sz="2400" dirty="0">
                <a:latin typeface="+mn-ea"/>
              </a:rPr>
              <a:t>日</a:t>
            </a:r>
          </a:p>
        </p:txBody>
      </p:sp>
      <p:sp>
        <p:nvSpPr>
          <p:cNvPr id="2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25475" y="142779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24933" y="178715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21507" y="214299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12764" y="250235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21507" y="286547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12255" y="324200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16307" y="361366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13627" y="3981657"/>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12255" y="433243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21507" y="4721306"/>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18181" y="508929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74378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5" y="640376"/>
            <a:ext cx="4067799" cy="1632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48</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TextBox 7">
            <a:extLst>
              <a:ext uri="{FF2B5EF4-FFF2-40B4-BE49-F238E27FC236}">
                <a16:creationId xmlns:a16="http://schemas.microsoft.com/office/drawing/2014/main" xmlns="" id="{5A0151CA-4F17-486D-A55B-4FFDBA3708A3}"/>
              </a:ext>
            </a:extLst>
          </p:cNvPr>
          <p:cNvSpPr txBox="1"/>
          <p:nvPr/>
        </p:nvSpPr>
        <p:spPr>
          <a:xfrm>
            <a:off x="2816055" y="412182"/>
            <a:ext cx="8739455" cy="677108"/>
          </a:xfrm>
          <a:prstGeom prst="rect">
            <a:avLst/>
          </a:prstGeom>
          <a:noFill/>
        </p:spPr>
        <p:txBody>
          <a:bodyPr wrap="square" lIns="0" tIns="0" rIns="0" bIns="0" rtlCol="0" anchor="t">
            <a:spAutoFit/>
          </a:bodyPr>
          <a:lstStyle/>
          <a:p>
            <a:pPr algn="ctr"/>
            <a:r>
              <a:rPr lang="zh-TW" altLang="en-US" sz="4400" b="1" dirty="0"/>
              <a:t>體育班招生資訊</a:t>
            </a:r>
            <a:endParaRPr lang="en-US" sz="2000" b="1" dirty="0">
              <a:solidFill>
                <a:srgbClr val="FF0000"/>
              </a:solidFill>
            </a:endParaRPr>
          </a:p>
        </p:txBody>
      </p:sp>
      <p:sp>
        <p:nvSpPr>
          <p:cNvPr id="47" name="矩形 46"/>
          <p:cNvSpPr/>
          <p:nvPr/>
        </p:nvSpPr>
        <p:spPr>
          <a:xfrm>
            <a:off x="2389516" y="1317476"/>
            <a:ext cx="9409709" cy="5180905"/>
          </a:xfrm>
          <a:prstGeom prst="rect">
            <a:avLst/>
          </a:prstGeom>
        </p:spPr>
        <p:txBody>
          <a:bodyPr wrap="square">
            <a:spAutoFit/>
          </a:bodyPr>
          <a:lstStyle/>
          <a:p>
            <a:pPr>
              <a:spcBef>
                <a:spcPts val="100"/>
              </a:spcBef>
              <a:spcAft>
                <a:spcPts val="100"/>
              </a:spcAft>
            </a:pPr>
            <a:r>
              <a:rPr lang="zh-TW" altLang="en-US" sz="2400" dirty="0">
                <a:latin typeface="+mn-ea"/>
              </a:rPr>
              <a:t>體育班招生管道分成</a:t>
            </a:r>
            <a:r>
              <a:rPr lang="en-US" altLang="zh-TW" sz="2400" dirty="0">
                <a:latin typeface="+mn-ea"/>
              </a:rPr>
              <a:t>2</a:t>
            </a:r>
            <a:r>
              <a:rPr lang="zh-TW" altLang="en-US" sz="2400" dirty="0">
                <a:latin typeface="+mn-ea"/>
              </a:rPr>
              <a:t>種：</a:t>
            </a:r>
          </a:p>
          <a:p>
            <a:pPr>
              <a:spcBef>
                <a:spcPts val="100"/>
              </a:spcBef>
              <a:spcAft>
                <a:spcPts val="100"/>
              </a:spcAft>
            </a:pPr>
            <a:r>
              <a:rPr lang="zh-TW" altLang="en-US" sz="2400" dirty="0">
                <a:latin typeface="+mn-ea"/>
              </a:rPr>
              <a:t>  </a:t>
            </a:r>
            <a:r>
              <a:rPr lang="en-US" altLang="zh-TW" sz="2400" dirty="0">
                <a:latin typeface="+mn-ea"/>
              </a:rPr>
              <a:t>(1)</a:t>
            </a:r>
            <a:r>
              <a:rPr lang="zh-TW" altLang="en-US" sz="2400" dirty="0">
                <a:latin typeface="+mn-ea"/>
              </a:rPr>
              <a:t>多數招生名額採</a:t>
            </a:r>
            <a:r>
              <a:rPr lang="zh-TW" altLang="en-US" sz="2400" b="1" dirty="0">
                <a:latin typeface="+mn-ea"/>
              </a:rPr>
              <a:t>獨招</a:t>
            </a:r>
            <a:r>
              <a:rPr lang="en-US" altLang="zh-TW" sz="2000" dirty="0">
                <a:latin typeface="+mn-ea"/>
              </a:rPr>
              <a:t>(</a:t>
            </a:r>
            <a:r>
              <a:rPr lang="zh-TW" altLang="zh-TW" sz="2000" dirty="0">
                <a:latin typeface="+mn-ea"/>
              </a:rPr>
              <a:t>招生規定由</a:t>
            </a:r>
            <a:r>
              <a:rPr lang="zh-TW" altLang="zh-TW" sz="2000" dirty="0">
                <a:solidFill>
                  <a:schemeClr val="accent1"/>
                </a:solidFill>
                <a:latin typeface="+mn-ea"/>
              </a:rPr>
              <a:t>各校</a:t>
            </a:r>
            <a:r>
              <a:rPr lang="zh-TW" altLang="zh-TW" sz="2000" dirty="0">
                <a:latin typeface="+mn-ea"/>
              </a:rPr>
              <a:t>擬訂</a:t>
            </a:r>
            <a:r>
              <a:rPr lang="en-US" altLang="zh-TW" sz="2000" dirty="0">
                <a:latin typeface="+mn-ea"/>
              </a:rPr>
              <a:t>)</a:t>
            </a:r>
            <a:endParaRPr lang="zh-TW" altLang="en-US" sz="2000" dirty="0">
              <a:latin typeface="+mn-ea"/>
            </a:endParaRPr>
          </a:p>
          <a:p>
            <a:pPr>
              <a:spcBef>
                <a:spcPts val="100"/>
              </a:spcBef>
              <a:spcAft>
                <a:spcPts val="100"/>
              </a:spcAft>
            </a:pPr>
            <a:r>
              <a:rPr lang="zh-TW" altLang="en-US" sz="2400" dirty="0">
                <a:latin typeface="+mn-ea"/>
              </a:rPr>
              <a:t>  </a:t>
            </a:r>
            <a:r>
              <a:rPr lang="en-US" altLang="zh-TW" sz="2400" dirty="0">
                <a:latin typeface="+mn-ea"/>
              </a:rPr>
              <a:t>(2)</a:t>
            </a:r>
            <a:r>
              <a:rPr lang="zh-TW" altLang="en-US" sz="2400" dirty="0">
                <a:latin typeface="+mn-ea"/>
              </a:rPr>
              <a:t>部分招生名額採</a:t>
            </a:r>
            <a:r>
              <a:rPr lang="zh-TW" altLang="en-US" sz="2400" b="1" dirty="0">
                <a:latin typeface="+mn-ea"/>
              </a:rPr>
              <a:t>聯招</a:t>
            </a:r>
            <a:r>
              <a:rPr lang="en-US" altLang="zh-TW" sz="2000" dirty="0">
                <a:latin typeface="+mn-ea"/>
              </a:rPr>
              <a:t>(</a:t>
            </a:r>
            <a:r>
              <a:rPr lang="zh-TW" altLang="en-US" sz="2000" dirty="0">
                <a:latin typeface="+mn-ea"/>
              </a:rPr>
              <a:t>甄審、甄試，為</a:t>
            </a:r>
            <a:r>
              <a:rPr lang="zh-TW" altLang="en-US" sz="2000" dirty="0"/>
              <a:t>教育部辦理，體優生參加</a:t>
            </a:r>
            <a:r>
              <a:rPr lang="en-US" altLang="zh-TW" sz="2000" dirty="0">
                <a:latin typeface="+mn-ea"/>
              </a:rPr>
              <a:t>)</a:t>
            </a:r>
          </a:p>
          <a:p>
            <a:pPr>
              <a:spcBef>
                <a:spcPts val="100"/>
              </a:spcBef>
              <a:spcAft>
                <a:spcPts val="100"/>
              </a:spcAft>
            </a:pPr>
            <a:r>
              <a:rPr lang="zh-TW" altLang="zh-TW" sz="2400" dirty="0">
                <a:latin typeface="+mn-ea"/>
              </a:rPr>
              <a:t>招生範圍</a:t>
            </a:r>
            <a:r>
              <a:rPr lang="zh-TW" altLang="en-US" sz="2400" dirty="0">
                <a:latin typeface="+mn-ea"/>
              </a:rPr>
              <a:t>不受學區限制，學生得跨區報考</a:t>
            </a:r>
            <a:endParaRPr lang="en-US" altLang="zh-TW" sz="2400" dirty="0">
              <a:latin typeface="+mn-ea"/>
            </a:endParaRPr>
          </a:p>
          <a:p>
            <a:pPr>
              <a:spcBef>
                <a:spcPts val="100"/>
              </a:spcBef>
              <a:spcAft>
                <a:spcPts val="100"/>
              </a:spcAft>
            </a:pPr>
            <a:r>
              <a:rPr lang="zh-TW" altLang="en-US" sz="2400" dirty="0">
                <a:latin typeface="+mn-ea"/>
              </a:rPr>
              <a:t>高級中等學校體育班辦理特色招生入學，依</a:t>
            </a:r>
            <a:r>
              <a:rPr lang="zh-TW" altLang="en-US" sz="2400" dirty="0">
                <a:solidFill>
                  <a:schemeClr val="accent1"/>
                </a:solidFill>
                <a:latin typeface="+mn-ea"/>
              </a:rPr>
              <a:t>術科</a:t>
            </a:r>
            <a:r>
              <a:rPr lang="zh-TW" altLang="en-US" sz="2400" dirty="0">
                <a:latin typeface="+mn-ea"/>
              </a:rPr>
              <a:t>測驗分數為入學依據術科測驗內容包括</a:t>
            </a:r>
            <a:r>
              <a:rPr lang="zh-TW" altLang="en-US" sz="2400" dirty="0">
                <a:solidFill>
                  <a:schemeClr val="accent1"/>
                </a:solidFill>
                <a:latin typeface="+mn-ea"/>
              </a:rPr>
              <a:t>基礎體能</a:t>
            </a:r>
            <a:r>
              <a:rPr lang="zh-TW" altLang="en-US" sz="2400" dirty="0">
                <a:latin typeface="+mn-ea"/>
              </a:rPr>
              <a:t>、</a:t>
            </a:r>
            <a:r>
              <a:rPr lang="zh-TW" altLang="en-US" sz="2400" dirty="0">
                <a:solidFill>
                  <a:schemeClr val="accent1"/>
                </a:solidFill>
                <a:latin typeface="+mn-ea"/>
              </a:rPr>
              <a:t>專項技術</a:t>
            </a:r>
            <a:r>
              <a:rPr lang="zh-TW" altLang="en-US" sz="2400" dirty="0">
                <a:latin typeface="+mn-ea"/>
              </a:rPr>
              <a:t>及</a:t>
            </a:r>
            <a:r>
              <a:rPr lang="zh-TW" altLang="en-US" sz="2400" dirty="0">
                <a:solidFill>
                  <a:schemeClr val="accent1"/>
                </a:solidFill>
                <a:latin typeface="+mn-ea"/>
              </a:rPr>
              <a:t>運動成就表現</a:t>
            </a:r>
            <a:r>
              <a:rPr lang="zh-TW" altLang="en-US" sz="2400" dirty="0">
                <a:latin typeface="+mn-ea"/>
              </a:rPr>
              <a:t>等</a:t>
            </a:r>
            <a:endParaRPr lang="en-US" altLang="zh-TW" sz="2400" dirty="0">
              <a:latin typeface="+mn-ea"/>
            </a:endParaRPr>
          </a:p>
          <a:p>
            <a:pPr marL="0" lvl="1" defTabSz="1289050">
              <a:lnSpc>
                <a:spcPts val="3000"/>
              </a:lnSpc>
              <a:spcBef>
                <a:spcPts val="100"/>
              </a:spcBef>
              <a:spcAft>
                <a:spcPts val="100"/>
              </a:spcAft>
              <a:defRPr/>
            </a:pPr>
            <a:r>
              <a:rPr lang="zh-TW" altLang="en-US" sz="2400" dirty="0">
                <a:latin typeface="+mn-ea"/>
              </a:rPr>
              <a:t>招生名額：將公布於國教署網站電子公告欄</a:t>
            </a:r>
            <a:endParaRPr lang="en-US" altLang="zh-TW" sz="2400" dirty="0">
              <a:latin typeface="+mn-ea"/>
            </a:endParaRPr>
          </a:p>
          <a:p>
            <a:pPr marL="0" lvl="1" defTabSz="1289050">
              <a:lnSpc>
                <a:spcPts val="3000"/>
              </a:lnSpc>
              <a:spcBef>
                <a:spcPts val="100"/>
              </a:spcBef>
              <a:spcAft>
                <a:spcPts val="100"/>
              </a:spcAft>
              <a:defRPr/>
            </a:pPr>
            <a:r>
              <a:rPr lang="zh-TW" altLang="en-US" sz="2400" dirty="0">
                <a:latin typeface="+mn-ea"/>
              </a:rPr>
              <a:t>報名：</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1</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3</a:t>
            </a:r>
            <a:r>
              <a:rPr lang="zh-TW" altLang="en-US" sz="2400" dirty="0">
                <a:latin typeface="+mn-ea"/>
              </a:rPr>
              <a:t>日</a:t>
            </a:r>
          </a:p>
          <a:p>
            <a:pPr>
              <a:spcBef>
                <a:spcPts val="100"/>
              </a:spcBef>
              <a:spcAft>
                <a:spcPts val="100"/>
              </a:spcAft>
            </a:pPr>
            <a:r>
              <a:rPr lang="zh-TW" altLang="en-US" sz="2400" dirty="0">
                <a:latin typeface="+mn-ea"/>
              </a:rPr>
              <a:t>術科測驗：</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6</a:t>
            </a:r>
            <a:r>
              <a:rPr lang="zh-TW" altLang="en-US" sz="2400" dirty="0">
                <a:latin typeface="+mn-ea"/>
              </a:rPr>
              <a:t>日</a:t>
            </a:r>
          </a:p>
          <a:p>
            <a:pPr>
              <a:spcBef>
                <a:spcPts val="100"/>
              </a:spcBef>
              <a:spcAft>
                <a:spcPts val="100"/>
              </a:spcAft>
            </a:pP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8</a:t>
            </a:r>
            <a:r>
              <a:rPr lang="zh-TW" altLang="en-US" sz="2400" dirty="0">
                <a:latin typeface="+mn-ea"/>
              </a:rPr>
              <a:t>日</a:t>
            </a:r>
          </a:p>
          <a:p>
            <a:pPr>
              <a:spcBef>
                <a:spcPts val="100"/>
              </a:spcBef>
              <a:spcAft>
                <a:spcPts val="100"/>
              </a:spcAft>
            </a:pPr>
            <a:r>
              <a:rPr lang="zh-TW" altLang="en-US" sz="2400" dirty="0">
                <a:latin typeface="+mn-ea"/>
              </a:rPr>
              <a:t>報到：</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14</a:t>
            </a:r>
            <a:r>
              <a:rPr lang="zh-TW" altLang="en-US" sz="2400" dirty="0">
                <a:latin typeface="+mn-ea"/>
              </a:rPr>
              <a:t>日</a:t>
            </a:r>
            <a:endParaRPr lang="en-US" altLang="zh-TW" sz="2400" dirty="0">
              <a:latin typeface="+mn-ea"/>
            </a:endParaRPr>
          </a:p>
          <a:p>
            <a:pPr>
              <a:spcBef>
                <a:spcPts val="100"/>
              </a:spcBef>
              <a:spcAft>
                <a:spcPts val="100"/>
              </a:spcAft>
            </a:pPr>
            <a:r>
              <a:rPr lang="zh-TW" altLang="zh-TW" sz="2400" dirty="0">
                <a:latin typeface="+mn-ea"/>
              </a:rPr>
              <a:t>若參加體育班術科測驗結果</a:t>
            </a:r>
            <a:r>
              <a:rPr lang="zh-TW" altLang="zh-TW" sz="2400" dirty="0">
                <a:solidFill>
                  <a:schemeClr val="accent1"/>
                </a:solidFill>
                <a:latin typeface="+mn-ea"/>
              </a:rPr>
              <a:t>未獲錄取</a:t>
            </a:r>
            <a:r>
              <a:rPr lang="zh-TW" altLang="zh-TW" sz="2400" dirty="0">
                <a:latin typeface="+mn-ea"/>
              </a:rPr>
              <a:t>，可</a:t>
            </a:r>
            <a:r>
              <a:rPr lang="zh-TW" altLang="en-US" sz="2400" dirty="0">
                <a:latin typeface="+mn-ea"/>
              </a:rPr>
              <a:t>於</a:t>
            </a:r>
            <a:r>
              <a:rPr lang="zh-TW" altLang="zh-TW" sz="2400" dirty="0">
                <a:latin typeface="+mn-ea"/>
              </a:rPr>
              <a:t>體育班學校辦理</a:t>
            </a:r>
            <a:r>
              <a:rPr lang="zh-TW" altLang="zh-TW" sz="2400" dirty="0">
                <a:solidFill>
                  <a:schemeClr val="accent1"/>
                </a:solidFill>
                <a:latin typeface="+mn-ea"/>
              </a:rPr>
              <a:t>續招</a:t>
            </a:r>
            <a:r>
              <a:rPr lang="zh-TW" altLang="zh-TW" sz="2400" dirty="0">
                <a:latin typeface="+mn-ea"/>
              </a:rPr>
              <a:t>時，再次報名續招學校之體育班特色招生甄選入學</a:t>
            </a:r>
            <a:endParaRPr lang="zh-TW" altLang="en-US" sz="2400" dirty="0">
              <a:latin typeface="+mn-ea"/>
            </a:endParaRPr>
          </a:p>
        </p:txBody>
      </p:sp>
      <p:sp>
        <p:nvSpPr>
          <p:cNvPr id="48"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07948" y="1428742"/>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06584" y="2583931"/>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06584" y="2998285"/>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05760" y="3362931"/>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12152" y="3732245"/>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10168" y="4141937"/>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08744" y="4538641"/>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12152" y="4944665"/>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05756" y="5317644"/>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7"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12152" y="5722354"/>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文字方塊 57"/>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pic>
        <p:nvPicPr>
          <p:cNvPr id="2" name="圖片 1">
            <a:hlinkClick r:id="rId2"/>
            <a:extLst>
              <a:ext uri="{FF2B5EF4-FFF2-40B4-BE49-F238E27FC236}">
                <a16:creationId xmlns:a16="http://schemas.microsoft.com/office/drawing/2014/main" xmlns="" id="{A092D87D-E102-4EBC-A6C3-1D97285BC807}"/>
              </a:ext>
            </a:extLst>
          </p:cNvPr>
          <p:cNvPicPr>
            <a:picLocks noChangeAspect="1"/>
          </p:cNvPicPr>
          <p:nvPr/>
        </p:nvPicPr>
        <p:blipFill rotWithShape="1">
          <a:blip r:embed="rId3"/>
          <a:srcRect t="2042"/>
          <a:stretch/>
        </p:blipFill>
        <p:spPr>
          <a:xfrm>
            <a:off x="8429139" y="1128044"/>
            <a:ext cx="3505689" cy="970507"/>
          </a:xfrm>
          <a:prstGeom prst="rect">
            <a:avLst/>
          </a:prstGeom>
        </p:spPr>
      </p:pic>
    </p:spTree>
    <p:extLst>
      <p:ext uri="{BB962C8B-B14F-4D97-AF65-F5344CB8AC3E}">
        <p14:creationId xmlns:p14="http://schemas.microsoft.com/office/powerpoint/2010/main" val="640420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3" y="640376"/>
            <a:ext cx="4358356" cy="1632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49</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TextBox 7">
            <a:extLst>
              <a:ext uri="{FF2B5EF4-FFF2-40B4-BE49-F238E27FC236}">
                <a16:creationId xmlns:a16="http://schemas.microsoft.com/office/drawing/2014/main" xmlns="" id="{5A0151CA-4F17-486D-A55B-4FFDBA3708A3}"/>
              </a:ext>
            </a:extLst>
          </p:cNvPr>
          <p:cNvSpPr txBox="1"/>
          <p:nvPr/>
        </p:nvSpPr>
        <p:spPr>
          <a:xfrm>
            <a:off x="2816053" y="412182"/>
            <a:ext cx="8622915" cy="677108"/>
          </a:xfrm>
          <a:prstGeom prst="rect">
            <a:avLst/>
          </a:prstGeom>
          <a:noFill/>
        </p:spPr>
        <p:txBody>
          <a:bodyPr wrap="square" lIns="0" tIns="0" rIns="0" bIns="0" rtlCol="0" anchor="t">
            <a:spAutoFit/>
          </a:bodyPr>
          <a:lstStyle/>
          <a:p>
            <a:pPr algn="ctr"/>
            <a:r>
              <a:rPr lang="zh-TW" altLang="en-US" sz="4400" b="1" dirty="0"/>
              <a:t>　　　聯合招生資訊</a:t>
            </a:r>
            <a:endParaRPr lang="en-US" sz="2000" b="1" dirty="0">
              <a:solidFill>
                <a:srgbClr val="FF0000"/>
              </a:solidFill>
            </a:endParaRPr>
          </a:p>
        </p:txBody>
      </p:sp>
      <p:sp>
        <p:nvSpPr>
          <p:cNvPr id="47" name="矩形 46"/>
          <p:cNvSpPr/>
          <p:nvPr/>
        </p:nvSpPr>
        <p:spPr>
          <a:xfrm>
            <a:off x="2394137" y="1049388"/>
            <a:ext cx="9485289" cy="5609228"/>
          </a:xfrm>
          <a:prstGeom prst="rect">
            <a:avLst/>
          </a:prstGeom>
        </p:spPr>
        <p:txBody>
          <a:bodyPr wrap="none">
            <a:spAutoFit/>
          </a:bodyPr>
          <a:lstStyle/>
          <a:p>
            <a:r>
              <a:rPr lang="zh-TW" altLang="en-US" sz="2800" b="1" dirty="0">
                <a:latin typeface="+mn-ea"/>
              </a:rPr>
              <a:t>甄審</a:t>
            </a:r>
            <a:r>
              <a:rPr lang="en-US" altLang="zh-TW" sz="2400" b="1" dirty="0">
                <a:latin typeface="+mn-ea"/>
              </a:rPr>
              <a:t>(</a:t>
            </a:r>
            <a:r>
              <a:rPr lang="zh-TW" altLang="en-US" sz="2400" b="1" dirty="0">
                <a:solidFill>
                  <a:schemeClr val="accent1"/>
                </a:solidFill>
                <a:latin typeface="+mn-ea"/>
              </a:rPr>
              <a:t>外加</a:t>
            </a:r>
            <a:r>
              <a:rPr lang="zh-TW" altLang="en-US" sz="2400" b="1" dirty="0">
                <a:latin typeface="+mn-ea"/>
              </a:rPr>
              <a:t>名額</a:t>
            </a:r>
            <a:r>
              <a:rPr lang="en-US" altLang="zh-TW" sz="2400" b="1" dirty="0">
                <a:latin typeface="+mn-ea"/>
              </a:rPr>
              <a:t>)</a:t>
            </a:r>
            <a:r>
              <a:rPr lang="zh-TW" altLang="en-US" sz="2400" b="1" dirty="0">
                <a:latin typeface="+mn-ea"/>
              </a:rPr>
              <a:t> </a:t>
            </a:r>
            <a:r>
              <a:rPr lang="zh-TW" altLang="en-US" sz="2800" b="1" dirty="0">
                <a:latin typeface="+mn-ea"/>
              </a:rPr>
              <a:t>：</a:t>
            </a:r>
            <a:endParaRPr lang="en-US" altLang="zh-TW" sz="2800" b="1" dirty="0">
              <a:latin typeface="+mn-ea"/>
            </a:endParaRPr>
          </a:p>
          <a:p>
            <a:r>
              <a:rPr lang="zh-TW" altLang="en-US" sz="2400" dirty="0"/>
              <a:t>  以國際運動競賽成就為報名門檻，作為分發之標準</a:t>
            </a:r>
            <a:endParaRPr lang="en-US" altLang="zh-TW" sz="2400" dirty="0"/>
          </a:p>
          <a:p>
            <a:endParaRPr lang="en-US" altLang="zh-TW" sz="2400" dirty="0"/>
          </a:p>
          <a:p>
            <a:r>
              <a:rPr lang="zh-TW" altLang="en-US" sz="2800" b="1" dirty="0">
                <a:latin typeface="+mn-ea"/>
              </a:rPr>
              <a:t>甄試</a:t>
            </a:r>
            <a:r>
              <a:rPr lang="en-US" altLang="zh-TW" sz="2400" b="1" dirty="0">
                <a:latin typeface="+mn-ea"/>
              </a:rPr>
              <a:t>(</a:t>
            </a:r>
            <a:r>
              <a:rPr lang="zh-TW" altLang="en-US" sz="2400" b="1" dirty="0">
                <a:solidFill>
                  <a:schemeClr val="accent1"/>
                </a:solidFill>
                <a:latin typeface="+mn-ea"/>
              </a:rPr>
              <a:t>內含</a:t>
            </a:r>
            <a:r>
              <a:rPr lang="zh-TW" altLang="en-US" sz="2400" b="1" dirty="0">
                <a:latin typeface="+mn-ea"/>
              </a:rPr>
              <a:t>名額</a:t>
            </a:r>
            <a:r>
              <a:rPr lang="en-US" altLang="zh-TW" sz="2400" b="1" dirty="0">
                <a:latin typeface="+mn-ea"/>
              </a:rPr>
              <a:t>)</a:t>
            </a:r>
            <a:r>
              <a:rPr lang="zh-TW" altLang="en-US" sz="2400" b="1" dirty="0">
                <a:latin typeface="+mn-ea"/>
              </a:rPr>
              <a:t> </a:t>
            </a:r>
            <a:r>
              <a:rPr lang="zh-TW" altLang="en-US" sz="2800" b="1" dirty="0">
                <a:latin typeface="+mn-ea"/>
              </a:rPr>
              <a:t>：</a:t>
            </a:r>
            <a:endParaRPr lang="en-US" altLang="zh-TW" sz="2800" b="1" dirty="0">
              <a:latin typeface="+mn-ea"/>
            </a:endParaRPr>
          </a:p>
          <a:p>
            <a:r>
              <a:rPr lang="en-US" altLang="zh-TW" sz="2400" dirty="0">
                <a:latin typeface="+mn-ea"/>
              </a:rPr>
              <a:t>  </a:t>
            </a:r>
            <a:r>
              <a:rPr lang="zh-TW" altLang="zh-TW" sz="2400" dirty="0">
                <a:latin typeface="+mn-ea"/>
              </a:rPr>
              <a:t>以運動競賽成就為報名門檻，並加考學科</a:t>
            </a:r>
            <a:r>
              <a:rPr lang="en-US" altLang="zh-TW" sz="2400" dirty="0">
                <a:latin typeface="+mn-ea"/>
              </a:rPr>
              <a:t>(</a:t>
            </a:r>
            <a:r>
              <a:rPr lang="zh-TW" altLang="zh-TW" sz="2400" dirty="0">
                <a:latin typeface="+mn-ea"/>
              </a:rPr>
              <a:t>國、英、數</a:t>
            </a:r>
            <a:r>
              <a:rPr lang="en-US" altLang="zh-TW" sz="2400" dirty="0">
                <a:latin typeface="+mn-ea"/>
              </a:rPr>
              <a:t>)</a:t>
            </a:r>
            <a:r>
              <a:rPr lang="zh-TW" altLang="zh-TW" sz="2400" dirty="0">
                <a:latin typeface="+mn-ea"/>
              </a:rPr>
              <a:t>及部分專長須</a:t>
            </a:r>
            <a:endParaRPr lang="en-US" altLang="zh-TW" sz="2400" dirty="0">
              <a:latin typeface="+mn-ea"/>
            </a:endParaRPr>
          </a:p>
          <a:p>
            <a:r>
              <a:rPr lang="en-US" altLang="zh-TW" sz="2400" dirty="0">
                <a:latin typeface="+mn-ea"/>
              </a:rPr>
              <a:t>  </a:t>
            </a:r>
            <a:r>
              <a:rPr lang="zh-TW" altLang="zh-TW" sz="2400" dirty="0">
                <a:latin typeface="+mn-ea"/>
              </a:rPr>
              <a:t>參加術科檢定，為內含之招生名額。</a:t>
            </a:r>
            <a:endParaRPr lang="en-US" altLang="zh-TW" sz="2400" dirty="0">
              <a:latin typeface="+mn-ea"/>
            </a:endParaRPr>
          </a:p>
          <a:p>
            <a:r>
              <a:rPr lang="zh-TW" altLang="en-US" dirty="0">
                <a:latin typeface="+mn-ea"/>
              </a:rPr>
              <a:t>     </a:t>
            </a:r>
            <a:r>
              <a:rPr lang="en-US" altLang="zh-TW" dirty="0">
                <a:latin typeface="+mn-ea"/>
              </a:rPr>
              <a:t>106</a:t>
            </a:r>
            <a:r>
              <a:rPr lang="zh-TW" altLang="en-US" dirty="0">
                <a:latin typeface="+mn-ea"/>
              </a:rPr>
              <a:t>學年度起，以</a:t>
            </a:r>
            <a:r>
              <a:rPr lang="zh-TW" altLang="en-US" dirty="0">
                <a:solidFill>
                  <a:schemeClr val="accent1"/>
                </a:solidFill>
                <a:latin typeface="+mn-ea"/>
              </a:rPr>
              <a:t>國中教育會考成績取代學科考試</a:t>
            </a:r>
            <a:r>
              <a:rPr lang="zh-TW" altLang="en-US" dirty="0">
                <a:latin typeface="+mn-ea"/>
              </a:rPr>
              <a:t>，例如以甄審分發之學生，其運動成</a:t>
            </a:r>
            <a:endParaRPr lang="en-US" altLang="zh-TW" dirty="0">
              <a:latin typeface="+mn-ea"/>
            </a:endParaRPr>
          </a:p>
          <a:p>
            <a:r>
              <a:rPr lang="zh-TW" altLang="en-US" dirty="0">
                <a:latin typeface="+mn-ea"/>
              </a:rPr>
              <a:t>    績等級均相同者，依國中教育會考成績評定；以甄試升學之學生，免參加學科考試，以</a:t>
            </a:r>
            <a:endParaRPr lang="en-US" altLang="zh-TW" dirty="0">
              <a:latin typeface="+mn-ea"/>
            </a:endParaRPr>
          </a:p>
          <a:p>
            <a:r>
              <a:rPr lang="en-US" altLang="zh-TW" dirty="0">
                <a:latin typeface="+mn-ea"/>
              </a:rPr>
              <a:t>    </a:t>
            </a:r>
            <a:r>
              <a:rPr lang="zh-TW" altLang="en-US" dirty="0">
                <a:latin typeface="+mn-ea"/>
              </a:rPr>
              <a:t>國中教育會考成績取代</a:t>
            </a:r>
            <a:endParaRPr lang="en-US" altLang="zh-TW" dirty="0">
              <a:latin typeface="+mn-ea"/>
            </a:endParaRPr>
          </a:p>
          <a:p>
            <a:pPr marL="0" lvl="1" defTabSz="1289050">
              <a:lnSpc>
                <a:spcPts val="2500"/>
              </a:lnSpc>
              <a:spcBef>
                <a:spcPts val="300"/>
              </a:spcBef>
              <a:spcAft>
                <a:spcPts val="300"/>
              </a:spcAft>
              <a:defRPr/>
            </a:pPr>
            <a:r>
              <a:rPr lang="zh-TW" altLang="en-US" sz="2400" dirty="0">
                <a:latin typeface="+mn-ea"/>
              </a:rPr>
              <a:t>網路線上報名：預計</a:t>
            </a:r>
            <a:r>
              <a:rPr lang="en-US" altLang="zh-TW" sz="2400" dirty="0">
                <a:latin typeface="+mn-ea"/>
              </a:rPr>
              <a:t>112</a:t>
            </a:r>
            <a:r>
              <a:rPr lang="zh-TW" altLang="en-US" sz="2400" dirty="0">
                <a:latin typeface="+mn-ea"/>
              </a:rPr>
              <a:t>年</a:t>
            </a:r>
            <a:r>
              <a:rPr lang="en-US" altLang="zh-TW" sz="2400" dirty="0">
                <a:latin typeface="+mn-ea"/>
              </a:rPr>
              <a:t>4</a:t>
            </a:r>
            <a:r>
              <a:rPr lang="zh-TW" altLang="en-US" sz="2400" dirty="0">
                <a:latin typeface="+mn-ea"/>
              </a:rPr>
              <a:t>月</a:t>
            </a:r>
            <a:r>
              <a:rPr lang="en-US" altLang="zh-TW" sz="2400" dirty="0">
                <a:latin typeface="+mn-ea"/>
              </a:rPr>
              <a:t>14</a:t>
            </a:r>
            <a:r>
              <a:rPr lang="zh-TW" altLang="en-US" sz="2400" dirty="0">
                <a:latin typeface="+mn-ea"/>
              </a:rPr>
              <a:t>日</a:t>
            </a:r>
            <a:r>
              <a:rPr lang="en-US" altLang="zh-TW" sz="2400" dirty="0">
                <a:latin typeface="+mn-ea"/>
              </a:rPr>
              <a:t> -5</a:t>
            </a:r>
            <a:r>
              <a:rPr lang="zh-TW" altLang="en-US" sz="2400" dirty="0">
                <a:latin typeface="+mn-ea"/>
              </a:rPr>
              <a:t>月</a:t>
            </a:r>
            <a:r>
              <a:rPr lang="en-US" altLang="zh-TW" sz="2400" dirty="0">
                <a:latin typeface="+mn-ea"/>
              </a:rPr>
              <a:t>3</a:t>
            </a:r>
            <a:r>
              <a:rPr lang="zh-TW" altLang="en-US" sz="2400" dirty="0">
                <a:latin typeface="+mn-ea"/>
              </a:rPr>
              <a:t>日</a:t>
            </a:r>
            <a:endParaRPr lang="en-US" altLang="zh-TW" sz="2400" dirty="0">
              <a:latin typeface="+mn-ea"/>
            </a:endParaRPr>
          </a:p>
          <a:p>
            <a:pPr marL="0" lvl="1" defTabSz="1289050">
              <a:lnSpc>
                <a:spcPts val="2500"/>
              </a:lnSpc>
              <a:spcBef>
                <a:spcPts val="300"/>
              </a:spcBef>
              <a:spcAft>
                <a:spcPts val="300"/>
              </a:spcAft>
              <a:defRPr/>
            </a:pPr>
            <a:r>
              <a:rPr lang="zh-TW" altLang="en-US" sz="2400" dirty="0">
                <a:latin typeface="+mn-ea"/>
              </a:rPr>
              <a:t>資格審查結果網路公告：預計</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月中旬</a:t>
            </a:r>
            <a:endParaRPr lang="en-US" altLang="zh-TW" sz="2400" dirty="0">
              <a:latin typeface="+mn-ea"/>
            </a:endParaRPr>
          </a:p>
          <a:p>
            <a:pPr marL="0" lvl="1" defTabSz="1289050">
              <a:lnSpc>
                <a:spcPts val="2500"/>
              </a:lnSpc>
              <a:spcBef>
                <a:spcPts val="300"/>
              </a:spcBef>
              <a:spcAft>
                <a:spcPts val="300"/>
              </a:spcAft>
              <a:defRPr/>
            </a:pPr>
            <a:r>
              <a:rPr lang="zh-TW" altLang="en-US" sz="2400" dirty="0">
                <a:latin typeface="+mn-ea"/>
              </a:rPr>
              <a:t>甄試學科考試：</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20</a:t>
            </a:r>
            <a:r>
              <a:rPr lang="zh-TW" altLang="en-US" sz="2400" dirty="0">
                <a:latin typeface="+mn-ea"/>
              </a:rPr>
              <a:t>、</a:t>
            </a:r>
            <a:r>
              <a:rPr lang="en-US" altLang="zh-TW" sz="2400" dirty="0">
                <a:latin typeface="+mn-ea"/>
              </a:rPr>
              <a:t>21</a:t>
            </a:r>
            <a:r>
              <a:rPr lang="zh-TW" altLang="en-US" sz="2400" dirty="0">
                <a:latin typeface="+mn-ea"/>
              </a:rPr>
              <a:t>日</a:t>
            </a:r>
            <a:r>
              <a:rPr lang="en-US" altLang="zh-TW" sz="2400" dirty="0">
                <a:latin typeface="+mn-ea"/>
              </a:rPr>
              <a:t>(</a:t>
            </a:r>
            <a:r>
              <a:rPr lang="zh-TW" altLang="en-US" sz="2400" dirty="0">
                <a:latin typeface="+mn-ea"/>
              </a:rPr>
              <a:t>教育會考</a:t>
            </a:r>
            <a:r>
              <a:rPr lang="en-US" altLang="zh-TW" sz="2400" dirty="0">
                <a:latin typeface="+mn-ea"/>
              </a:rPr>
              <a:t>)</a:t>
            </a:r>
          </a:p>
          <a:p>
            <a:pPr marL="0" lvl="1" defTabSz="1289050">
              <a:lnSpc>
                <a:spcPts val="2500"/>
              </a:lnSpc>
              <a:spcBef>
                <a:spcPts val="300"/>
              </a:spcBef>
              <a:spcAft>
                <a:spcPts val="300"/>
              </a:spcAft>
              <a:defRPr/>
            </a:pPr>
            <a:r>
              <a:rPr lang="zh-TW" altLang="en-US" sz="2400" dirty="0">
                <a:latin typeface="+mn-ea"/>
              </a:rPr>
              <a:t>甄試術科考試：</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a:t>
            </a:r>
            <a:r>
              <a:rPr lang="zh-TW" altLang="en-US" sz="2400" dirty="0">
                <a:latin typeface="+mn-ea"/>
              </a:rPr>
              <a:t>日</a:t>
            </a:r>
            <a:endParaRPr lang="en-US" altLang="zh-TW" sz="2400" dirty="0">
              <a:latin typeface="+mn-ea"/>
            </a:endParaRPr>
          </a:p>
          <a:p>
            <a:pPr marL="0" lvl="1" defTabSz="1289050">
              <a:lnSpc>
                <a:spcPts val="2500"/>
              </a:lnSpc>
              <a:spcBef>
                <a:spcPts val="300"/>
              </a:spcBef>
              <a:spcAft>
                <a:spcPts val="300"/>
              </a:spcAft>
              <a:defRPr/>
            </a:pP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21</a:t>
            </a:r>
            <a:r>
              <a:rPr lang="zh-TW" altLang="en-US" sz="2400" dirty="0">
                <a:latin typeface="+mn-ea"/>
              </a:rPr>
              <a:t>日</a:t>
            </a:r>
            <a:endParaRPr lang="en-US" altLang="zh-TW" sz="2400" dirty="0">
              <a:latin typeface="+mn-ea"/>
            </a:endParaRPr>
          </a:p>
          <a:p>
            <a:pPr marL="0" lvl="1" defTabSz="1289050">
              <a:lnSpc>
                <a:spcPts val="2500"/>
              </a:lnSpc>
              <a:spcBef>
                <a:spcPts val="300"/>
              </a:spcBef>
              <a:spcAft>
                <a:spcPts val="300"/>
              </a:spcAft>
              <a:defRPr/>
            </a:pPr>
            <a:r>
              <a:rPr lang="zh-TW" altLang="en-US" sz="2400" dirty="0">
                <a:latin typeface="+mn-ea"/>
              </a:rPr>
              <a:t>報到：</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14</a:t>
            </a:r>
            <a:r>
              <a:rPr lang="zh-TW" altLang="en-US" sz="2400" dirty="0">
                <a:latin typeface="+mn-ea"/>
              </a:rPr>
              <a:t>日</a:t>
            </a:r>
          </a:p>
        </p:txBody>
      </p:sp>
      <p:sp>
        <p:nvSpPr>
          <p:cNvPr id="48"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09554" y="1141609"/>
            <a:ext cx="318401" cy="31840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09142" y="2297519"/>
            <a:ext cx="318401" cy="31840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84408" y="4279581"/>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83872" y="4660189"/>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75864" y="5046395"/>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77328" y="5443719"/>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75864" y="5850631"/>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82160" y="6247955"/>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文字方塊 5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60046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a:extLst>
              <a:ext uri="{FF2B5EF4-FFF2-40B4-BE49-F238E27FC236}">
                <a16:creationId xmlns:a16="http://schemas.microsoft.com/office/drawing/2014/main" xmlns="" id="{4004A597-FA07-425A-84A7-5AC78EAE1C2E}"/>
              </a:ext>
            </a:extLst>
          </p:cNvPr>
          <p:cNvSpPr>
            <a:spLocks noGrp="1"/>
          </p:cNvSpPr>
          <p:nvPr>
            <p:ph type="title"/>
          </p:nvPr>
        </p:nvSpPr>
        <p:spPr>
          <a:xfrm>
            <a:off x="2207567" y="561867"/>
            <a:ext cx="7776863" cy="627063"/>
          </a:xfrm>
          <a:solidFill>
            <a:srgbClr val="FFFF99">
              <a:alpha val="44000"/>
            </a:srgbClr>
          </a:solidFill>
          <a:ln w="28575" cap="flat">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1244600" eaLnBrk="1" hangingPunct="1">
              <a:defRPr/>
            </a:pPr>
            <a:r>
              <a:rPr kumimoji="1" altLang="en-US" sz="3800" b="1" dirty="0">
                <a:solidFill>
                  <a:srgbClr val="0000FF"/>
                </a:solidFill>
                <a:cs typeface="+mj-cs"/>
              </a:rPr>
              <a:t>十二年國教免學費政策</a:t>
            </a:r>
          </a:p>
        </p:txBody>
      </p:sp>
      <p:sp>
        <p:nvSpPr>
          <p:cNvPr id="5" name="內容版面配置區 2">
            <a:extLst>
              <a:ext uri="{FF2B5EF4-FFF2-40B4-BE49-F238E27FC236}">
                <a16:creationId xmlns:a16="http://schemas.microsoft.com/office/drawing/2014/main" xmlns="" id="{8C4F7D9F-96F0-4611-AA48-E729A9D3CB51}"/>
              </a:ext>
            </a:extLst>
          </p:cNvPr>
          <p:cNvSpPr>
            <a:spLocks/>
          </p:cNvSpPr>
          <p:nvPr/>
        </p:nvSpPr>
        <p:spPr bwMode="auto">
          <a:xfrm>
            <a:off x="1521618" y="1641638"/>
            <a:ext cx="9861380" cy="4883150"/>
          </a:xfrm>
          <a:prstGeom prst="rect">
            <a:avLst/>
          </a:prstGeom>
          <a:noFill/>
          <a:ln>
            <a:noFill/>
          </a:ln>
        </p:spPr>
        <p:txBody>
          <a:bodyPr/>
          <a:lstStyle>
            <a:lvl1pPr marL="342900" indent="-342900">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ts val="1200"/>
              </a:spcBef>
              <a:buFont typeface="Wingdings" pitchFamily="2" charset="2"/>
              <a:buChar char="Ø"/>
            </a:pPr>
            <a:r>
              <a:rPr lang="zh-TW" altLang="en-US" sz="2800" b="1" dirty="0">
                <a:solidFill>
                  <a:srgbClr val="000000"/>
                </a:solidFill>
                <a:latin typeface="標楷體" panose="02010601000101010101" pitchFamily="2" charset="-120"/>
                <a:ea typeface="標楷體" panose="02010601000101010101" pitchFamily="2" charset="-120"/>
              </a:rPr>
              <a:t>自</a:t>
            </a:r>
            <a:r>
              <a:rPr lang="en-US" altLang="zh-TW" sz="2800" b="1" dirty="0">
                <a:solidFill>
                  <a:srgbClr val="000000"/>
                </a:solidFill>
                <a:latin typeface="標楷體" panose="02010601000101010101" pitchFamily="2" charset="-120"/>
                <a:ea typeface="標楷體" panose="02010601000101010101" pitchFamily="2" charset="-120"/>
              </a:rPr>
              <a:t>103</a:t>
            </a:r>
            <a:r>
              <a:rPr lang="zh-TW" altLang="en-US" sz="2800" b="1" dirty="0">
                <a:solidFill>
                  <a:srgbClr val="000000"/>
                </a:solidFill>
                <a:latin typeface="標楷體" panose="02010601000101010101" pitchFamily="2" charset="-120"/>
                <a:ea typeface="標楷體" panose="02010601000101010101" pitchFamily="2" charset="-120"/>
              </a:rPr>
              <a:t>學年度起實施</a:t>
            </a:r>
            <a:endParaRPr lang="en-US" altLang="zh-TW" sz="2800" b="1" dirty="0">
              <a:solidFill>
                <a:srgbClr val="000000"/>
              </a:solidFill>
              <a:latin typeface="標楷體" panose="02010601000101010101" pitchFamily="2" charset="-120"/>
              <a:ea typeface="標楷體" panose="02010601000101010101" pitchFamily="2" charset="-120"/>
            </a:endParaRPr>
          </a:p>
          <a:p>
            <a:pPr>
              <a:spcBef>
                <a:spcPts val="1200"/>
              </a:spcBef>
              <a:buFont typeface="Arial" panose="020B0604020202020204" pitchFamily="34" charset="0"/>
              <a:buNone/>
            </a:pPr>
            <a:r>
              <a:rPr lang="zh-TW" altLang="en-US" sz="2800" b="1" dirty="0">
                <a:solidFill>
                  <a:srgbClr val="000000"/>
                </a:solidFill>
                <a:latin typeface="標楷體" panose="02010601000101010101" pitchFamily="2" charset="-120"/>
                <a:ea typeface="標楷體" panose="02010601000101010101" pitchFamily="2" charset="-120"/>
              </a:rPr>
              <a:t> </a:t>
            </a:r>
            <a:r>
              <a:rPr lang="en-US" altLang="zh-TW" sz="2800" b="1" dirty="0">
                <a:solidFill>
                  <a:srgbClr val="000000"/>
                </a:solidFill>
                <a:latin typeface="標楷體" panose="02010601000101010101" pitchFamily="2" charset="-120"/>
                <a:ea typeface="標楷體" panose="02010601000101010101" pitchFamily="2" charset="-120"/>
              </a:rPr>
              <a:t>(1)</a:t>
            </a:r>
            <a:r>
              <a:rPr lang="zh-TW" altLang="en-US" sz="2800" b="1" dirty="0">
                <a:solidFill>
                  <a:srgbClr val="FF0000"/>
                </a:solidFill>
                <a:latin typeface="標楷體" panose="02010601000101010101" pitchFamily="2" charset="-120"/>
                <a:ea typeface="標楷體" panose="02010601000101010101" pitchFamily="2" charset="-120"/>
              </a:rPr>
              <a:t>技術型高中</a:t>
            </a:r>
            <a:r>
              <a:rPr lang="en-US" altLang="zh-TW" sz="2800" b="1" dirty="0">
                <a:solidFill>
                  <a:srgbClr val="FF0000"/>
                </a:solidFill>
                <a:latin typeface="標楷體" panose="02010601000101010101" pitchFamily="2" charset="-120"/>
                <a:ea typeface="標楷體" panose="02010601000101010101" pitchFamily="2" charset="-120"/>
              </a:rPr>
              <a:t>(</a:t>
            </a:r>
            <a:r>
              <a:rPr lang="zh-TW" altLang="en-US" sz="2800" b="1" dirty="0">
                <a:solidFill>
                  <a:srgbClr val="FF0000"/>
                </a:solidFill>
                <a:latin typeface="標楷體" panose="02010601000101010101" pitchFamily="2" charset="-120"/>
                <a:ea typeface="標楷體" panose="02010601000101010101" pitchFamily="2" charset="-120"/>
              </a:rPr>
              <a:t>五專前三年</a:t>
            </a:r>
            <a:r>
              <a:rPr lang="en-US" altLang="zh-TW" sz="2800" b="1" dirty="0">
                <a:solidFill>
                  <a:srgbClr val="FF0000"/>
                </a:solidFill>
                <a:latin typeface="標楷體" panose="02010601000101010101" pitchFamily="2" charset="-120"/>
                <a:ea typeface="標楷體" panose="02010601000101010101" pitchFamily="2" charset="-120"/>
              </a:rPr>
              <a:t>)</a:t>
            </a:r>
            <a:r>
              <a:rPr lang="zh-TW" altLang="en-US" sz="2800" b="1" dirty="0">
                <a:solidFill>
                  <a:srgbClr val="FF0000"/>
                </a:solidFill>
                <a:latin typeface="標楷體" panose="02010601000101010101" pitchFamily="2" charset="-120"/>
                <a:ea typeface="標楷體" panose="02010601000101010101" pitchFamily="2" charset="-120"/>
              </a:rPr>
              <a:t>全面免學費。</a:t>
            </a:r>
            <a:r>
              <a:rPr lang="zh-TW" altLang="en-US" sz="1000" b="1" dirty="0">
                <a:solidFill>
                  <a:srgbClr val="0000FF"/>
                </a:solidFill>
                <a:latin typeface="標楷體" panose="02010601000101010101" pitchFamily="2" charset="-120"/>
                <a:ea typeface="標楷體" panose="02010601000101010101" pitchFamily="2" charset="-120"/>
              </a:rPr>
              <a:t> </a:t>
            </a:r>
            <a:r>
              <a:rPr lang="en-US" altLang="zh-TW" sz="1200" b="1" dirty="0">
                <a:solidFill>
                  <a:srgbClr val="0000FF"/>
                </a:solidFill>
                <a:latin typeface="標楷體" panose="02010601000101010101" pitchFamily="2" charset="-120"/>
                <a:ea typeface="標楷體" panose="02010601000101010101" pitchFamily="2" charset="-120"/>
              </a:rPr>
              <a:t>(</a:t>
            </a:r>
            <a:r>
              <a:rPr lang="zh-TW" altLang="en-US" sz="1200" b="1" dirty="0">
                <a:solidFill>
                  <a:srgbClr val="0000FF"/>
                </a:solidFill>
                <a:latin typeface="標楷體" panose="02010601000101010101" pitchFamily="2" charset="-120"/>
                <a:ea typeface="標楷體" panose="02010601000101010101" pitchFamily="2" charset="-120"/>
              </a:rPr>
              <a:t>例：新北高工職業類科</a:t>
            </a:r>
            <a:r>
              <a:rPr lang="en-US" altLang="zh-TW" sz="1200" b="1" dirty="0">
                <a:solidFill>
                  <a:srgbClr val="0000FF"/>
                </a:solidFill>
                <a:latin typeface="標楷體" panose="02010601000101010101" pitchFamily="2" charset="-120"/>
                <a:ea typeface="標楷體" panose="02010601000101010101" pitchFamily="2" charset="-120"/>
              </a:rPr>
              <a:t>)</a:t>
            </a:r>
            <a:endParaRPr lang="en-US" altLang="zh-TW" sz="3600" b="1" dirty="0">
              <a:solidFill>
                <a:srgbClr val="000000"/>
              </a:solidFill>
              <a:latin typeface="標楷體" panose="02010601000101010101" pitchFamily="2" charset="-120"/>
              <a:ea typeface="標楷體" panose="02010601000101010101" pitchFamily="2" charset="-120"/>
            </a:endParaRPr>
          </a:p>
          <a:p>
            <a:pPr>
              <a:spcBef>
                <a:spcPts val="1200"/>
              </a:spcBef>
              <a:buFont typeface="Arial" panose="020B0604020202020204" pitchFamily="34" charset="0"/>
              <a:buNone/>
            </a:pPr>
            <a:r>
              <a:rPr lang="zh-TW" altLang="en-US" sz="2800" b="1" dirty="0">
                <a:solidFill>
                  <a:srgbClr val="000000"/>
                </a:solidFill>
                <a:latin typeface="標楷體" panose="02010601000101010101" pitchFamily="2" charset="-120"/>
                <a:ea typeface="標楷體" panose="02010601000101010101" pitchFamily="2" charset="-120"/>
              </a:rPr>
              <a:t> </a:t>
            </a:r>
            <a:r>
              <a:rPr lang="en-US" altLang="zh-TW" sz="2800" b="1" dirty="0">
                <a:solidFill>
                  <a:srgbClr val="000000"/>
                </a:solidFill>
                <a:latin typeface="標楷體" panose="02010601000101010101" pitchFamily="2" charset="-120"/>
                <a:ea typeface="標楷體" panose="02010601000101010101" pitchFamily="2" charset="-120"/>
              </a:rPr>
              <a:t>(2)</a:t>
            </a:r>
            <a:r>
              <a:rPr lang="zh-TW" altLang="en-US" sz="2800" b="1" dirty="0">
                <a:solidFill>
                  <a:srgbClr val="FF0000"/>
                </a:solidFill>
                <a:latin typeface="標楷體" panose="02010601000101010101" pitchFamily="2" charset="-120"/>
                <a:ea typeface="標楷體" panose="02010601000101010101" pitchFamily="2" charset="-120"/>
              </a:rPr>
              <a:t>普通型高中、技術型高中普通科：</a:t>
            </a:r>
            <a:r>
              <a:rPr lang="zh-TW" altLang="en-US" sz="1200" b="1" dirty="0">
                <a:solidFill>
                  <a:srgbClr val="0000FF"/>
                </a:solidFill>
                <a:latin typeface="標楷體" panose="02010601000101010101" pitchFamily="2" charset="-120"/>
                <a:ea typeface="標楷體" panose="02010601000101010101" pitchFamily="2" charset="-120"/>
              </a:rPr>
              <a:t> </a:t>
            </a:r>
            <a:r>
              <a:rPr lang="en-US" altLang="zh-TW" sz="1200" b="1" dirty="0">
                <a:solidFill>
                  <a:srgbClr val="0000FF"/>
                </a:solidFill>
                <a:latin typeface="標楷體" panose="02010601000101010101" pitchFamily="2" charset="-120"/>
                <a:ea typeface="標楷體" panose="02010601000101010101" pitchFamily="2" charset="-120"/>
              </a:rPr>
              <a:t>(</a:t>
            </a:r>
            <a:r>
              <a:rPr lang="zh-TW" altLang="en-US" sz="1200" b="1" dirty="0">
                <a:solidFill>
                  <a:srgbClr val="0000FF"/>
                </a:solidFill>
                <a:latin typeface="標楷體" panose="02010601000101010101" pitchFamily="2" charset="-120"/>
                <a:ea typeface="標楷體" panose="02010601000101010101" pitchFamily="2" charset="-120"/>
              </a:rPr>
              <a:t>例：板橋高中、淡水商工普通科</a:t>
            </a:r>
            <a:r>
              <a:rPr lang="en-US" altLang="zh-TW" sz="1200" b="1" dirty="0">
                <a:solidFill>
                  <a:srgbClr val="0000FF"/>
                </a:solidFill>
                <a:latin typeface="標楷體" panose="02010601000101010101" pitchFamily="2" charset="-120"/>
                <a:ea typeface="標楷體" panose="02010601000101010101" pitchFamily="2" charset="-120"/>
              </a:rPr>
              <a:t>)</a:t>
            </a:r>
            <a:endParaRPr lang="en-US" altLang="zh-TW" sz="2800" b="1" dirty="0">
              <a:solidFill>
                <a:srgbClr val="FF0000"/>
              </a:solidFill>
              <a:latin typeface="標楷體" panose="02010601000101010101" pitchFamily="2" charset="-120"/>
              <a:ea typeface="標楷體" panose="02010601000101010101" pitchFamily="2" charset="-120"/>
            </a:endParaRPr>
          </a:p>
          <a:p>
            <a:pPr lvl="1">
              <a:buNone/>
            </a:pPr>
            <a:r>
              <a:rPr lang="en-US" altLang="zh-TW" sz="2800" b="1" dirty="0">
                <a:solidFill>
                  <a:srgbClr val="FF0000"/>
                </a:solidFill>
                <a:latin typeface="標楷體" panose="02010601000101010101" pitchFamily="2" charset="-120"/>
                <a:ea typeface="標楷體" panose="02010601000101010101" pitchFamily="2" charset="-120"/>
              </a:rPr>
              <a:t>●</a:t>
            </a:r>
            <a:r>
              <a:rPr lang="zh-TW" altLang="en-US" sz="2800" b="1" dirty="0">
                <a:solidFill>
                  <a:srgbClr val="000000"/>
                </a:solidFill>
                <a:latin typeface="標楷體" panose="02010601000101010101" pitchFamily="2" charset="-120"/>
                <a:ea typeface="標楷體" panose="02010601000101010101" pitchFamily="2" charset="-120"/>
              </a:rPr>
              <a:t>家戶年所得</a:t>
            </a:r>
            <a:r>
              <a:rPr lang="en-US" altLang="zh-TW" sz="2800" b="1" dirty="0">
                <a:solidFill>
                  <a:srgbClr val="FF0000"/>
                </a:solidFill>
                <a:latin typeface="標楷體" panose="02010601000101010101" pitchFamily="2" charset="-120"/>
                <a:ea typeface="標楷體" panose="02010601000101010101" pitchFamily="2" charset="-120"/>
              </a:rPr>
              <a:t>148</a:t>
            </a:r>
            <a:r>
              <a:rPr lang="zh-TW" altLang="en-US" sz="2800" b="1" dirty="0">
                <a:solidFill>
                  <a:srgbClr val="FF0000"/>
                </a:solidFill>
                <a:latin typeface="標楷體" panose="02010601000101010101" pitchFamily="2" charset="-120"/>
                <a:ea typeface="標楷體" panose="02010601000101010101" pitchFamily="2" charset="-120"/>
              </a:rPr>
              <a:t>萬元</a:t>
            </a:r>
            <a:r>
              <a:rPr lang="zh-TW" altLang="en-US" sz="2800" b="1" dirty="0">
                <a:solidFill>
                  <a:srgbClr val="000000"/>
                </a:solidFill>
                <a:latin typeface="標楷體" panose="02010601000101010101" pitchFamily="2" charset="-120"/>
                <a:ea typeface="標楷體" panose="02010601000101010101" pitchFamily="2" charset="-120"/>
              </a:rPr>
              <a:t>以下免學費</a:t>
            </a:r>
            <a:r>
              <a:rPr lang="en-US" altLang="zh-TW" sz="1200" b="1" dirty="0">
                <a:solidFill>
                  <a:srgbClr val="3333FF"/>
                </a:solidFill>
                <a:latin typeface="標楷體" panose="02010601000101010101" pitchFamily="2" charset="-120"/>
                <a:ea typeface="標楷體" panose="02010601000101010101" pitchFamily="2" charset="-120"/>
              </a:rPr>
              <a:t>(</a:t>
            </a:r>
            <a:r>
              <a:rPr lang="zh-TW" altLang="en-US" sz="1200" b="1" dirty="0">
                <a:solidFill>
                  <a:srgbClr val="3333FF"/>
                </a:solidFill>
                <a:latin typeface="標楷體" panose="02010601000101010101" pitchFamily="2" charset="-120"/>
                <a:ea typeface="標楷體" panose="02010601000101010101" pitchFamily="2" charset="-120"/>
              </a:rPr>
              <a:t>公立高中約</a:t>
            </a:r>
            <a:r>
              <a:rPr lang="en-US" altLang="zh-TW" sz="1200" b="1" dirty="0">
                <a:solidFill>
                  <a:srgbClr val="3333FF"/>
                </a:solidFill>
                <a:latin typeface="標楷體" panose="02010601000101010101" pitchFamily="2" charset="-120"/>
                <a:ea typeface="標楷體" panose="02010601000101010101" pitchFamily="2" charset="-120"/>
              </a:rPr>
              <a:t>6240</a:t>
            </a:r>
            <a:r>
              <a:rPr lang="zh-TW" altLang="en-US" sz="1200" b="1" dirty="0">
                <a:solidFill>
                  <a:srgbClr val="3333FF"/>
                </a:solidFill>
                <a:latin typeface="標楷體" panose="02010601000101010101" pitchFamily="2" charset="-120"/>
                <a:ea typeface="標楷體" panose="02010601000101010101" pitchFamily="2" charset="-120"/>
              </a:rPr>
              <a:t>、私立高中約</a:t>
            </a:r>
            <a:r>
              <a:rPr lang="en-US" altLang="zh-TW" sz="1200" b="1" dirty="0">
                <a:solidFill>
                  <a:srgbClr val="3333FF"/>
                </a:solidFill>
                <a:latin typeface="標楷體" panose="02010601000101010101" pitchFamily="2" charset="-120"/>
                <a:ea typeface="標楷體" panose="02010601000101010101" pitchFamily="2" charset="-120"/>
              </a:rPr>
              <a:t>22800)</a:t>
            </a:r>
            <a:r>
              <a:rPr lang="zh-TW" altLang="en-US" sz="1200" b="1" dirty="0">
                <a:solidFill>
                  <a:srgbClr val="3333FF"/>
                </a:solidFill>
                <a:latin typeface="標楷體" panose="02010601000101010101" pitchFamily="2" charset="-120"/>
                <a:ea typeface="標楷體" panose="02010601000101010101" pitchFamily="2" charset="-120"/>
              </a:rPr>
              <a:t>   </a:t>
            </a:r>
            <a:endParaRPr lang="en-US" altLang="zh-TW" sz="1200" b="1" dirty="0">
              <a:solidFill>
                <a:srgbClr val="3333FF"/>
              </a:solidFill>
              <a:latin typeface="標楷體" panose="02010601000101010101" pitchFamily="2" charset="-120"/>
              <a:ea typeface="標楷體" panose="02010601000101010101" pitchFamily="2" charset="-120"/>
            </a:endParaRPr>
          </a:p>
          <a:p>
            <a:pPr lvl="1">
              <a:buNone/>
            </a:pPr>
            <a:r>
              <a:rPr lang="zh-TW" altLang="en-US" sz="2800" b="1" dirty="0">
                <a:solidFill>
                  <a:srgbClr val="000000"/>
                </a:solidFill>
                <a:latin typeface="標楷體" panose="02010601000101010101" pitchFamily="2" charset="-120"/>
                <a:ea typeface="標楷體" panose="02010601000101010101" pitchFamily="2" charset="-120"/>
              </a:rPr>
              <a:t>●家戶年所得</a:t>
            </a:r>
            <a:r>
              <a:rPr lang="en-US" altLang="zh-TW" sz="2800" b="1" dirty="0">
                <a:solidFill>
                  <a:srgbClr val="000000"/>
                </a:solidFill>
                <a:latin typeface="標楷體" panose="02010601000101010101" pitchFamily="2" charset="-120"/>
                <a:ea typeface="標楷體" panose="02010601000101010101" pitchFamily="2" charset="-120"/>
              </a:rPr>
              <a:t>148</a:t>
            </a:r>
            <a:r>
              <a:rPr lang="zh-TW" altLang="en-US" sz="2800" b="1" dirty="0">
                <a:solidFill>
                  <a:srgbClr val="000000"/>
                </a:solidFill>
                <a:latin typeface="標楷體" panose="02010601000101010101" pitchFamily="2" charset="-120"/>
                <a:ea typeface="標楷體" panose="02010601000101010101" pitchFamily="2" charset="-120"/>
              </a:rPr>
              <a:t>萬元以上，就讀私校依戶籍所在縣市補助</a:t>
            </a:r>
            <a:endParaRPr lang="en-US" altLang="zh-TW" sz="2800" b="1" dirty="0">
              <a:solidFill>
                <a:srgbClr val="000000"/>
              </a:solidFill>
              <a:latin typeface="標楷體" panose="02010601000101010101" pitchFamily="2" charset="-120"/>
              <a:ea typeface="標楷體" panose="02010601000101010101" pitchFamily="2" charset="-120"/>
            </a:endParaRPr>
          </a:p>
          <a:p>
            <a:pPr lvl="1">
              <a:spcBef>
                <a:spcPct val="0"/>
              </a:spcBef>
              <a:buNone/>
            </a:pPr>
            <a:r>
              <a:rPr lang="zh-TW" altLang="en-US" sz="2800" b="1" dirty="0">
                <a:solidFill>
                  <a:srgbClr val="000000"/>
                </a:solidFill>
                <a:latin typeface="標楷體" panose="02010601000101010101" pitchFamily="2" charset="-120"/>
                <a:ea typeface="標楷體" panose="02010601000101010101" pitchFamily="2" charset="-120"/>
              </a:rPr>
              <a:t>                          </a:t>
            </a:r>
            <a:r>
              <a:rPr lang="en-US" altLang="zh-TW" sz="1200" b="1" dirty="0">
                <a:solidFill>
                  <a:srgbClr val="3333FF"/>
                </a:solidFill>
                <a:latin typeface="標楷體" panose="02010601000101010101" pitchFamily="2" charset="-120"/>
                <a:ea typeface="標楷體" panose="02010601000101010101" pitchFamily="2" charset="-120"/>
              </a:rPr>
              <a:t>(</a:t>
            </a:r>
            <a:r>
              <a:rPr lang="zh-TW" altLang="en-US" sz="1200" b="1" dirty="0">
                <a:solidFill>
                  <a:srgbClr val="3333FF"/>
                </a:solidFill>
                <a:latin typeface="標楷體" panose="02010601000101010101" pitchFamily="2" charset="-120"/>
                <a:ea typeface="標楷體" panose="02010601000101010101" pitchFamily="2" charset="-120"/>
              </a:rPr>
              <a:t>新北市</a:t>
            </a:r>
            <a:r>
              <a:rPr lang="en-US" altLang="zh-TW" sz="1200" b="1" dirty="0">
                <a:solidFill>
                  <a:srgbClr val="3333FF"/>
                </a:solidFill>
                <a:latin typeface="標楷體" panose="02010601000101010101" pitchFamily="2" charset="-120"/>
                <a:ea typeface="標楷體" panose="02010601000101010101" pitchFamily="2" charset="-120"/>
              </a:rPr>
              <a:t>5000</a:t>
            </a:r>
            <a:r>
              <a:rPr lang="zh-TW" altLang="en-US" sz="1200" b="1" dirty="0">
                <a:solidFill>
                  <a:srgbClr val="3333FF"/>
                </a:solidFill>
                <a:latin typeface="標楷體" panose="02010601000101010101" pitchFamily="2" charset="-120"/>
                <a:ea typeface="標楷體" panose="02010601000101010101" pitchFamily="2" charset="-120"/>
              </a:rPr>
              <a:t>、台北市</a:t>
            </a:r>
            <a:r>
              <a:rPr lang="en-US" altLang="zh-TW" sz="1200" b="1" dirty="0">
                <a:solidFill>
                  <a:srgbClr val="3333FF"/>
                </a:solidFill>
                <a:latin typeface="標楷體" panose="02010601000101010101" pitchFamily="2" charset="-120"/>
                <a:ea typeface="標楷體" panose="02010601000101010101" pitchFamily="2" charset="-120"/>
              </a:rPr>
              <a:t>6000</a:t>
            </a:r>
            <a:r>
              <a:rPr lang="zh-TW" altLang="en-US" sz="1200" b="1" dirty="0">
                <a:solidFill>
                  <a:srgbClr val="3333FF"/>
                </a:solidFill>
                <a:latin typeface="標楷體" panose="02010601000101010101" pitchFamily="2" charset="-120"/>
                <a:ea typeface="標楷體" panose="02010601000101010101" pitchFamily="2" charset="-120"/>
              </a:rPr>
              <a:t>元、教育部</a:t>
            </a:r>
            <a:r>
              <a:rPr lang="en-US" altLang="zh-TW" sz="1200" b="1" dirty="0">
                <a:solidFill>
                  <a:srgbClr val="3333FF"/>
                </a:solidFill>
                <a:latin typeface="標楷體" panose="02010601000101010101" pitchFamily="2" charset="-120"/>
                <a:ea typeface="標楷體" panose="02010601000101010101" pitchFamily="2" charset="-120"/>
              </a:rPr>
              <a:t>5000</a:t>
            </a:r>
            <a:r>
              <a:rPr lang="zh-TW" altLang="en-US" sz="1200" b="1" dirty="0">
                <a:solidFill>
                  <a:srgbClr val="3333FF"/>
                </a:solidFill>
                <a:latin typeface="標楷體" panose="02010601000101010101" pitchFamily="2" charset="-120"/>
                <a:ea typeface="標楷體" panose="02010601000101010101" pitchFamily="2" charset="-120"/>
              </a:rPr>
              <a:t>元</a:t>
            </a:r>
            <a:r>
              <a:rPr lang="en-US" altLang="zh-TW" sz="1200" b="1" dirty="0">
                <a:solidFill>
                  <a:srgbClr val="3333FF"/>
                </a:solidFill>
                <a:latin typeface="標楷體" panose="02010601000101010101" pitchFamily="2" charset="-120"/>
                <a:ea typeface="標楷體" panose="02010601000101010101" pitchFamily="2" charset="-120"/>
              </a:rPr>
              <a:t>)</a:t>
            </a:r>
          </a:p>
          <a:p>
            <a:pPr>
              <a:spcBef>
                <a:spcPts val="1200"/>
              </a:spcBef>
              <a:buFont typeface="Arial" panose="020B0604020202020204" pitchFamily="34" charset="0"/>
              <a:buNone/>
            </a:pPr>
            <a:r>
              <a:rPr lang="zh-TW" altLang="en-US" sz="2800" b="1" dirty="0">
                <a:solidFill>
                  <a:srgbClr val="000000"/>
                </a:solidFill>
                <a:latin typeface="標楷體" panose="02010601000101010101" pitchFamily="2" charset="-120"/>
                <a:ea typeface="標楷體" panose="02010601000101010101" pitchFamily="2" charset="-120"/>
              </a:rPr>
              <a:t> </a:t>
            </a:r>
            <a:r>
              <a:rPr lang="en-US" altLang="zh-TW" sz="2800" b="1" dirty="0">
                <a:solidFill>
                  <a:srgbClr val="000000"/>
                </a:solidFill>
                <a:latin typeface="標楷體" panose="02010601000101010101" pitchFamily="2" charset="-120"/>
                <a:ea typeface="標楷體" panose="02010601000101010101" pitchFamily="2" charset="-120"/>
              </a:rPr>
              <a:t>(3)</a:t>
            </a:r>
            <a:r>
              <a:rPr lang="zh-TW" altLang="en-US" sz="2800" b="1" dirty="0">
                <a:solidFill>
                  <a:srgbClr val="FF0000"/>
                </a:solidFill>
                <a:latin typeface="標楷體" panose="02010601000101010101" pitchFamily="2" charset="-120"/>
                <a:ea typeface="標楷體" panose="02010601000101010101" pitchFamily="2" charset="-120"/>
              </a:rPr>
              <a:t>綜合型高中</a:t>
            </a:r>
            <a:r>
              <a:rPr lang="zh-TW" altLang="en-US" sz="2800" b="1" dirty="0">
                <a:solidFill>
                  <a:srgbClr val="000000"/>
                </a:solidFill>
                <a:latin typeface="標楷體" panose="02010601000101010101" pitchFamily="2" charset="-120"/>
                <a:ea typeface="標楷體" panose="02010601000101010101" pitchFamily="2" charset="-120"/>
              </a:rPr>
              <a:t>：高一比照</a:t>
            </a:r>
            <a:r>
              <a:rPr lang="zh-TW" altLang="en-US" sz="2800" b="1" dirty="0">
                <a:solidFill>
                  <a:srgbClr val="FF0000"/>
                </a:solidFill>
                <a:latin typeface="標楷體" panose="02010601000101010101" pitchFamily="2" charset="-120"/>
                <a:ea typeface="標楷體" panose="02010601000101010101" pitchFamily="2" charset="-120"/>
              </a:rPr>
              <a:t>技術型高中</a:t>
            </a:r>
            <a:r>
              <a:rPr lang="zh-TW" altLang="en-US" sz="2800" b="1" dirty="0">
                <a:solidFill>
                  <a:srgbClr val="000000"/>
                </a:solidFill>
                <a:latin typeface="標楷體" panose="02010601000101010101" pitchFamily="2" charset="-120"/>
                <a:ea typeface="標楷體" panose="02010601000101010101" pitchFamily="2" charset="-120"/>
              </a:rPr>
              <a:t>免學費，高二、三   </a:t>
            </a:r>
            <a:r>
              <a:rPr lang="zh-TW" altLang="en-US" sz="2800" b="1" dirty="0">
                <a:solidFill>
                  <a:srgbClr val="FF0000"/>
                </a:solidFill>
                <a:latin typeface="標楷體" panose="02010601000101010101" pitchFamily="2" charset="-120"/>
                <a:ea typeface="標楷體" panose="02010601000101010101" pitchFamily="2" charset="-120"/>
              </a:rPr>
              <a:t>依所選學程比照技術型高中</a:t>
            </a:r>
            <a:r>
              <a:rPr lang="en-US" altLang="zh-TW" sz="2800" b="1" dirty="0">
                <a:solidFill>
                  <a:srgbClr val="FF0000"/>
                </a:solidFill>
                <a:latin typeface="標楷體" panose="02010601000101010101" pitchFamily="2" charset="-120"/>
                <a:ea typeface="標楷體" panose="02010601000101010101" pitchFamily="2" charset="-120"/>
              </a:rPr>
              <a:t>(</a:t>
            </a:r>
            <a:r>
              <a:rPr lang="zh-TW" altLang="en-US" sz="2800" b="1" dirty="0">
                <a:solidFill>
                  <a:srgbClr val="FF0000"/>
                </a:solidFill>
                <a:latin typeface="標楷體" panose="02010601000101010101" pitchFamily="2" charset="-120"/>
                <a:ea typeface="標楷體" panose="02010601000101010101" pitchFamily="2" charset="-120"/>
              </a:rPr>
              <a:t>職業學程</a:t>
            </a:r>
            <a:r>
              <a:rPr lang="en-US" altLang="zh-TW" sz="2800" b="1" dirty="0">
                <a:solidFill>
                  <a:srgbClr val="FF0000"/>
                </a:solidFill>
                <a:latin typeface="標楷體" panose="02010601000101010101" pitchFamily="2" charset="-120"/>
                <a:ea typeface="標楷體" panose="02010601000101010101" pitchFamily="2" charset="-120"/>
              </a:rPr>
              <a:t>)</a:t>
            </a:r>
            <a:r>
              <a:rPr lang="zh-TW" altLang="en-US" sz="2800" b="1" dirty="0">
                <a:solidFill>
                  <a:srgbClr val="FF0000"/>
                </a:solidFill>
                <a:latin typeface="標楷體" panose="02010601000101010101" pitchFamily="2" charset="-120"/>
                <a:ea typeface="標楷體" panose="02010601000101010101" pitchFamily="2" charset="-120"/>
              </a:rPr>
              <a:t>或普通型高中</a:t>
            </a:r>
            <a:r>
              <a:rPr lang="en-US" altLang="zh-TW" sz="2800" b="1" dirty="0">
                <a:solidFill>
                  <a:srgbClr val="FF0000"/>
                </a:solidFill>
                <a:latin typeface="標楷體" panose="02010601000101010101" pitchFamily="2" charset="-120"/>
                <a:ea typeface="標楷體" panose="02010601000101010101" pitchFamily="2" charset="-120"/>
              </a:rPr>
              <a:t/>
            </a:r>
            <a:br>
              <a:rPr lang="en-US" altLang="zh-TW" sz="2800" b="1" dirty="0">
                <a:solidFill>
                  <a:srgbClr val="FF0000"/>
                </a:solidFill>
                <a:latin typeface="標楷體" panose="02010601000101010101" pitchFamily="2" charset="-120"/>
                <a:ea typeface="標楷體" panose="02010601000101010101" pitchFamily="2" charset="-120"/>
              </a:rPr>
            </a:br>
            <a:r>
              <a:rPr lang="en-US" altLang="zh-TW" sz="2800" b="1" dirty="0">
                <a:solidFill>
                  <a:srgbClr val="FF0000"/>
                </a:solidFill>
                <a:latin typeface="標楷體" panose="02010601000101010101" pitchFamily="2" charset="-120"/>
                <a:ea typeface="標楷體" panose="02010601000101010101" pitchFamily="2" charset="-120"/>
              </a:rPr>
              <a:t>(</a:t>
            </a:r>
            <a:r>
              <a:rPr lang="zh-TW" altLang="en-US" sz="2800" b="1" dirty="0">
                <a:solidFill>
                  <a:srgbClr val="FF0000"/>
                </a:solidFill>
                <a:latin typeface="標楷體" panose="02010601000101010101" pitchFamily="2" charset="-120"/>
                <a:ea typeface="標楷體" panose="02010601000101010101" pitchFamily="2" charset="-120"/>
              </a:rPr>
              <a:t>普通學程</a:t>
            </a:r>
            <a:r>
              <a:rPr lang="en-US" altLang="zh-TW" sz="2800" b="1" dirty="0">
                <a:solidFill>
                  <a:srgbClr val="FF0000"/>
                </a:solidFill>
                <a:latin typeface="標楷體" panose="02010601000101010101" pitchFamily="2" charset="-120"/>
                <a:ea typeface="標楷體" panose="02010601000101010101" pitchFamily="2" charset="-120"/>
              </a:rPr>
              <a:t>)</a:t>
            </a:r>
            <a:r>
              <a:rPr lang="zh-TW" altLang="en-US" sz="2800" b="1" dirty="0">
                <a:solidFill>
                  <a:srgbClr val="FF0000"/>
                </a:solidFill>
                <a:latin typeface="標楷體" panose="02010601000101010101" pitchFamily="2" charset="-120"/>
                <a:ea typeface="標楷體" panose="02010601000101010101" pitchFamily="2" charset="-120"/>
              </a:rPr>
              <a:t>方式辦理</a:t>
            </a:r>
            <a:r>
              <a:rPr lang="zh-TW" altLang="en-US" sz="2800" b="1" dirty="0">
                <a:solidFill>
                  <a:srgbClr val="000000"/>
                </a:solidFill>
                <a:latin typeface="標楷體" panose="02010601000101010101" pitchFamily="2" charset="-120"/>
                <a:ea typeface="標楷體" panose="02010601000101010101" pitchFamily="2" charset="-120"/>
              </a:rPr>
              <a:t>。</a:t>
            </a:r>
            <a:r>
              <a:rPr lang="en-US" altLang="zh-TW" sz="1800" b="1" dirty="0">
                <a:solidFill>
                  <a:srgbClr val="0000FF"/>
                </a:solidFill>
                <a:latin typeface="標楷體" panose="02010601000101010101" pitchFamily="2" charset="-120"/>
                <a:ea typeface="標楷體" panose="02010601000101010101" pitchFamily="2" charset="-120"/>
              </a:rPr>
              <a:t>(</a:t>
            </a:r>
            <a:r>
              <a:rPr lang="zh-TW" altLang="en-US" sz="1800" b="1" dirty="0">
                <a:solidFill>
                  <a:srgbClr val="0000FF"/>
                </a:solidFill>
                <a:latin typeface="標楷體" panose="02010601000101010101" pitchFamily="2" charset="-120"/>
                <a:ea typeface="標楷體" panose="02010601000101010101" pitchFamily="2" charset="-120"/>
              </a:rPr>
              <a:t>例：金山高中、雙溪高中等</a:t>
            </a:r>
            <a:r>
              <a:rPr lang="en-US" altLang="zh-TW" sz="1800" b="1" dirty="0">
                <a:solidFill>
                  <a:srgbClr val="0000FF"/>
                </a:solidFill>
                <a:latin typeface="標楷體" panose="02010601000101010101" pitchFamily="2" charset="-120"/>
                <a:ea typeface="標楷體" panose="02010601000101010101" pitchFamily="2" charset="-120"/>
              </a:rPr>
              <a:t>8</a:t>
            </a:r>
            <a:r>
              <a:rPr lang="zh-TW" altLang="en-US" sz="1800" b="1" dirty="0">
                <a:solidFill>
                  <a:srgbClr val="0000FF"/>
                </a:solidFill>
                <a:latin typeface="標楷體" panose="02010601000101010101" pitchFamily="2" charset="-120"/>
                <a:ea typeface="標楷體" panose="02010601000101010101" pitchFamily="2" charset="-120"/>
              </a:rPr>
              <a:t>校</a:t>
            </a:r>
            <a:r>
              <a:rPr lang="en-US" altLang="zh-TW" sz="1800" b="1" dirty="0">
                <a:solidFill>
                  <a:srgbClr val="0000FF"/>
                </a:solidFill>
                <a:latin typeface="標楷體" panose="02010601000101010101" pitchFamily="2" charset="-120"/>
                <a:ea typeface="標楷體" panose="02010601000101010101" pitchFamily="2" charset="-120"/>
              </a:rPr>
              <a:t>)</a:t>
            </a:r>
            <a:endParaRPr lang="en-US" altLang="zh-TW" sz="6600" b="1" dirty="0">
              <a:solidFill>
                <a:srgbClr val="000000"/>
              </a:solidFill>
              <a:latin typeface="標楷體" panose="02010601000101010101" pitchFamily="2" charset="-120"/>
              <a:ea typeface="標楷體" panose="02010601000101010101" pitchFamily="2" charset="-120"/>
            </a:endParaRPr>
          </a:p>
          <a:p>
            <a:pPr>
              <a:spcBef>
                <a:spcPts val="1200"/>
              </a:spcBef>
              <a:buFont typeface="Arial" panose="020B0604020202020204" pitchFamily="34" charset="0"/>
              <a:buNone/>
            </a:pPr>
            <a:endParaRPr lang="en-US" altLang="zh-TW" sz="2800" b="1" dirty="0">
              <a:solidFill>
                <a:srgbClr val="000000"/>
              </a:solidFill>
              <a:latin typeface="標楷體" panose="02010601000101010101" pitchFamily="2" charset="-120"/>
              <a:ea typeface="標楷體" panose="02010601000101010101" pitchFamily="2" charset="-120"/>
            </a:endParaRPr>
          </a:p>
          <a:p>
            <a:pPr>
              <a:spcBef>
                <a:spcPts val="1200"/>
              </a:spcBef>
              <a:buFont typeface="Arial" panose="020B0604020202020204" pitchFamily="34" charset="0"/>
              <a:buNone/>
            </a:pPr>
            <a:r>
              <a:rPr lang="zh-TW" altLang="en-US" sz="2800" b="1" dirty="0">
                <a:solidFill>
                  <a:srgbClr val="000000"/>
                </a:solidFill>
                <a:effectLst>
                  <a:outerShdw blurRad="38100" dist="38100" dir="2700000" algn="tl">
                    <a:srgbClr val="C0C0C0"/>
                  </a:outerShdw>
                </a:effectLst>
                <a:latin typeface="標楷體" panose="02010601000101010101" pitchFamily="2" charset="-120"/>
                <a:ea typeface="標楷體" panose="02010601000101010101" pitchFamily="2" charset="-120"/>
              </a:rPr>
              <a:t>      </a:t>
            </a:r>
            <a:endParaRPr lang="en-US" altLang="zh-TW" sz="2800" b="1" dirty="0">
              <a:solidFill>
                <a:srgbClr val="000000"/>
              </a:solidFill>
              <a:effectLst>
                <a:outerShdw blurRad="38100" dist="38100" dir="2700000" algn="tl">
                  <a:srgbClr val="C0C0C0"/>
                </a:outerShdw>
              </a:effectLst>
              <a:latin typeface="標楷體" panose="02010601000101010101" pitchFamily="2" charset="-120"/>
              <a:ea typeface="標楷體" panose="02010601000101010101" pitchFamily="2" charset="-120"/>
            </a:endParaRPr>
          </a:p>
        </p:txBody>
      </p:sp>
    </p:spTree>
    <p:extLst>
      <p:ext uri="{BB962C8B-B14F-4D97-AF65-F5344CB8AC3E}">
        <p14:creationId xmlns:p14="http://schemas.microsoft.com/office/powerpoint/2010/main" val="9222710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9206"/>
            <a:ext cx="4375448" cy="16437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50</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27060"/>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5" name="文字方塊 14"/>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59185" y="498446"/>
            <a:ext cx="6535563" cy="1354217"/>
          </a:xfrm>
          <a:prstGeom prst="rect">
            <a:avLst/>
          </a:prstGeom>
          <a:noFill/>
        </p:spPr>
        <p:txBody>
          <a:bodyPr wrap="square" lIns="0" tIns="0" rIns="0" bIns="0" rtlCol="0" anchor="t">
            <a:spAutoFit/>
          </a:bodyPr>
          <a:lstStyle/>
          <a:p>
            <a:pPr algn="ctr"/>
            <a:r>
              <a:rPr lang="zh-TW" altLang="en-US" sz="4400" b="1" dirty="0"/>
              <a:t>五專特招介紹</a:t>
            </a:r>
            <a:endParaRPr lang="en-US" altLang="zh-TW" sz="4400" b="1" dirty="0"/>
          </a:p>
          <a:p>
            <a:pPr algn="ctr"/>
            <a:r>
              <a:rPr lang="zh-TW" altLang="en-US" sz="4400" b="1" dirty="0"/>
              <a:t>　</a:t>
            </a:r>
            <a:endParaRPr lang="en-US" sz="4400" b="1" dirty="0"/>
          </a:p>
        </p:txBody>
      </p:sp>
      <p:sp>
        <p:nvSpPr>
          <p:cNvPr id="2" name="文字方塊 1"/>
          <p:cNvSpPr txBox="1"/>
          <p:nvPr/>
        </p:nvSpPr>
        <p:spPr>
          <a:xfrm>
            <a:off x="558282" y="2081953"/>
            <a:ext cx="646331" cy="369332"/>
          </a:xfrm>
          <a:prstGeom prst="rect">
            <a:avLst/>
          </a:prstGeom>
          <a:noFill/>
        </p:spPr>
        <p:txBody>
          <a:bodyPr wrap="none" rtlCol="0">
            <a:spAutoFit/>
          </a:bodyPr>
          <a:lstStyle/>
          <a:p>
            <a:r>
              <a:rPr lang="zh-TW" altLang="en-US" b="1" dirty="0"/>
              <a:t>五專</a:t>
            </a:r>
          </a:p>
        </p:txBody>
      </p:sp>
      <p:sp>
        <p:nvSpPr>
          <p:cNvPr id="4" name="矩形 3"/>
          <p:cNvSpPr/>
          <p:nvPr/>
        </p:nvSpPr>
        <p:spPr>
          <a:xfrm>
            <a:off x="2437074" y="1921359"/>
            <a:ext cx="8439151" cy="3046988"/>
          </a:xfrm>
          <a:prstGeom prst="rect">
            <a:avLst/>
          </a:prstGeom>
        </p:spPr>
        <p:txBody>
          <a:bodyPr wrap="square">
            <a:spAutoFit/>
          </a:bodyPr>
          <a:lstStyle/>
          <a:p>
            <a:r>
              <a:rPr lang="zh-TW" altLang="en-US" sz="2400" dirty="0">
                <a:solidFill>
                  <a:schemeClr val="accent1"/>
                </a:solidFill>
                <a:latin typeface="+mn-ea"/>
              </a:rPr>
              <a:t>七年一貫</a:t>
            </a:r>
            <a:r>
              <a:rPr lang="zh-TW" altLang="en-US" sz="2400" dirty="0">
                <a:latin typeface="+mn-ea"/>
              </a:rPr>
              <a:t>制為特殊的藝術類科教育學制，學生修業期間</a:t>
            </a:r>
            <a:r>
              <a:rPr lang="zh-TW" altLang="en-US" sz="2400" dirty="0">
                <a:solidFill>
                  <a:schemeClr val="accent1"/>
                </a:solidFill>
                <a:latin typeface="+mn-ea"/>
              </a:rPr>
              <a:t>前</a:t>
            </a:r>
            <a:r>
              <a:rPr lang="en-US" altLang="zh-TW" sz="2400" dirty="0">
                <a:solidFill>
                  <a:schemeClr val="accent1"/>
                </a:solidFill>
                <a:latin typeface="+mn-ea"/>
              </a:rPr>
              <a:t>5</a:t>
            </a:r>
            <a:r>
              <a:rPr lang="zh-TW" altLang="en-US" sz="2400" dirty="0">
                <a:solidFill>
                  <a:schemeClr val="accent1"/>
                </a:solidFill>
                <a:latin typeface="+mn-ea"/>
              </a:rPr>
              <a:t>年視同五專生</a:t>
            </a:r>
            <a:r>
              <a:rPr lang="zh-TW" altLang="en-US" sz="2400" dirty="0">
                <a:latin typeface="+mn-ea"/>
              </a:rPr>
              <a:t>，五年在校成績及格者，應參加公開升級甄試；通過甄試者得直升並繼續後</a:t>
            </a:r>
            <a:r>
              <a:rPr lang="en-US" altLang="zh-TW" sz="2400" dirty="0">
                <a:latin typeface="+mn-ea"/>
              </a:rPr>
              <a:t>2</a:t>
            </a:r>
            <a:r>
              <a:rPr lang="zh-TW" altLang="en-US" sz="2400" dirty="0">
                <a:latin typeface="+mn-ea"/>
              </a:rPr>
              <a:t>年大學部</a:t>
            </a:r>
            <a:r>
              <a:rPr lang="en-US" altLang="zh-TW" sz="2000" dirty="0">
                <a:latin typeface="+mn-ea"/>
              </a:rPr>
              <a:t>(</a:t>
            </a:r>
            <a:r>
              <a:rPr lang="zh-TW" altLang="en-US" sz="2000" dirty="0">
                <a:solidFill>
                  <a:schemeClr val="accent1"/>
                </a:solidFill>
                <a:latin typeface="+mn-ea"/>
              </a:rPr>
              <a:t>二技</a:t>
            </a:r>
            <a:r>
              <a:rPr lang="en-US" altLang="zh-TW" sz="2000" dirty="0">
                <a:latin typeface="+mn-ea"/>
              </a:rPr>
              <a:t>)</a:t>
            </a:r>
            <a:r>
              <a:rPr lang="zh-TW" altLang="en-US" sz="2400" dirty="0">
                <a:latin typeface="+mn-ea"/>
              </a:rPr>
              <a:t>學業</a:t>
            </a:r>
            <a:endParaRPr lang="en-US" altLang="zh-TW" sz="2400" dirty="0">
              <a:latin typeface="+mn-ea"/>
            </a:endParaRPr>
          </a:p>
          <a:p>
            <a:endParaRPr lang="zh-TW" altLang="en-US" sz="2400" dirty="0">
              <a:latin typeface="+mn-ea"/>
            </a:endParaRPr>
          </a:p>
          <a:p>
            <a:r>
              <a:rPr lang="zh-TW" altLang="en-US" sz="2400" dirty="0">
                <a:latin typeface="+mn-ea"/>
              </a:rPr>
              <a:t>未參加或未通過升級甄試者，由學校視其修業情形，發給修業證明或五專副學士學位證書</a:t>
            </a:r>
            <a:endParaRPr lang="en-US" altLang="zh-TW" sz="2400" dirty="0">
              <a:latin typeface="+mn-ea"/>
            </a:endParaRPr>
          </a:p>
          <a:p>
            <a:endParaRPr lang="zh-TW" altLang="en-US" sz="2400" dirty="0">
              <a:latin typeface="+mn-ea"/>
            </a:endParaRPr>
          </a:p>
          <a:p>
            <a:r>
              <a:rPr lang="zh-TW" altLang="en-US" sz="2400" dirty="0">
                <a:latin typeface="+mn-ea"/>
              </a:rPr>
              <a:t>學生完成七年一貫制學業，成績及格者，授予藝術學學士學位。</a:t>
            </a:r>
          </a:p>
        </p:txBody>
      </p:sp>
      <p:sp>
        <p:nvSpPr>
          <p:cNvPr id="4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87729" y="2003168"/>
            <a:ext cx="298207" cy="29820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87727" y="3444857"/>
            <a:ext cx="298207" cy="29820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91630" y="4551378"/>
            <a:ext cx="298207" cy="29820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266320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2" y="641095"/>
            <a:ext cx="4383995" cy="1624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51</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5" y="412182"/>
            <a:ext cx="8784279" cy="677108"/>
          </a:xfrm>
          <a:prstGeom prst="rect">
            <a:avLst/>
          </a:prstGeom>
          <a:noFill/>
        </p:spPr>
        <p:txBody>
          <a:bodyPr wrap="square" lIns="0" tIns="0" rIns="0" bIns="0" rtlCol="0" anchor="t">
            <a:spAutoFit/>
          </a:bodyPr>
          <a:lstStyle/>
          <a:p>
            <a:pPr algn="ctr"/>
            <a:r>
              <a:rPr lang="zh-TW" altLang="en-US" sz="4400" b="1" dirty="0"/>
              <a:t>五專招生資訊　</a:t>
            </a:r>
            <a:endParaRPr lang="en-US" sz="2000" b="1" dirty="0">
              <a:solidFill>
                <a:srgbClr val="FF0000"/>
              </a:solidFill>
            </a:endParaRPr>
          </a:p>
        </p:txBody>
      </p:sp>
      <p:sp>
        <p:nvSpPr>
          <p:cNvPr id="34" name="文字方塊 33"/>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35" name="文字方塊 34"/>
          <p:cNvSpPr txBox="1"/>
          <p:nvPr/>
        </p:nvSpPr>
        <p:spPr>
          <a:xfrm>
            <a:off x="558282" y="2081953"/>
            <a:ext cx="646331" cy="369332"/>
          </a:xfrm>
          <a:prstGeom prst="rect">
            <a:avLst/>
          </a:prstGeom>
          <a:noFill/>
        </p:spPr>
        <p:txBody>
          <a:bodyPr wrap="none" rtlCol="0">
            <a:spAutoFit/>
          </a:bodyPr>
          <a:lstStyle/>
          <a:p>
            <a:r>
              <a:rPr lang="zh-TW" altLang="en-US" b="1" dirty="0"/>
              <a:t>五專</a:t>
            </a:r>
          </a:p>
        </p:txBody>
      </p:sp>
      <p:graphicFrame>
        <p:nvGraphicFramePr>
          <p:cNvPr id="36" name="內容版面配置區 3">
            <a:extLst>
              <a:ext uri="{FF2B5EF4-FFF2-40B4-BE49-F238E27FC236}">
                <a16:creationId xmlns:a16="http://schemas.microsoft.com/office/drawing/2014/main" xmlns="" id="{DF09B8D1-EE40-CE46-88D9-7F8E909D8400}"/>
              </a:ext>
            </a:extLst>
          </p:cNvPr>
          <p:cNvGraphicFramePr>
            <a:graphicFrameLocks/>
          </p:cNvGraphicFramePr>
          <p:nvPr>
            <p:extLst>
              <p:ext uri="{D42A27DB-BD31-4B8C-83A1-F6EECF244321}">
                <p14:modId xmlns:p14="http://schemas.microsoft.com/office/powerpoint/2010/main" val="1489140540"/>
              </p:ext>
            </p:extLst>
          </p:nvPr>
        </p:nvGraphicFramePr>
        <p:xfrm>
          <a:off x="2940424" y="1753353"/>
          <a:ext cx="8229600" cy="3383000"/>
        </p:xfrm>
        <a:graphic>
          <a:graphicData uri="http://schemas.openxmlformats.org/drawingml/2006/table">
            <a:tbl>
              <a:tblPr firstRow="1" bandRow="1"/>
              <a:tblGrid>
                <a:gridCol w="3538736">
                  <a:extLst>
                    <a:ext uri="{9D8B030D-6E8A-4147-A177-3AD203B41FA5}">
                      <a16:colId xmlns:a16="http://schemas.microsoft.com/office/drawing/2014/main" xmlns="" val="20000"/>
                    </a:ext>
                  </a:extLst>
                </a:gridCol>
                <a:gridCol w="2808312">
                  <a:extLst>
                    <a:ext uri="{9D8B030D-6E8A-4147-A177-3AD203B41FA5}">
                      <a16:colId xmlns:a16="http://schemas.microsoft.com/office/drawing/2014/main" xmlns="" val="20001"/>
                    </a:ext>
                  </a:extLst>
                </a:gridCol>
                <a:gridCol w="1882552">
                  <a:extLst>
                    <a:ext uri="{9D8B030D-6E8A-4147-A177-3AD203B41FA5}">
                      <a16:colId xmlns:a16="http://schemas.microsoft.com/office/drawing/2014/main" xmlns="" val="20002"/>
                    </a:ext>
                  </a:extLst>
                </a:gridCol>
              </a:tblGrid>
              <a:tr h="579058">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招生學校</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招生系別</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招生名額</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79058">
                <a:tc rowSpan="3">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台南應用科技大學</a:t>
                      </a:r>
                    </a:p>
                  </a:txBody>
                  <a:tcPr marT="45692" marB="45692" anchor="ctr">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美術系</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100</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79058">
                <a:tc vMerge="1">
                  <a:txBody>
                    <a:bodyPr/>
                    <a:lstStyle/>
                    <a:p>
                      <a:endParaRPr lang="zh-TW" altLang="en-US" sz="3200" dirty="0"/>
                    </a:p>
                  </a:txBody>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音樂系</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en-US" altLang="zh-TW"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55</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79058">
                <a:tc vMerge="1">
                  <a:txBody>
                    <a:bodyPr/>
                    <a:lstStyle/>
                    <a:p>
                      <a:endParaRPr lang="zh-TW" altLang="en-US" sz="3200" dirty="0"/>
                    </a:p>
                  </a:txBody>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舞蹈系</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en-US" altLang="zh-TW"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45</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066732">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東方設計大學</a:t>
                      </a:r>
                    </a:p>
                  </a:txBody>
                  <a:tcPr marT="45692" marB="45692" anchor="ctr">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美術工藝系</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美術專長</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en-US" altLang="zh-TW"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nchor="ctr">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7512414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2" y="640559"/>
            <a:ext cx="4383995" cy="163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52</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022423" y="558831"/>
            <a:ext cx="8899699" cy="1354217"/>
          </a:xfrm>
          <a:prstGeom prst="rect">
            <a:avLst/>
          </a:prstGeom>
          <a:noFill/>
        </p:spPr>
        <p:txBody>
          <a:bodyPr wrap="square" lIns="0" tIns="0" rIns="0" bIns="0" rtlCol="0" anchor="t">
            <a:spAutoFit/>
          </a:bodyPr>
          <a:lstStyle/>
          <a:p>
            <a:pPr lvl="0" algn="ctr"/>
            <a:r>
              <a:rPr lang="zh-TW" altLang="en-US" sz="4400" b="1" dirty="0"/>
              <a:t>五專招生資訊</a:t>
            </a:r>
            <a:endParaRPr lang="en-US" altLang="zh-TW" sz="2000" b="1" dirty="0">
              <a:solidFill>
                <a:srgbClr val="FF0000"/>
              </a:solidFill>
            </a:endParaRPr>
          </a:p>
          <a:p>
            <a:pPr algn="ctr"/>
            <a:r>
              <a:rPr lang="zh-TW" altLang="en-US" sz="4400" b="1" dirty="0"/>
              <a:t> 　</a:t>
            </a:r>
            <a:endParaRPr lang="en-US" sz="4400" b="1" dirty="0"/>
          </a:p>
        </p:txBody>
      </p:sp>
      <p:sp>
        <p:nvSpPr>
          <p:cNvPr id="34" name="文字方塊 33"/>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35" name="文字方塊 34"/>
          <p:cNvSpPr txBox="1"/>
          <p:nvPr/>
        </p:nvSpPr>
        <p:spPr>
          <a:xfrm>
            <a:off x="558282" y="2081953"/>
            <a:ext cx="646331" cy="369332"/>
          </a:xfrm>
          <a:prstGeom prst="rect">
            <a:avLst/>
          </a:prstGeom>
          <a:noFill/>
        </p:spPr>
        <p:txBody>
          <a:bodyPr wrap="none" rtlCol="0">
            <a:spAutoFit/>
          </a:bodyPr>
          <a:lstStyle/>
          <a:p>
            <a:r>
              <a:rPr lang="zh-TW" altLang="en-US" b="1" dirty="0"/>
              <a:t>五專</a:t>
            </a:r>
          </a:p>
        </p:txBody>
      </p:sp>
      <p:graphicFrame>
        <p:nvGraphicFramePr>
          <p:cNvPr id="36" name="內容版面配置區 3">
            <a:extLst>
              <a:ext uri="{FF2B5EF4-FFF2-40B4-BE49-F238E27FC236}">
                <a16:creationId xmlns:a16="http://schemas.microsoft.com/office/drawing/2014/main" xmlns="" id="{6AE82ABC-53FF-F94A-8165-BCF54DC6977B}"/>
              </a:ext>
            </a:extLst>
          </p:cNvPr>
          <p:cNvGraphicFramePr>
            <a:graphicFrameLocks/>
          </p:cNvGraphicFramePr>
          <p:nvPr>
            <p:extLst>
              <p:ext uri="{D42A27DB-BD31-4B8C-83A1-F6EECF244321}">
                <p14:modId xmlns:p14="http://schemas.microsoft.com/office/powerpoint/2010/main" val="304818175"/>
              </p:ext>
            </p:extLst>
          </p:nvPr>
        </p:nvGraphicFramePr>
        <p:xfrm>
          <a:off x="2617695" y="1411368"/>
          <a:ext cx="8229600" cy="4494495"/>
        </p:xfrm>
        <a:graphic>
          <a:graphicData uri="http://schemas.openxmlformats.org/drawingml/2006/table">
            <a:tbl>
              <a:tblPr/>
              <a:tblGrid>
                <a:gridCol w="1019175">
                  <a:extLst>
                    <a:ext uri="{9D8B030D-6E8A-4147-A177-3AD203B41FA5}">
                      <a16:colId xmlns:a16="http://schemas.microsoft.com/office/drawing/2014/main" xmlns="" val="895959537"/>
                    </a:ext>
                  </a:extLst>
                </a:gridCol>
                <a:gridCol w="3605213">
                  <a:extLst>
                    <a:ext uri="{9D8B030D-6E8A-4147-A177-3AD203B41FA5}">
                      <a16:colId xmlns:a16="http://schemas.microsoft.com/office/drawing/2014/main" xmlns="" val="807096214"/>
                    </a:ext>
                  </a:extLst>
                </a:gridCol>
                <a:gridCol w="3605212">
                  <a:extLst>
                    <a:ext uri="{9D8B030D-6E8A-4147-A177-3AD203B41FA5}">
                      <a16:colId xmlns:a16="http://schemas.microsoft.com/office/drawing/2014/main" xmlns="" val="88880641"/>
                    </a:ext>
                  </a:extLst>
                </a:gridCol>
              </a:tblGrid>
              <a:tr h="600356">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項目</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台南應用科技大學</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東方設計大學</a:t>
                      </a:r>
                      <a:endParaRPr kumimoji="0" lang="zh-TW" altLang="en-US" sz="3200" b="0" i="0" u="none" strike="noStrike" cap="none" normalizeH="0" baseline="0">
                        <a:ln>
                          <a:noFill/>
                        </a:ln>
                        <a:solidFill>
                          <a:srgbClr val="FF0000"/>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187797226"/>
                  </a:ext>
                </a:extLst>
              </a:tr>
              <a:tr h="2041525">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報名</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報名：</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7</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二</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8</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三</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報名：</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20</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一</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起</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書面審查資料繳交：</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5</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5</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五</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前</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367380316"/>
                  </a:ext>
                </a:extLst>
              </a:tr>
              <a:tr h="693738">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考試</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25</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六</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24948957"/>
                  </a:ext>
                </a:extLst>
              </a:tr>
              <a:tr h="579438">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放榜</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30</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四</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5</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17</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三</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64632571"/>
                  </a:ext>
                </a:extLst>
              </a:tr>
              <a:tr h="579438">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報到</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4</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17</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一</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前</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6</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14</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三</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前</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687815735"/>
                  </a:ext>
                </a:extLst>
              </a:tr>
            </a:tbl>
          </a:graphicData>
        </a:graphic>
      </p:graphicFrame>
    </p:spTree>
    <p:extLst>
      <p:ext uri="{BB962C8B-B14F-4D97-AF65-F5344CB8AC3E}">
        <p14:creationId xmlns:p14="http://schemas.microsoft.com/office/powerpoint/2010/main" val="15367568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769BC9">
                  <a:lumMod val="75000"/>
                </a:srgbClr>
              </a:solidFill>
              <a:effectLst/>
              <a:uLnTx/>
              <a:uFillTx/>
              <a:latin typeface="Calibri Light"/>
              <a:ea typeface="+mn-ea"/>
              <a:cs typeface="+mn-cs"/>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Calibri Light"/>
                <a:ea typeface="+mn-ea"/>
                <a:cs typeface="+mn-cs"/>
              </a:rPr>
              <a:t>特色招生</a:t>
            </a:r>
            <a:endParaRPr kumimoji="0" lang="en-US" altLang="zh-TW" sz="2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9BC9"/>
              </a:solidFill>
              <a:effectLst/>
              <a:uLnTx/>
              <a:uFillTx/>
              <a:latin typeface="Calibri Light"/>
              <a:ea typeface="+mn-ea"/>
              <a:cs typeface="+mn-cs"/>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2" y="640559"/>
            <a:ext cx="4383995" cy="163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46B996-B622-4B67-A455-51FC79324563}" type="slidenum">
              <a:rPr kumimoji="0" lang="en-US" sz="16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16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 name="文字方塊 4"/>
          <p:cNvSpPr txBox="1"/>
          <p:nvPr/>
        </p:nvSpPr>
        <p:spPr>
          <a:xfrm>
            <a:off x="96615" y="3075521"/>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white"/>
                </a:solidFill>
                <a:effectLst/>
                <a:uLnTx/>
                <a:uFillTx/>
                <a:latin typeface="Calibri Light"/>
                <a:ea typeface="+mn-ea"/>
                <a:cs typeface="+mn-cs"/>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8899699" cy="67710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a:ln>
                  <a:noFill/>
                </a:ln>
                <a:solidFill>
                  <a:prstClr val="black"/>
                </a:solidFill>
                <a:effectLst/>
                <a:uLnTx/>
                <a:uFillTx/>
                <a:latin typeface="Calibri Light"/>
                <a:ea typeface="+mn-ea"/>
                <a:cs typeface="+mn-cs"/>
              </a:rPr>
              <a:t>五專招生資訊 　</a:t>
            </a:r>
            <a:endParaRPr kumimoji="0" lang="en-US" sz="44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4" name="文字方塊 33"/>
          <p:cNvSpPr txBox="1"/>
          <p:nvPr/>
        </p:nvSpPr>
        <p:spPr>
          <a:xfrm>
            <a:off x="96613" y="1042032"/>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mn-lt"/>
                <a:ea typeface="+mn-ea"/>
                <a:cs typeface="+mn-cs"/>
              </a:rPr>
              <a:t>藝才、體育班</a:t>
            </a:r>
          </a:p>
        </p:txBody>
      </p:sp>
      <p:sp>
        <p:nvSpPr>
          <p:cNvPr id="35" name="文字方塊 34"/>
          <p:cNvSpPr txBox="1"/>
          <p:nvPr/>
        </p:nvSpPr>
        <p:spPr>
          <a:xfrm>
            <a:off x="558282" y="2081953"/>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Calibri Light"/>
                <a:ea typeface="+mn-ea"/>
                <a:cs typeface="+mn-cs"/>
              </a:rPr>
              <a:t>五專</a:t>
            </a:r>
          </a:p>
        </p:txBody>
      </p:sp>
      <p:pic>
        <p:nvPicPr>
          <p:cNvPr id="3" name="圖片 2"/>
          <p:cNvPicPr>
            <a:picLocks noChangeAspect="1"/>
          </p:cNvPicPr>
          <p:nvPr/>
        </p:nvPicPr>
        <p:blipFill>
          <a:blip r:embed="rId2"/>
          <a:stretch>
            <a:fillRect/>
          </a:stretch>
        </p:blipFill>
        <p:spPr>
          <a:xfrm>
            <a:off x="2565545" y="1268049"/>
            <a:ext cx="8561905" cy="5219048"/>
          </a:xfrm>
          <a:prstGeom prst="rect">
            <a:avLst/>
          </a:prstGeom>
        </p:spPr>
      </p:pic>
    </p:spTree>
    <p:extLst>
      <p:ext uri="{BB962C8B-B14F-4D97-AF65-F5344CB8AC3E}">
        <p14:creationId xmlns:p14="http://schemas.microsoft.com/office/powerpoint/2010/main" val="3230026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769BC9">
                  <a:lumMod val="75000"/>
                </a:srgbClr>
              </a:solidFill>
              <a:effectLst/>
              <a:uLnTx/>
              <a:uFillTx/>
              <a:latin typeface="Calibri Light"/>
              <a:ea typeface="+mn-ea"/>
              <a:cs typeface="+mn-cs"/>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Calibri Light"/>
                <a:ea typeface="+mn-ea"/>
                <a:cs typeface="+mn-cs"/>
              </a:rPr>
              <a:t>特色招生</a:t>
            </a:r>
            <a:endParaRPr kumimoji="0" lang="en-US" altLang="zh-TW" sz="2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9BC9"/>
              </a:solidFill>
              <a:effectLst/>
              <a:uLnTx/>
              <a:uFillTx/>
              <a:latin typeface="Calibri Light"/>
              <a:ea typeface="+mn-ea"/>
              <a:cs typeface="+mn-cs"/>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2" y="640559"/>
            <a:ext cx="4383995" cy="163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46B996-B622-4B67-A455-51FC79324563}" type="slidenum">
              <a:rPr kumimoji="0" lang="en-US" sz="16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16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 name="文字方塊 4"/>
          <p:cNvSpPr txBox="1"/>
          <p:nvPr/>
        </p:nvSpPr>
        <p:spPr>
          <a:xfrm>
            <a:off x="96615" y="3075521"/>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white"/>
                </a:solidFill>
                <a:effectLst/>
                <a:uLnTx/>
                <a:uFillTx/>
                <a:latin typeface="Calibri Light"/>
                <a:ea typeface="+mn-ea"/>
                <a:cs typeface="+mn-cs"/>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8899699" cy="67710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black"/>
                </a:solidFill>
                <a:effectLst/>
                <a:uLnTx/>
                <a:uFillTx/>
                <a:latin typeface="Calibri Light"/>
                <a:ea typeface="+mn-ea"/>
                <a:cs typeface="+mn-cs"/>
              </a:rPr>
              <a:t>五專招生資訊 　</a:t>
            </a:r>
            <a:endParaRPr kumimoji="0" lang="en-US" sz="44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4" name="文字方塊 33"/>
          <p:cNvSpPr txBox="1"/>
          <p:nvPr/>
        </p:nvSpPr>
        <p:spPr>
          <a:xfrm>
            <a:off x="96613" y="1042032"/>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藝才、體育班</a:t>
            </a:r>
          </a:p>
        </p:txBody>
      </p:sp>
      <p:sp>
        <p:nvSpPr>
          <p:cNvPr id="35" name="文字方塊 34"/>
          <p:cNvSpPr txBox="1"/>
          <p:nvPr/>
        </p:nvSpPr>
        <p:spPr>
          <a:xfrm>
            <a:off x="558282" y="2081953"/>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Calibri Light"/>
                <a:ea typeface="+mn-ea"/>
                <a:cs typeface="+mn-cs"/>
              </a:rPr>
              <a:t>五專</a:t>
            </a:r>
          </a:p>
        </p:txBody>
      </p:sp>
      <p:pic>
        <p:nvPicPr>
          <p:cNvPr id="2" name="圖片 1"/>
          <p:cNvPicPr>
            <a:picLocks noChangeAspect="1"/>
          </p:cNvPicPr>
          <p:nvPr/>
        </p:nvPicPr>
        <p:blipFill>
          <a:blip r:embed="rId2"/>
          <a:stretch>
            <a:fillRect/>
          </a:stretch>
        </p:blipFill>
        <p:spPr>
          <a:xfrm>
            <a:off x="2675677" y="1112831"/>
            <a:ext cx="8547290" cy="5560055"/>
          </a:xfrm>
          <a:prstGeom prst="rect">
            <a:avLst/>
          </a:prstGeom>
        </p:spPr>
      </p:pic>
    </p:spTree>
    <p:extLst>
      <p:ext uri="{BB962C8B-B14F-4D97-AF65-F5344CB8AC3E}">
        <p14:creationId xmlns:p14="http://schemas.microsoft.com/office/powerpoint/2010/main" val="2747409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769BC9">
                  <a:lumMod val="75000"/>
                </a:srgbClr>
              </a:solidFill>
              <a:effectLst/>
              <a:uLnTx/>
              <a:uFillTx/>
              <a:latin typeface="Calibri Light"/>
              <a:ea typeface="+mn-ea"/>
              <a:cs typeface="+mn-cs"/>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Calibri Light"/>
                <a:ea typeface="+mn-ea"/>
                <a:cs typeface="+mn-cs"/>
              </a:rPr>
              <a:t>特色招生</a:t>
            </a:r>
            <a:endParaRPr kumimoji="0" lang="en-US" altLang="zh-TW" sz="2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9BC9"/>
              </a:solidFill>
              <a:effectLst/>
              <a:uLnTx/>
              <a:uFillTx/>
              <a:latin typeface="Calibri Light"/>
              <a:ea typeface="+mn-ea"/>
              <a:cs typeface="+mn-cs"/>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2" y="640559"/>
            <a:ext cx="4383995" cy="163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46B996-B622-4B67-A455-51FC79324563}" type="slidenum">
              <a:rPr kumimoji="0" lang="en-US" sz="16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US" sz="16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 name="文字方塊 4"/>
          <p:cNvSpPr txBox="1"/>
          <p:nvPr/>
        </p:nvSpPr>
        <p:spPr>
          <a:xfrm>
            <a:off x="96615" y="3075521"/>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prstClr val="white"/>
                </a:solidFill>
                <a:latin typeface="Calibri Light"/>
              </a:rPr>
              <a:t>技高</a:t>
            </a: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white"/>
                </a:solidFill>
                <a:effectLst/>
                <a:uLnTx/>
                <a:uFillTx/>
                <a:latin typeface="Calibri Light"/>
                <a:ea typeface="+mn-ea"/>
                <a:cs typeface="+mn-cs"/>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8899699" cy="67710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black"/>
                </a:solidFill>
                <a:effectLst/>
                <a:uLnTx/>
                <a:uFillTx/>
                <a:latin typeface="Calibri Light"/>
                <a:ea typeface="+mn-ea"/>
                <a:cs typeface="+mn-cs"/>
              </a:rPr>
              <a:t>五專招生資訊 　</a:t>
            </a:r>
            <a:endParaRPr kumimoji="0" lang="en-US" sz="44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4" name="文字方塊 33"/>
          <p:cNvSpPr txBox="1"/>
          <p:nvPr/>
        </p:nvSpPr>
        <p:spPr>
          <a:xfrm>
            <a:off x="96613" y="1042032"/>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藝才、體育班</a:t>
            </a:r>
          </a:p>
        </p:txBody>
      </p:sp>
      <p:sp>
        <p:nvSpPr>
          <p:cNvPr id="35" name="文字方塊 34"/>
          <p:cNvSpPr txBox="1"/>
          <p:nvPr/>
        </p:nvSpPr>
        <p:spPr>
          <a:xfrm>
            <a:off x="558282" y="2081953"/>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Calibri Light"/>
                <a:ea typeface="+mn-ea"/>
                <a:cs typeface="+mn-cs"/>
              </a:rPr>
              <a:t>五專</a:t>
            </a:r>
          </a:p>
        </p:txBody>
      </p:sp>
      <p:pic>
        <p:nvPicPr>
          <p:cNvPr id="3" name="圖片 2"/>
          <p:cNvPicPr>
            <a:picLocks noChangeAspect="1"/>
          </p:cNvPicPr>
          <p:nvPr/>
        </p:nvPicPr>
        <p:blipFill>
          <a:blip r:embed="rId2"/>
          <a:stretch>
            <a:fillRect/>
          </a:stretch>
        </p:blipFill>
        <p:spPr>
          <a:xfrm>
            <a:off x="2726756" y="1244862"/>
            <a:ext cx="8619048" cy="5161905"/>
          </a:xfrm>
          <a:prstGeom prst="rect">
            <a:avLst/>
          </a:prstGeom>
        </p:spPr>
      </p:pic>
    </p:spTree>
    <p:extLst>
      <p:ext uri="{BB962C8B-B14F-4D97-AF65-F5344CB8AC3E}">
        <p14:creationId xmlns:p14="http://schemas.microsoft.com/office/powerpoint/2010/main" val="12863333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2" y="644629"/>
            <a:ext cx="4922379" cy="1589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56</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28283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b="1" dirty="0"/>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3429970" y="365758"/>
            <a:ext cx="9120619" cy="615553"/>
          </a:xfrm>
          <a:prstGeom prst="rect">
            <a:avLst/>
          </a:prstGeom>
          <a:noFill/>
        </p:spPr>
        <p:txBody>
          <a:bodyPr wrap="square" lIns="0" tIns="0" rIns="0" bIns="0" rtlCol="0" anchor="t">
            <a:spAutoFit/>
          </a:bodyPr>
          <a:lstStyle/>
          <a:p>
            <a:pPr algn="ctr"/>
            <a:r>
              <a:rPr lang="zh-TW" altLang="en-US" sz="4000" b="1" dirty="0"/>
              <a:t>　　新北市特色招生專業群科甄選</a:t>
            </a:r>
            <a:endParaRPr lang="en-US" sz="4000" b="1" dirty="0">
              <a:solidFill>
                <a:srgbClr val="FF0000"/>
              </a:solidFill>
            </a:endParaRPr>
          </a:p>
        </p:txBody>
      </p:sp>
      <p:sp>
        <p:nvSpPr>
          <p:cNvPr id="3" name="矩形 2"/>
          <p:cNvSpPr/>
          <p:nvPr/>
        </p:nvSpPr>
        <p:spPr>
          <a:xfrm>
            <a:off x="2425253" y="1271855"/>
            <a:ext cx="9753201" cy="5339923"/>
          </a:xfrm>
          <a:prstGeom prst="rect">
            <a:avLst/>
          </a:prstGeom>
        </p:spPr>
        <p:txBody>
          <a:bodyPr wrap="square">
            <a:spAutoFit/>
          </a:bodyPr>
          <a:lstStyle/>
          <a:p>
            <a:pPr>
              <a:spcBef>
                <a:spcPts val="100"/>
              </a:spcBef>
              <a:spcAft>
                <a:spcPts val="100"/>
              </a:spcAft>
              <a:buFontTx/>
              <a:buNone/>
              <a:defRPr/>
            </a:pPr>
            <a:r>
              <a:rPr lang="zh-TW" altLang="en-US" sz="2000" dirty="0">
                <a:latin typeface="+mn-ea"/>
              </a:rPr>
              <a:t>招生對象：國中畢業生、就讀海外臺灣學校及大陸臺商學校學生等</a:t>
            </a:r>
            <a:endParaRPr lang="en-US" altLang="zh-TW" sz="2000" dirty="0">
              <a:latin typeface="+mn-ea"/>
            </a:endParaRPr>
          </a:p>
          <a:p>
            <a:pPr>
              <a:spcBef>
                <a:spcPts val="100"/>
              </a:spcBef>
              <a:spcAft>
                <a:spcPts val="100"/>
              </a:spcAft>
              <a:buFontTx/>
              <a:buNone/>
              <a:defRPr/>
            </a:pPr>
            <a:r>
              <a:rPr lang="zh-TW" altLang="en-US" sz="2000" dirty="0">
                <a:latin typeface="+mn-ea"/>
              </a:rPr>
              <a:t>招生學校：</a:t>
            </a:r>
            <a:r>
              <a:rPr lang="zh-TW" altLang="zh-TW" sz="2000" dirty="0">
                <a:latin typeface="+mn-ea"/>
              </a:rPr>
              <a:t>新北市公私立</a:t>
            </a:r>
            <a:r>
              <a:rPr lang="zh-TW" altLang="en-US" sz="2000" dirty="0">
                <a:latin typeface="+mn-ea"/>
              </a:rPr>
              <a:t>技術型高中</a:t>
            </a:r>
            <a:r>
              <a:rPr lang="en-US" altLang="zh-TW" b="1" dirty="0">
                <a:solidFill>
                  <a:srgbClr val="FF0000"/>
                </a:solidFill>
                <a:latin typeface="+mn-ea"/>
              </a:rPr>
              <a:t>(112</a:t>
            </a:r>
            <a:r>
              <a:rPr lang="zh-TW" altLang="en-US" b="1" dirty="0">
                <a:solidFill>
                  <a:srgbClr val="FF0000"/>
                </a:solidFill>
                <a:latin typeface="+mn-ea"/>
              </a:rPr>
              <a:t>學年度 </a:t>
            </a:r>
            <a:r>
              <a:rPr lang="en-US" altLang="zh-TW" b="1" dirty="0">
                <a:solidFill>
                  <a:srgbClr val="FF0000"/>
                </a:solidFill>
                <a:latin typeface="+mn-ea"/>
              </a:rPr>
              <a:t>13</a:t>
            </a:r>
            <a:r>
              <a:rPr lang="zh-TW" altLang="en-US" b="1" dirty="0">
                <a:solidFill>
                  <a:srgbClr val="FF0000"/>
                </a:solidFill>
                <a:latin typeface="+mn-ea"/>
              </a:rPr>
              <a:t>校</a:t>
            </a:r>
            <a:r>
              <a:rPr lang="en-US" altLang="zh-TW" b="1" dirty="0">
                <a:solidFill>
                  <a:srgbClr val="FF0000"/>
                </a:solidFill>
                <a:latin typeface="+mn-ea"/>
              </a:rPr>
              <a:t>67</a:t>
            </a:r>
            <a:r>
              <a:rPr lang="zh-TW" altLang="en-US" b="1" dirty="0">
                <a:solidFill>
                  <a:srgbClr val="FF0000"/>
                </a:solidFill>
                <a:latin typeface="+mn-ea"/>
              </a:rPr>
              <a:t>科</a:t>
            </a:r>
            <a:r>
              <a:rPr lang="en-US" altLang="zh-TW" b="1" dirty="0">
                <a:solidFill>
                  <a:srgbClr val="FF0000"/>
                </a:solidFill>
                <a:latin typeface="+mn-ea"/>
              </a:rPr>
              <a:t>)</a:t>
            </a:r>
          </a:p>
          <a:p>
            <a:pPr>
              <a:spcBef>
                <a:spcPts val="100"/>
              </a:spcBef>
              <a:spcAft>
                <a:spcPts val="100"/>
              </a:spcAft>
              <a:buFont typeface="Arial" panose="020B0604020202020204" pitchFamily="34" charset="0"/>
              <a:buNone/>
              <a:defRPr/>
            </a:pPr>
            <a:r>
              <a:rPr lang="zh-TW" altLang="en-US" sz="2000" dirty="0">
                <a:latin typeface="+mn-ea"/>
              </a:rPr>
              <a:t>招生名額：</a:t>
            </a:r>
            <a:r>
              <a:rPr lang="en-US" altLang="zh-TW" sz="2000" dirty="0">
                <a:latin typeface="+mn-ea"/>
              </a:rPr>
              <a:t>112</a:t>
            </a:r>
            <a:r>
              <a:rPr lang="zh-TW" altLang="en-US" sz="2000" dirty="0">
                <a:latin typeface="+mn-ea"/>
              </a:rPr>
              <a:t>學年度</a:t>
            </a:r>
            <a:r>
              <a:rPr lang="zh-TW" altLang="en-US" sz="2000" b="1" dirty="0">
                <a:solidFill>
                  <a:srgbClr val="FF0000"/>
                </a:solidFill>
                <a:latin typeface="+mn-ea"/>
              </a:rPr>
              <a:t>總計</a:t>
            </a:r>
            <a:r>
              <a:rPr lang="en-US" altLang="zh-TW" sz="2000" b="1" dirty="0">
                <a:solidFill>
                  <a:srgbClr val="FF0000"/>
                </a:solidFill>
                <a:latin typeface="+mn-ea"/>
              </a:rPr>
              <a:t>1,079</a:t>
            </a:r>
            <a:r>
              <a:rPr lang="zh-TW" altLang="en-US" sz="2000" b="1" dirty="0">
                <a:solidFill>
                  <a:srgbClr val="FF0000"/>
                </a:solidFill>
                <a:latin typeface="+mn-ea"/>
              </a:rPr>
              <a:t>名</a:t>
            </a:r>
            <a:endParaRPr lang="en-US" altLang="zh-TW" sz="2000" b="1" dirty="0">
              <a:solidFill>
                <a:srgbClr val="FF0000"/>
              </a:solidFill>
              <a:latin typeface="+mn-ea"/>
            </a:endParaRPr>
          </a:p>
          <a:p>
            <a:pPr>
              <a:spcBef>
                <a:spcPts val="100"/>
              </a:spcBef>
              <a:spcAft>
                <a:spcPts val="100"/>
              </a:spcAft>
              <a:defRPr/>
            </a:pPr>
            <a:r>
              <a:rPr lang="zh-TW" altLang="en-US" sz="2000" dirty="0">
                <a:latin typeface="+mn-ea"/>
              </a:rPr>
              <a:t>主委學校：新北市立鶯歌工商</a:t>
            </a:r>
            <a:endParaRPr lang="en-US" altLang="zh-TW" sz="2000" dirty="0">
              <a:latin typeface="+mn-ea"/>
            </a:endParaRPr>
          </a:p>
          <a:p>
            <a:pPr>
              <a:spcBef>
                <a:spcPts val="100"/>
              </a:spcBef>
              <a:spcAft>
                <a:spcPts val="100"/>
              </a:spcAft>
              <a:defRPr/>
            </a:pPr>
            <a:r>
              <a:rPr lang="zh-TW" altLang="en-US" sz="2000" dirty="0">
                <a:latin typeface="+mn-ea"/>
              </a:rPr>
              <a:t>報名作業：</a:t>
            </a:r>
          </a:p>
          <a:p>
            <a:pPr>
              <a:spcBef>
                <a:spcPts val="100"/>
              </a:spcBef>
              <a:spcAft>
                <a:spcPts val="100"/>
              </a:spcAft>
              <a:buFontTx/>
              <a:buNone/>
            </a:pPr>
            <a:r>
              <a:rPr lang="zh-TW" altLang="en-US" sz="2000" dirty="0">
                <a:latin typeface="+mn-ea"/>
              </a:rPr>
              <a:t>       </a:t>
            </a:r>
            <a:r>
              <a:rPr lang="zh-TW" altLang="en-US" sz="2000" b="1" dirty="0">
                <a:solidFill>
                  <a:srgbClr val="FF0000"/>
                </a:solidFill>
                <a:latin typeface="+mn-ea"/>
              </a:rPr>
              <a:t>學生基本資料網路輸入：</a:t>
            </a:r>
          </a:p>
          <a:p>
            <a:pPr>
              <a:spcBef>
                <a:spcPts val="100"/>
              </a:spcBef>
              <a:spcAft>
                <a:spcPts val="100"/>
              </a:spcAft>
              <a:buFontTx/>
              <a:buNone/>
            </a:pPr>
            <a:r>
              <a:rPr lang="zh-TW" altLang="en-US" sz="1600" dirty="0">
                <a:latin typeface="+mn-ea"/>
              </a:rPr>
              <a:t>        </a:t>
            </a:r>
            <a:r>
              <a:rPr lang="en-US" altLang="zh-TW" sz="2000" b="1" dirty="0">
                <a:latin typeface="+mn-ea"/>
              </a:rPr>
              <a:t>112</a:t>
            </a:r>
            <a:r>
              <a:rPr lang="zh-TW" altLang="en-US" sz="2000" b="1" dirty="0">
                <a:latin typeface="+mn-ea"/>
              </a:rPr>
              <a:t>年</a:t>
            </a:r>
            <a:r>
              <a:rPr lang="en-US" altLang="zh-TW" sz="2000" b="1" dirty="0">
                <a:latin typeface="+mn-ea"/>
              </a:rPr>
              <a:t>2</a:t>
            </a:r>
            <a:r>
              <a:rPr lang="zh-TW" altLang="en-US" sz="2000" b="1" dirty="0">
                <a:latin typeface="+mn-ea"/>
              </a:rPr>
              <a:t>月</a:t>
            </a:r>
            <a:r>
              <a:rPr lang="en-US" altLang="zh-TW" sz="2000" b="1" dirty="0">
                <a:latin typeface="+mn-ea"/>
              </a:rPr>
              <a:t>14</a:t>
            </a:r>
            <a:r>
              <a:rPr lang="zh-TW" altLang="en-US" sz="2000" b="1" dirty="0">
                <a:latin typeface="+mn-ea"/>
              </a:rPr>
              <a:t>日上午</a:t>
            </a:r>
            <a:r>
              <a:rPr lang="en-US" altLang="zh-TW" sz="2000" b="1" dirty="0">
                <a:latin typeface="+mn-ea"/>
              </a:rPr>
              <a:t>8</a:t>
            </a:r>
            <a:r>
              <a:rPr lang="zh-TW" altLang="en-US" sz="2000" b="1" dirty="0">
                <a:latin typeface="+mn-ea"/>
              </a:rPr>
              <a:t>時至</a:t>
            </a:r>
            <a:r>
              <a:rPr lang="en-US" altLang="zh-TW" sz="2000" b="1" dirty="0">
                <a:latin typeface="+mn-ea"/>
              </a:rPr>
              <a:t>3</a:t>
            </a:r>
            <a:r>
              <a:rPr lang="zh-TW" altLang="en-US" sz="2000" b="1" dirty="0">
                <a:latin typeface="+mn-ea"/>
              </a:rPr>
              <a:t>月</a:t>
            </a:r>
            <a:r>
              <a:rPr lang="en-US" altLang="zh-TW" sz="2000" b="1" dirty="0">
                <a:latin typeface="+mn-ea"/>
              </a:rPr>
              <a:t>9</a:t>
            </a:r>
            <a:r>
              <a:rPr lang="zh-TW" altLang="en-US" sz="2000" b="1" dirty="0">
                <a:latin typeface="+mn-ea"/>
              </a:rPr>
              <a:t>日中午</a:t>
            </a:r>
            <a:r>
              <a:rPr lang="en-US" altLang="zh-TW" sz="2000" b="1" dirty="0">
                <a:latin typeface="+mn-ea"/>
              </a:rPr>
              <a:t>12</a:t>
            </a:r>
            <a:r>
              <a:rPr lang="zh-TW" altLang="en-US" sz="2000" b="1" dirty="0">
                <a:latin typeface="+mn-ea"/>
              </a:rPr>
              <a:t>時止</a:t>
            </a:r>
            <a:r>
              <a:rPr lang="zh-TW" altLang="en-US" sz="1600" dirty="0">
                <a:latin typeface="+mn-ea"/>
              </a:rPr>
              <a:t>，考生至委員會網站輸入報名基本資料、</a:t>
            </a:r>
            <a:endParaRPr lang="en-US" altLang="zh-TW" sz="1600" dirty="0">
              <a:latin typeface="+mn-ea"/>
            </a:endParaRPr>
          </a:p>
          <a:p>
            <a:pPr>
              <a:spcBef>
                <a:spcPts val="100"/>
              </a:spcBef>
              <a:spcAft>
                <a:spcPts val="100"/>
              </a:spcAft>
              <a:buFontTx/>
              <a:buNone/>
            </a:pPr>
            <a:r>
              <a:rPr lang="zh-TW" altLang="en-US" sz="1600" dirty="0">
                <a:latin typeface="+mn-ea"/>
              </a:rPr>
              <a:t>         選填報考群別、志願序及上傳作業。</a:t>
            </a:r>
            <a:r>
              <a:rPr lang="en-US" altLang="zh-TW" sz="1600" dirty="0">
                <a:latin typeface="+mn-ea"/>
              </a:rPr>
              <a:t>(</a:t>
            </a:r>
            <a:r>
              <a:rPr lang="zh-TW" altLang="en-US" sz="1600" dirty="0">
                <a:latin typeface="+mn-ea"/>
              </a:rPr>
              <a:t>未輸入相關資料考生，則無法進行報名收件</a:t>
            </a:r>
            <a:r>
              <a:rPr lang="en-US" altLang="zh-TW" sz="1600" dirty="0">
                <a:latin typeface="+mn-ea"/>
              </a:rPr>
              <a:t>)</a:t>
            </a:r>
            <a:endParaRPr lang="zh-TW" altLang="en-US" sz="1600" dirty="0">
              <a:latin typeface="+mn-ea"/>
            </a:endParaRPr>
          </a:p>
          <a:p>
            <a:pPr>
              <a:spcBef>
                <a:spcPts val="100"/>
              </a:spcBef>
              <a:spcAft>
                <a:spcPts val="100"/>
              </a:spcAft>
              <a:buFontTx/>
              <a:buNone/>
            </a:pPr>
            <a:r>
              <a:rPr lang="zh-TW" altLang="en-US" sz="2000" b="1" dirty="0">
                <a:solidFill>
                  <a:srgbClr val="FF0000"/>
                </a:solidFill>
                <a:latin typeface="+mn-ea"/>
              </a:rPr>
              <a:t>       報名繳件：</a:t>
            </a:r>
          </a:p>
          <a:p>
            <a:pPr>
              <a:spcBef>
                <a:spcPts val="100"/>
              </a:spcBef>
              <a:spcAft>
                <a:spcPts val="100"/>
              </a:spcAft>
              <a:buFontTx/>
              <a:buNone/>
            </a:pPr>
            <a:r>
              <a:rPr lang="zh-TW" altLang="en-US" sz="2000" dirty="0">
                <a:latin typeface="+mn-ea"/>
              </a:rPr>
              <a:t>        </a:t>
            </a:r>
            <a:r>
              <a:rPr lang="en-US" altLang="zh-TW" sz="2000" dirty="0">
                <a:latin typeface="+mn-ea"/>
              </a:rPr>
              <a:t>1.</a:t>
            </a:r>
            <a:r>
              <a:rPr lang="zh-TW" altLang="en-US" sz="2000" dirty="0">
                <a:latin typeface="+mn-ea"/>
              </a:rPr>
              <a:t>集體報名：</a:t>
            </a:r>
            <a:r>
              <a:rPr lang="en-US" altLang="zh-TW" sz="2000" dirty="0">
                <a:latin typeface="+mn-ea"/>
              </a:rPr>
              <a:t>112</a:t>
            </a:r>
            <a:r>
              <a:rPr lang="zh-TW" altLang="en-US" sz="2000" dirty="0">
                <a:latin typeface="+mn-ea"/>
              </a:rPr>
              <a:t>年</a:t>
            </a:r>
            <a:r>
              <a:rPr lang="en-US" altLang="zh-TW" sz="2000" dirty="0">
                <a:latin typeface="+mn-ea"/>
              </a:rPr>
              <a:t>3</a:t>
            </a:r>
            <a:r>
              <a:rPr lang="zh-TW" altLang="en-US" sz="2000" dirty="0">
                <a:latin typeface="+mn-ea"/>
              </a:rPr>
              <a:t>月</a:t>
            </a:r>
            <a:r>
              <a:rPr lang="en-US" altLang="zh-TW" sz="2000" dirty="0">
                <a:latin typeface="+mn-ea"/>
              </a:rPr>
              <a:t>13</a:t>
            </a:r>
            <a:r>
              <a:rPr lang="zh-TW" altLang="en-US" sz="2000" dirty="0">
                <a:latin typeface="+mn-ea"/>
              </a:rPr>
              <a:t>日</a:t>
            </a:r>
            <a:r>
              <a:rPr lang="en-US" altLang="zh-TW" sz="2000" dirty="0">
                <a:latin typeface="+mn-ea"/>
              </a:rPr>
              <a:t>-3</a:t>
            </a:r>
            <a:r>
              <a:rPr lang="zh-TW" altLang="en-US" sz="2000" dirty="0">
                <a:latin typeface="+mn-ea"/>
              </a:rPr>
              <a:t>月</a:t>
            </a:r>
            <a:r>
              <a:rPr lang="en-US" altLang="zh-TW" sz="2000" dirty="0">
                <a:latin typeface="+mn-ea"/>
              </a:rPr>
              <a:t>14</a:t>
            </a:r>
            <a:r>
              <a:rPr lang="zh-TW" altLang="en-US" sz="2000" dirty="0">
                <a:latin typeface="+mn-ea"/>
              </a:rPr>
              <a:t>日上午</a:t>
            </a:r>
            <a:r>
              <a:rPr lang="en-US" altLang="zh-TW" sz="2000" dirty="0">
                <a:latin typeface="+mn-ea"/>
              </a:rPr>
              <a:t>9</a:t>
            </a:r>
            <a:r>
              <a:rPr lang="zh-TW" altLang="en-US" sz="2000" dirty="0">
                <a:latin typeface="+mn-ea"/>
              </a:rPr>
              <a:t>時至下午</a:t>
            </a:r>
            <a:r>
              <a:rPr lang="en-US" altLang="zh-TW" sz="2000" dirty="0">
                <a:latin typeface="+mn-ea"/>
              </a:rPr>
              <a:t>4</a:t>
            </a:r>
            <a:r>
              <a:rPr lang="zh-TW" altLang="en-US" sz="2000" dirty="0">
                <a:latin typeface="+mn-ea"/>
              </a:rPr>
              <a:t>時</a:t>
            </a:r>
          </a:p>
          <a:p>
            <a:pPr>
              <a:spcBef>
                <a:spcPts val="100"/>
              </a:spcBef>
              <a:spcAft>
                <a:spcPts val="100"/>
              </a:spcAft>
              <a:buFontTx/>
              <a:buNone/>
            </a:pPr>
            <a:r>
              <a:rPr lang="zh-TW" altLang="en-US" sz="2000" dirty="0">
                <a:latin typeface="+mn-ea"/>
              </a:rPr>
              <a:t>        </a:t>
            </a:r>
            <a:r>
              <a:rPr lang="en-US" altLang="zh-TW" sz="2000" dirty="0">
                <a:latin typeface="+mn-ea"/>
              </a:rPr>
              <a:t>2.</a:t>
            </a:r>
            <a:r>
              <a:rPr lang="zh-TW" altLang="en-US" sz="2000" dirty="0">
                <a:latin typeface="+mn-ea"/>
              </a:rPr>
              <a:t>個別報名：</a:t>
            </a:r>
            <a:r>
              <a:rPr lang="en-US" altLang="zh-TW" sz="2000" dirty="0">
                <a:latin typeface="+mn-ea"/>
              </a:rPr>
              <a:t>112</a:t>
            </a:r>
            <a:r>
              <a:rPr lang="zh-TW" altLang="en-US" sz="2000" dirty="0">
                <a:latin typeface="+mn-ea"/>
              </a:rPr>
              <a:t>年</a:t>
            </a:r>
            <a:r>
              <a:rPr lang="en-US" altLang="zh-TW" sz="2000" dirty="0">
                <a:latin typeface="+mn-ea"/>
              </a:rPr>
              <a:t>3</a:t>
            </a:r>
            <a:r>
              <a:rPr lang="zh-TW" altLang="en-US" sz="2000" dirty="0">
                <a:latin typeface="+mn-ea"/>
              </a:rPr>
              <a:t>月</a:t>
            </a:r>
            <a:r>
              <a:rPr lang="en-US" altLang="zh-TW" sz="2000" dirty="0">
                <a:latin typeface="+mn-ea"/>
              </a:rPr>
              <a:t>14</a:t>
            </a:r>
            <a:r>
              <a:rPr lang="zh-TW" altLang="en-US" sz="2000" dirty="0">
                <a:latin typeface="+mn-ea"/>
              </a:rPr>
              <a:t>日上午</a:t>
            </a:r>
            <a:r>
              <a:rPr lang="en-US" altLang="zh-TW" sz="2000" dirty="0">
                <a:latin typeface="+mn-ea"/>
              </a:rPr>
              <a:t>9</a:t>
            </a:r>
            <a:r>
              <a:rPr lang="zh-TW" altLang="en-US" sz="2000" dirty="0">
                <a:latin typeface="+mn-ea"/>
              </a:rPr>
              <a:t>時至下午</a:t>
            </a:r>
            <a:r>
              <a:rPr lang="en-US" altLang="zh-TW" sz="2000" dirty="0">
                <a:latin typeface="+mn-ea"/>
              </a:rPr>
              <a:t>4</a:t>
            </a:r>
            <a:r>
              <a:rPr lang="zh-TW" altLang="en-US" sz="2000" dirty="0">
                <a:latin typeface="+mn-ea"/>
              </a:rPr>
              <a:t>時</a:t>
            </a:r>
          </a:p>
          <a:p>
            <a:pPr>
              <a:spcBef>
                <a:spcPts val="100"/>
              </a:spcBef>
              <a:spcAft>
                <a:spcPts val="100"/>
              </a:spcAft>
              <a:buFontTx/>
              <a:buNone/>
            </a:pPr>
            <a:r>
              <a:rPr lang="zh-TW" altLang="en-US" sz="2000" dirty="0">
                <a:latin typeface="+mn-ea"/>
              </a:rPr>
              <a:t>測驗時間：</a:t>
            </a:r>
            <a:r>
              <a:rPr lang="en-US" altLang="zh-TW" sz="2000" dirty="0">
                <a:latin typeface="+mn-ea"/>
              </a:rPr>
              <a:t>112</a:t>
            </a:r>
            <a:r>
              <a:rPr lang="zh-TW" altLang="en-US" sz="2000" dirty="0">
                <a:latin typeface="+mn-ea"/>
              </a:rPr>
              <a:t>年</a:t>
            </a:r>
            <a:r>
              <a:rPr lang="en-US" altLang="zh-TW" sz="2000" dirty="0">
                <a:latin typeface="+mn-ea"/>
              </a:rPr>
              <a:t>4</a:t>
            </a:r>
            <a:r>
              <a:rPr lang="zh-TW" altLang="en-US" sz="2000" dirty="0">
                <a:latin typeface="+mn-ea"/>
              </a:rPr>
              <a:t>月</a:t>
            </a:r>
            <a:r>
              <a:rPr lang="en-US" altLang="zh-TW" sz="2000" dirty="0">
                <a:latin typeface="+mn-ea"/>
              </a:rPr>
              <a:t>22</a:t>
            </a:r>
            <a:r>
              <a:rPr lang="zh-TW" altLang="en-US" sz="2000" dirty="0">
                <a:latin typeface="+mn-ea"/>
              </a:rPr>
              <a:t>日</a:t>
            </a:r>
            <a:r>
              <a:rPr lang="en-US" altLang="zh-TW" sz="2000" dirty="0">
                <a:latin typeface="+mn-ea"/>
              </a:rPr>
              <a:t>(</a:t>
            </a:r>
            <a:r>
              <a:rPr lang="zh-TW" altLang="en-US" sz="2000" dirty="0">
                <a:latin typeface="+mn-ea"/>
              </a:rPr>
              <a:t>星期六</a:t>
            </a:r>
            <a:r>
              <a:rPr lang="en-US" altLang="zh-TW" sz="2000" dirty="0">
                <a:latin typeface="+mn-ea"/>
              </a:rPr>
              <a:t>)</a:t>
            </a:r>
          </a:p>
          <a:p>
            <a:pPr>
              <a:spcBef>
                <a:spcPts val="100"/>
              </a:spcBef>
              <a:spcAft>
                <a:spcPts val="100"/>
              </a:spcAft>
              <a:buFontTx/>
              <a:buNone/>
            </a:pPr>
            <a:r>
              <a:rPr lang="zh-TW" altLang="en-US" sz="2000" dirty="0">
                <a:latin typeface="+mn-ea"/>
              </a:rPr>
              <a:t>放榜：</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14</a:t>
            </a:r>
            <a:r>
              <a:rPr lang="zh-TW" altLang="en-US" sz="2000" dirty="0">
                <a:latin typeface="+mn-ea"/>
              </a:rPr>
              <a:t>日 </a:t>
            </a:r>
            <a:endParaRPr lang="en-US" altLang="zh-TW" sz="2000" dirty="0">
              <a:latin typeface="+mn-ea"/>
            </a:endParaRPr>
          </a:p>
          <a:p>
            <a:pPr>
              <a:spcBef>
                <a:spcPts val="100"/>
              </a:spcBef>
              <a:spcAft>
                <a:spcPts val="100"/>
              </a:spcAft>
              <a:buFontTx/>
              <a:buNone/>
            </a:pPr>
            <a:r>
              <a:rPr lang="zh-TW" altLang="en-US" sz="2000" dirty="0">
                <a:latin typeface="+mn-ea"/>
              </a:rPr>
              <a:t>報到：正取生報到：</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15</a:t>
            </a:r>
            <a:r>
              <a:rPr lang="zh-TW" altLang="en-US" sz="2000" dirty="0">
                <a:latin typeface="+mn-ea"/>
              </a:rPr>
              <a:t>日上午</a:t>
            </a:r>
            <a:r>
              <a:rPr lang="en-US" altLang="zh-TW" sz="2000" dirty="0">
                <a:latin typeface="+mn-ea"/>
              </a:rPr>
              <a:t>9</a:t>
            </a:r>
            <a:r>
              <a:rPr lang="zh-TW" altLang="en-US" sz="2000" dirty="0">
                <a:latin typeface="+mn-ea"/>
              </a:rPr>
              <a:t>時至</a:t>
            </a:r>
            <a:r>
              <a:rPr lang="en-US" altLang="zh-TW" sz="2000" dirty="0">
                <a:latin typeface="+mn-ea"/>
              </a:rPr>
              <a:t>12</a:t>
            </a:r>
            <a:r>
              <a:rPr lang="zh-TW" altLang="en-US" sz="2000" dirty="0">
                <a:latin typeface="+mn-ea"/>
              </a:rPr>
              <a:t>時止。</a:t>
            </a:r>
          </a:p>
          <a:p>
            <a:pPr>
              <a:spcBef>
                <a:spcPts val="100"/>
              </a:spcBef>
              <a:spcAft>
                <a:spcPts val="100"/>
              </a:spcAft>
              <a:buFontTx/>
              <a:buNone/>
            </a:pPr>
            <a:r>
              <a:rPr lang="zh-TW" altLang="en-US" sz="2000" dirty="0">
                <a:latin typeface="+mn-ea"/>
              </a:rPr>
              <a:t>　　　正取生報到後聲明放棄錄取資格：</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16</a:t>
            </a:r>
            <a:r>
              <a:rPr lang="zh-TW" altLang="en-US" sz="2000" dirty="0">
                <a:latin typeface="+mn-ea"/>
              </a:rPr>
              <a:t>日上午</a:t>
            </a:r>
            <a:r>
              <a:rPr lang="en-US" altLang="zh-TW" sz="2000" dirty="0">
                <a:latin typeface="+mn-ea"/>
              </a:rPr>
              <a:t>11</a:t>
            </a:r>
            <a:r>
              <a:rPr lang="zh-TW" altLang="en-US" sz="2000" dirty="0">
                <a:latin typeface="+mn-ea"/>
              </a:rPr>
              <a:t>時止。</a:t>
            </a:r>
          </a:p>
          <a:p>
            <a:pPr>
              <a:spcBef>
                <a:spcPts val="100"/>
              </a:spcBef>
              <a:spcAft>
                <a:spcPts val="100"/>
              </a:spcAft>
              <a:buFontTx/>
              <a:buNone/>
            </a:pPr>
            <a:r>
              <a:rPr lang="zh-TW" altLang="en-US" sz="2000" dirty="0">
                <a:latin typeface="+mn-ea"/>
              </a:rPr>
              <a:t>　　　備取遞補生報到：</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16</a:t>
            </a:r>
            <a:r>
              <a:rPr lang="zh-TW" altLang="en-US" sz="2000" dirty="0">
                <a:latin typeface="+mn-ea"/>
              </a:rPr>
              <a:t>日下午</a:t>
            </a:r>
            <a:r>
              <a:rPr lang="en-US" altLang="zh-TW" sz="2000" dirty="0">
                <a:latin typeface="+mn-ea"/>
              </a:rPr>
              <a:t>2</a:t>
            </a:r>
            <a:r>
              <a:rPr lang="zh-TW" altLang="en-US" sz="2000" dirty="0">
                <a:latin typeface="+mn-ea"/>
              </a:rPr>
              <a:t>時至</a:t>
            </a:r>
            <a:r>
              <a:rPr lang="en-US" altLang="zh-TW" sz="2000" dirty="0">
                <a:latin typeface="+mn-ea"/>
              </a:rPr>
              <a:t>3</a:t>
            </a:r>
            <a:r>
              <a:rPr lang="zh-TW" altLang="en-US" sz="2000" dirty="0">
                <a:latin typeface="+mn-ea"/>
              </a:rPr>
              <a:t>時止。</a:t>
            </a:r>
          </a:p>
        </p:txBody>
      </p:sp>
      <p:sp>
        <p:nvSpPr>
          <p:cNvPr id="23"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45525" y="1342008"/>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45425" y="1668278"/>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43141" y="1989021"/>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9826" y="2336770"/>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9826" y="2650632"/>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73945" y="4801020"/>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94016" y="5159041"/>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82376" y="5522177"/>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702962" y="2964260"/>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文字方塊 41"/>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43" name="文字方塊 4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4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702962" y="3842406"/>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文字方塊 1"/>
          <p:cNvSpPr txBox="1"/>
          <p:nvPr/>
        </p:nvSpPr>
        <p:spPr>
          <a:xfrm>
            <a:off x="9419080" y="6326006"/>
            <a:ext cx="1620957" cy="338554"/>
          </a:xfrm>
          <a:prstGeom prst="rect">
            <a:avLst/>
          </a:prstGeom>
          <a:noFill/>
        </p:spPr>
        <p:txBody>
          <a:bodyPr wrap="none" rtlCol="0">
            <a:spAutoFit/>
          </a:bodyPr>
          <a:lstStyle/>
          <a:p>
            <a:r>
              <a:rPr lang="zh-TW" altLang="en-US" sz="1600" dirty="0"/>
              <a:t>以簡章內容為準</a:t>
            </a:r>
          </a:p>
        </p:txBody>
      </p:sp>
    </p:spTree>
    <p:extLst>
      <p:ext uri="{BB962C8B-B14F-4D97-AF65-F5344CB8AC3E}">
        <p14:creationId xmlns:p14="http://schemas.microsoft.com/office/powerpoint/2010/main" val="20368587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2" y="644629"/>
            <a:ext cx="4922379" cy="1589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57</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 y="28283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b="1" dirty="0"/>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辦理方式</a:t>
            </a:r>
            <a:endParaRPr lang="en-US" sz="4400" b="1" dirty="0"/>
          </a:p>
        </p:txBody>
      </p:sp>
      <p:sp>
        <p:nvSpPr>
          <p:cNvPr id="3" name="矩形 2"/>
          <p:cNvSpPr/>
          <p:nvPr/>
        </p:nvSpPr>
        <p:spPr>
          <a:xfrm>
            <a:off x="2109135" y="1341833"/>
            <a:ext cx="10082865" cy="5878532"/>
          </a:xfrm>
          <a:prstGeom prst="rect">
            <a:avLst/>
          </a:prstGeom>
        </p:spPr>
        <p:txBody>
          <a:bodyPr wrap="square">
            <a:spAutoFit/>
          </a:bodyPr>
          <a:lstStyle/>
          <a:p>
            <a:pPr marL="1430338" indent="-1430338">
              <a:spcBef>
                <a:spcPct val="0"/>
              </a:spcBef>
              <a:buFont typeface="Arial" panose="020B0604020202020204" pitchFamily="34" charset="0"/>
              <a:buNone/>
              <a:defRPr/>
            </a:pPr>
            <a:r>
              <a:rPr lang="zh-TW" altLang="en-US" sz="2400" dirty="0">
                <a:latin typeface="+mn-ea"/>
              </a:rPr>
              <a:t>報名原則：依「新北市</a:t>
            </a:r>
            <a:r>
              <a:rPr lang="en-US" altLang="zh-TW" sz="2400" dirty="0">
                <a:latin typeface="+mn-ea"/>
              </a:rPr>
              <a:t>112</a:t>
            </a:r>
            <a:r>
              <a:rPr lang="zh-TW" altLang="en-US" sz="2400" dirty="0">
                <a:latin typeface="+mn-ea"/>
              </a:rPr>
              <a:t>學年度高級中等學校特色招生專業群科甄選入學簡章」相關規定報名。</a:t>
            </a:r>
            <a:endParaRPr lang="en-US" altLang="zh-TW" sz="2400" dirty="0">
              <a:latin typeface="+mn-ea"/>
            </a:endParaRPr>
          </a:p>
          <a:p>
            <a:pPr marL="1971675" indent="-1971675">
              <a:spcBef>
                <a:spcPct val="0"/>
              </a:spcBef>
              <a:buFont typeface="Arial" panose="020B0604020202020204" pitchFamily="34" charset="0"/>
              <a:buNone/>
              <a:defRPr/>
            </a:pPr>
            <a:endParaRPr lang="en-US" altLang="zh-TW" sz="2400" dirty="0">
              <a:latin typeface="+mn-ea"/>
            </a:endParaRPr>
          </a:p>
          <a:p>
            <a:pPr>
              <a:spcBef>
                <a:spcPct val="0"/>
              </a:spcBef>
              <a:buFont typeface="Arial" panose="020B0604020202020204" pitchFamily="34" charset="0"/>
              <a:buNone/>
              <a:defRPr/>
            </a:pPr>
            <a:r>
              <a:rPr lang="zh-TW" altLang="en-US" sz="2400" dirty="0">
                <a:latin typeface="+mn-ea"/>
              </a:rPr>
              <a:t>錄取規準：</a:t>
            </a:r>
          </a:p>
          <a:p>
            <a:pPr indent="538163">
              <a:spcBef>
                <a:spcPct val="0"/>
              </a:spcBef>
              <a:buFont typeface="Arial" panose="020B0604020202020204" pitchFamily="34" charset="0"/>
              <a:buNone/>
              <a:defRPr/>
            </a:pPr>
            <a:r>
              <a:rPr lang="en-US" altLang="zh-TW" sz="2000" dirty="0">
                <a:latin typeface="+mn-ea"/>
              </a:rPr>
              <a:t>1.</a:t>
            </a:r>
            <a:r>
              <a:rPr lang="zh-TW" altLang="en-US" sz="2000" b="1" dirty="0">
                <a:solidFill>
                  <a:schemeClr val="accent1"/>
                </a:solidFill>
                <a:latin typeface="+mn-ea"/>
              </a:rPr>
              <a:t>不採計</a:t>
            </a:r>
            <a:r>
              <a:rPr lang="zh-TW" altLang="en-US" sz="2000" dirty="0">
                <a:latin typeface="+mn-ea"/>
              </a:rPr>
              <a:t>國中教育會考成績、國中在校成績</a:t>
            </a:r>
            <a:endParaRPr lang="en-US" altLang="zh-TW" sz="2000" dirty="0">
              <a:latin typeface="+mn-ea"/>
            </a:endParaRPr>
          </a:p>
          <a:p>
            <a:pPr indent="538163">
              <a:spcBef>
                <a:spcPct val="0"/>
              </a:spcBef>
              <a:buFont typeface="Arial" panose="020B0604020202020204" pitchFamily="34" charset="0"/>
              <a:buNone/>
              <a:defRPr/>
            </a:pPr>
            <a:endParaRPr lang="zh-TW" altLang="en-US" sz="2000" dirty="0">
              <a:latin typeface="+mn-ea"/>
            </a:endParaRPr>
          </a:p>
          <a:p>
            <a:pPr marL="2509838" indent="-1971675">
              <a:spcBef>
                <a:spcPct val="0"/>
              </a:spcBef>
              <a:buFont typeface="Arial" panose="020B0604020202020204" pitchFamily="34" charset="0"/>
              <a:buNone/>
              <a:defRPr/>
            </a:pPr>
            <a:r>
              <a:rPr lang="en-US" altLang="zh-TW" sz="2000" dirty="0">
                <a:latin typeface="+mn-ea"/>
              </a:rPr>
              <a:t>2.</a:t>
            </a:r>
            <a:r>
              <a:rPr lang="zh-TW" altLang="en-US" sz="2000" dirty="0">
                <a:latin typeface="+mn-ea"/>
              </a:rPr>
              <a:t>書面審查</a:t>
            </a:r>
            <a:r>
              <a:rPr lang="en-US" altLang="zh-TW" sz="2000" dirty="0">
                <a:latin typeface="+mn-ea"/>
              </a:rPr>
              <a:t>(</a:t>
            </a:r>
            <a:r>
              <a:rPr lang="zh-TW" altLang="en-US" sz="2000" dirty="0">
                <a:latin typeface="+mn-ea"/>
              </a:rPr>
              <a:t>總分</a:t>
            </a:r>
            <a:r>
              <a:rPr lang="en-US" altLang="zh-TW" sz="2000" dirty="0">
                <a:latin typeface="+mn-ea"/>
              </a:rPr>
              <a:t>100</a:t>
            </a:r>
            <a:r>
              <a:rPr lang="zh-TW" altLang="en-US" sz="2000" dirty="0">
                <a:latin typeface="+mn-ea"/>
              </a:rPr>
              <a:t>分，占總成績</a:t>
            </a:r>
            <a:r>
              <a:rPr lang="en-US" altLang="zh-TW" sz="2000" dirty="0">
                <a:latin typeface="+mn-ea"/>
              </a:rPr>
              <a:t>30%)</a:t>
            </a:r>
            <a:r>
              <a:rPr lang="zh-TW" altLang="en-US" sz="2000" dirty="0">
                <a:latin typeface="+mn-ea"/>
              </a:rPr>
              <a:t>：</a:t>
            </a:r>
          </a:p>
          <a:p>
            <a:pPr marL="2509838" indent="-1971675">
              <a:spcBef>
                <a:spcPct val="0"/>
              </a:spcBef>
              <a:buFont typeface="Arial" panose="020B0604020202020204" pitchFamily="34" charset="0"/>
              <a:buNone/>
              <a:defRPr/>
            </a:pPr>
            <a:r>
              <a:rPr lang="zh-TW" altLang="en-US" sz="2000" dirty="0">
                <a:latin typeface="+mn-ea"/>
              </a:rPr>
              <a:t>　一般條件：相關群科技藝技能競賽</a:t>
            </a:r>
            <a:r>
              <a:rPr lang="en-US" altLang="zh-TW" sz="2000" dirty="0">
                <a:latin typeface="+mn-ea"/>
              </a:rPr>
              <a:t>(25</a:t>
            </a:r>
            <a:r>
              <a:rPr lang="zh-TW" altLang="en-US" sz="2000" dirty="0">
                <a:latin typeface="+mn-ea"/>
              </a:rPr>
              <a:t>分</a:t>
            </a:r>
            <a:r>
              <a:rPr lang="en-US" altLang="zh-TW" sz="2000" dirty="0">
                <a:latin typeface="+mn-ea"/>
              </a:rPr>
              <a:t>)</a:t>
            </a:r>
            <a:r>
              <a:rPr lang="zh-TW" altLang="en-US" sz="2000" dirty="0">
                <a:latin typeface="+mn-ea"/>
              </a:rPr>
              <a:t>、國中技藝班</a:t>
            </a:r>
            <a:r>
              <a:rPr lang="en-US" altLang="zh-TW" sz="2000" dirty="0">
                <a:latin typeface="+mn-ea"/>
              </a:rPr>
              <a:t>(20</a:t>
            </a:r>
            <a:r>
              <a:rPr lang="zh-TW" altLang="en-US" sz="2000" dirty="0">
                <a:latin typeface="+mn-ea"/>
              </a:rPr>
              <a:t>分</a:t>
            </a:r>
            <a:r>
              <a:rPr lang="en-US" altLang="zh-TW" sz="2000" dirty="0">
                <a:latin typeface="+mn-ea"/>
              </a:rPr>
              <a:t>)</a:t>
            </a:r>
          </a:p>
          <a:p>
            <a:pPr marL="2509838" indent="-1971675">
              <a:spcBef>
                <a:spcPct val="0"/>
              </a:spcBef>
              <a:defRPr/>
            </a:pPr>
            <a:r>
              <a:rPr lang="zh-TW" altLang="en-US" sz="2000" dirty="0">
                <a:latin typeface="+mn-ea"/>
              </a:rPr>
              <a:t>　　　　　　技藝社團及職探相關營隊</a:t>
            </a:r>
            <a:r>
              <a:rPr lang="en-US" altLang="zh-TW" sz="2000" dirty="0">
                <a:latin typeface="+mn-ea"/>
              </a:rPr>
              <a:t>(10</a:t>
            </a:r>
            <a:r>
              <a:rPr lang="zh-TW" altLang="en-US" sz="2000" dirty="0">
                <a:latin typeface="+mn-ea"/>
              </a:rPr>
              <a:t>分</a:t>
            </a:r>
            <a:r>
              <a:rPr lang="en-US" altLang="zh-TW" sz="2000" dirty="0">
                <a:latin typeface="+mn-ea"/>
              </a:rPr>
              <a:t>)</a:t>
            </a:r>
            <a:r>
              <a:rPr lang="zh-TW" altLang="en-US" sz="2000" dirty="0">
                <a:latin typeface="+mn-ea"/>
              </a:rPr>
              <a:t>、生涯發展規劃書</a:t>
            </a:r>
            <a:r>
              <a:rPr lang="en-US" altLang="zh-TW" sz="2000" dirty="0">
                <a:latin typeface="+mn-ea"/>
              </a:rPr>
              <a:t>(5</a:t>
            </a:r>
            <a:r>
              <a:rPr lang="zh-TW" altLang="en-US" sz="2000" dirty="0">
                <a:latin typeface="+mn-ea"/>
              </a:rPr>
              <a:t>分</a:t>
            </a:r>
            <a:r>
              <a:rPr lang="en-US" altLang="zh-TW" sz="2000" dirty="0">
                <a:latin typeface="+mn-ea"/>
              </a:rPr>
              <a:t>)</a:t>
            </a:r>
          </a:p>
          <a:p>
            <a:pPr marL="2509838" indent="-1971675">
              <a:spcBef>
                <a:spcPct val="0"/>
              </a:spcBef>
              <a:buFont typeface="Arial" panose="020B0604020202020204" pitchFamily="34" charset="0"/>
              <a:buNone/>
              <a:defRPr/>
            </a:pPr>
            <a:r>
              <a:rPr lang="zh-TW" altLang="en-US" sz="2000" dirty="0">
                <a:latin typeface="+mn-ea"/>
              </a:rPr>
              <a:t>　特別條件：詳見各校招生資料表</a:t>
            </a:r>
            <a:r>
              <a:rPr lang="en-US" altLang="zh-TW" sz="2000" dirty="0">
                <a:latin typeface="+mn-ea"/>
              </a:rPr>
              <a:t>(40</a:t>
            </a:r>
            <a:r>
              <a:rPr lang="zh-TW" altLang="en-US" sz="2000" dirty="0">
                <a:latin typeface="+mn-ea"/>
              </a:rPr>
              <a:t>分</a:t>
            </a:r>
            <a:r>
              <a:rPr lang="en-US" altLang="zh-TW" sz="2000" dirty="0">
                <a:latin typeface="+mn-ea"/>
              </a:rPr>
              <a:t>)</a:t>
            </a:r>
          </a:p>
          <a:p>
            <a:pPr marL="2509838" indent="-1971675">
              <a:spcBef>
                <a:spcPct val="0"/>
              </a:spcBef>
              <a:buFont typeface="Arial" panose="020B0604020202020204" pitchFamily="34" charset="0"/>
              <a:buNone/>
              <a:defRPr/>
            </a:pPr>
            <a:endParaRPr lang="en-US" altLang="zh-TW" sz="2000" dirty="0">
              <a:latin typeface="+mn-ea"/>
            </a:endParaRPr>
          </a:p>
          <a:p>
            <a:pPr marL="2509838" indent="-1971675">
              <a:spcBef>
                <a:spcPct val="0"/>
              </a:spcBef>
              <a:buFont typeface="Arial" panose="020B0604020202020204" pitchFamily="34" charset="0"/>
              <a:buNone/>
              <a:defRPr/>
            </a:pPr>
            <a:r>
              <a:rPr lang="en-US" altLang="zh-TW" sz="2000" dirty="0">
                <a:latin typeface="+mn-ea"/>
              </a:rPr>
              <a:t>3.</a:t>
            </a:r>
            <a:r>
              <a:rPr lang="zh-TW" altLang="en-US" sz="2000" dirty="0">
                <a:latin typeface="+mn-ea"/>
              </a:rPr>
              <a:t>術科測驗</a:t>
            </a:r>
            <a:r>
              <a:rPr lang="en-US" altLang="zh-TW" sz="2000" dirty="0">
                <a:latin typeface="+mn-ea"/>
              </a:rPr>
              <a:t>(</a:t>
            </a:r>
            <a:r>
              <a:rPr lang="zh-TW" altLang="en-US" sz="2000" dirty="0">
                <a:latin typeface="+mn-ea"/>
              </a:rPr>
              <a:t>總分</a:t>
            </a:r>
            <a:r>
              <a:rPr lang="en-US" altLang="zh-TW" sz="2000" dirty="0">
                <a:latin typeface="+mn-ea"/>
              </a:rPr>
              <a:t>100</a:t>
            </a:r>
            <a:r>
              <a:rPr lang="zh-TW" altLang="en-US" sz="2000" dirty="0">
                <a:latin typeface="+mn-ea"/>
              </a:rPr>
              <a:t>分，占總成績</a:t>
            </a:r>
            <a:r>
              <a:rPr lang="en-US" altLang="zh-TW" sz="2000" dirty="0">
                <a:latin typeface="+mn-ea"/>
              </a:rPr>
              <a:t>70%)</a:t>
            </a:r>
            <a:r>
              <a:rPr lang="zh-TW" altLang="en-US" sz="2000" dirty="0">
                <a:latin typeface="+mn-ea"/>
              </a:rPr>
              <a:t>：</a:t>
            </a:r>
          </a:p>
          <a:p>
            <a:pPr marL="806450" indent="-268288">
              <a:spcBef>
                <a:spcPct val="0"/>
              </a:spcBef>
              <a:buFont typeface="Arial" panose="020B0604020202020204" pitchFamily="34" charset="0"/>
              <a:buNone/>
              <a:defRPr/>
            </a:pPr>
            <a:r>
              <a:rPr lang="zh-TW" altLang="en-US" sz="2000" dirty="0">
                <a:latin typeface="+mn-ea"/>
              </a:rPr>
              <a:t>　發掘具有相關群科特質或有興趣的人才。測驗內容以各群連結技術型高中專業群科基礎核心能力內容與對應國民中學課程綱要相關學習領域之核心素養能力。</a:t>
            </a:r>
          </a:p>
          <a:p>
            <a:pPr indent="179388">
              <a:spcBef>
                <a:spcPct val="0"/>
              </a:spcBef>
              <a:buFont typeface="Arial" panose="020B0604020202020204" pitchFamily="34" charset="0"/>
              <a:buNone/>
              <a:defRPr/>
            </a:pPr>
            <a:endParaRPr lang="en-US" altLang="zh-TW" sz="2000" dirty="0">
              <a:latin typeface="+mn-ea"/>
            </a:endParaRPr>
          </a:p>
          <a:p>
            <a:pPr indent="538163">
              <a:spcBef>
                <a:spcPct val="0"/>
              </a:spcBef>
              <a:buFont typeface="Arial" panose="020B0604020202020204" pitchFamily="34" charset="0"/>
              <a:buNone/>
              <a:defRPr/>
            </a:pPr>
            <a:r>
              <a:rPr lang="en-US" altLang="zh-TW" sz="2000" dirty="0">
                <a:latin typeface="+mn-ea"/>
              </a:rPr>
              <a:t>4.</a:t>
            </a:r>
            <a:r>
              <a:rPr lang="zh-TW" altLang="en-US" sz="2000" dirty="0">
                <a:latin typeface="+mn-ea"/>
              </a:rPr>
              <a:t>如遇同分時，進行比序，比序順次：　</a:t>
            </a:r>
            <a:endParaRPr lang="en-US" altLang="zh-TW" sz="2000" dirty="0">
              <a:latin typeface="+mn-ea"/>
            </a:endParaRPr>
          </a:p>
          <a:p>
            <a:pPr indent="806450">
              <a:spcBef>
                <a:spcPct val="0"/>
              </a:spcBef>
              <a:buFont typeface="Arial" panose="020B0604020202020204" pitchFamily="34" charset="0"/>
              <a:buNone/>
              <a:defRPr/>
            </a:pPr>
            <a:r>
              <a:rPr lang="en-US" altLang="zh-TW" sz="2000" dirty="0">
                <a:latin typeface="+mn-ea"/>
              </a:rPr>
              <a:t>(1)</a:t>
            </a:r>
            <a:r>
              <a:rPr lang="zh-TW" altLang="en-US" sz="2000" dirty="0">
                <a:latin typeface="+mn-ea"/>
              </a:rPr>
              <a:t>術科測驗。</a:t>
            </a:r>
            <a:r>
              <a:rPr lang="en-US" altLang="zh-TW" sz="2000" dirty="0">
                <a:latin typeface="+mn-ea"/>
              </a:rPr>
              <a:t>(2)</a:t>
            </a:r>
            <a:r>
              <a:rPr lang="zh-TW" altLang="en-US" sz="2000" dirty="0">
                <a:latin typeface="+mn-ea"/>
              </a:rPr>
              <a:t>一般條件。</a:t>
            </a:r>
            <a:r>
              <a:rPr lang="en-US" altLang="zh-TW" sz="2000" dirty="0">
                <a:latin typeface="+mn-ea"/>
              </a:rPr>
              <a:t>(3)</a:t>
            </a:r>
            <a:r>
              <a:rPr lang="zh-TW" altLang="en-US" sz="2000" dirty="0">
                <a:latin typeface="+mn-ea"/>
              </a:rPr>
              <a:t>特別條件。</a:t>
            </a:r>
          </a:p>
          <a:p>
            <a:pPr>
              <a:spcBef>
                <a:spcPct val="0"/>
              </a:spcBef>
              <a:buFont typeface="Arial" panose="020B0604020202020204" pitchFamily="34" charset="0"/>
              <a:buNone/>
              <a:defRPr/>
            </a:pPr>
            <a:endParaRPr lang="en-US" altLang="zh-TW" sz="2000" dirty="0">
              <a:latin typeface="+mn-ea"/>
            </a:endParaRPr>
          </a:p>
        </p:txBody>
      </p:sp>
      <p:sp>
        <p:nvSpPr>
          <p:cNvPr id="2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1914437" y="1442491"/>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1914438" y="2528647"/>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文字方塊 23"/>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34" name="文字方塊 33"/>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348146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3" y="636929"/>
            <a:ext cx="5204391"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58</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5399265" y="390707"/>
            <a:ext cx="6535563" cy="492443"/>
          </a:xfrm>
          <a:prstGeom prst="rect">
            <a:avLst/>
          </a:prstGeom>
          <a:noFill/>
        </p:spPr>
        <p:txBody>
          <a:bodyPr wrap="square" lIns="0" tIns="0" rIns="0" bIns="0" rtlCol="0" anchor="t">
            <a:spAutoFit/>
          </a:bodyPr>
          <a:lstStyle/>
          <a:p>
            <a:pPr algn="ctr"/>
            <a:r>
              <a:rPr lang="zh-TW" altLang="en-US" sz="3200" b="1" dirty="0">
                <a:latin typeface="+mn-ea"/>
              </a:rPr>
              <a:t>基北區產業特殊需求類科優先入學</a:t>
            </a:r>
            <a:endParaRPr lang="en-US" sz="3200" b="1" dirty="0"/>
          </a:p>
        </p:txBody>
      </p:sp>
      <p:sp>
        <p:nvSpPr>
          <p:cNvPr id="4" name="矩形 3"/>
          <p:cNvSpPr/>
          <p:nvPr/>
        </p:nvSpPr>
        <p:spPr>
          <a:xfrm>
            <a:off x="2159505" y="1662339"/>
            <a:ext cx="9551485" cy="2769989"/>
          </a:xfrm>
          <a:prstGeom prst="rect">
            <a:avLst/>
          </a:prstGeom>
        </p:spPr>
        <p:txBody>
          <a:bodyPr wrap="square">
            <a:spAutoFit/>
          </a:bodyPr>
          <a:lstStyle/>
          <a:p>
            <a:pPr marL="365760" indent="-256032">
              <a:spcBef>
                <a:spcPts val="400"/>
              </a:spcBef>
              <a:buClr>
                <a:srgbClr val="2DA2BF"/>
              </a:buClr>
              <a:buSzPct val="68000"/>
              <a:defRPr/>
            </a:pPr>
            <a:r>
              <a:rPr lang="zh-TW" altLang="en-US" sz="3200" dirty="0">
                <a:latin typeface="+mn-ea"/>
              </a:rPr>
              <a:t>何謂產業特殊需求類科</a:t>
            </a:r>
            <a:endParaRPr lang="en-US" altLang="zh-TW" sz="3200" dirty="0">
              <a:latin typeface="+mn-ea"/>
            </a:endParaRPr>
          </a:p>
          <a:p>
            <a:pPr marL="365760" indent="-256032">
              <a:spcBef>
                <a:spcPts val="400"/>
              </a:spcBef>
              <a:buClr>
                <a:srgbClr val="2DA2BF"/>
              </a:buClr>
              <a:buSzPct val="68000"/>
              <a:defRPr/>
            </a:pPr>
            <a:r>
              <a:rPr lang="zh-TW" altLang="en-US" sz="2000" dirty="0">
                <a:solidFill>
                  <a:prstClr val="black">
                    <a:lumMod val="95000"/>
                    <a:lumOff val="5000"/>
                  </a:prstClr>
                </a:solidFill>
                <a:latin typeface="+mn-ea"/>
              </a:rPr>
              <a:t>   傳統、重要、基礎，具有急迫需求之行職業，產業人力傳承困難，</a:t>
            </a:r>
            <a:endParaRPr lang="en-US" altLang="zh-TW" sz="2000" dirty="0">
              <a:solidFill>
                <a:prstClr val="black">
                  <a:lumMod val="95000"/>
                  <a:lumOff val="5000"/>
                </a:prstClr>
              </a:solidFill>
              <a:latin typeface="+mn-ea"/>
            </a:endParaRPr>
          </a:p>
          <a:p>
            <a:pPr marL="365760" indent="-256032">
              <a:spcBef>
                <a:spcPts val="400"/>
              </a:spcBef>
              <a:buClr>
                <a:srgbClr val="2DA2BF"/>
              </a:buClr>
              <a:buSzPct val="68000"/>
              <a:defRPr/>
            </a:pPr>
            <a:r>
              <a:rPr lang="zh-TW" altLang="en-US" sz="2000" dirty="0">
                <a:solidFill>
                  <a:prstClr val="black">
                    <a:lumMod val="95000"/>
                    <a:lumOff val="5000"/>
                  </a:prstClr>
                </a:solidFill>
                <a:latin typeface="+mn-ea"/>
              </a:rPr>
              <a:t>   或學生就業意願較低或設備投資成本高之類科</a:t>
            </a:r>
            <a:endParaRPr lang="en-US" altLang="zh-TW" sz="2000" dirty="0">
              <a:solidFill>
                <a:prstClr val="black">
                  <a:lumMod val="95000"/>
                  <a:lumOff val="5000"/>
                </a:prstClr>
              </a:solidFill>
              <a:latin typeface="+mn-ea"/>
            </a:endParaRPr>
          </a:p>
          <a:p>
            <a:pPr marL="365760" indent="-256032">
              <a:spcBef>
                <a:spcPts val="400"/>
              </a:spcBef>
              <a:buClr>
                <a:srgbClr val="2DA2BF"/>
              </a:buClr>
              <a:buSzPct val="68000"/>
              <a:defRPr/>
            </a:pPr>
            <a:endParaRPr lang="zh-TW" altLang="en-US" sz="2000" dirty="0">
              <a:solidFill>
                <a:prstClr val="black">
                  <a:lumMod val="95000"/>
                  <a:lumOff val="5000"/>
                </a:prstClr>
              </a:solidFill>
              <a:latin typeface="+mn-ea"/>
            </a:endParaRPr>
          </a:p>
          <a:p>
            <a:pPr>
              <a:defRPr/>
            </a:pPr>
            <a:r>
              <a:rPr lang="zh-TW" altLang="en-US" sz="2400" dirty="0">
                <a:latin typeface="+mn-ea"/>
              </a:rPr>
              <a:t> </a:t>
            </a:r>
            <a:r>
              <a:rPr lang="zh-TW" altLang="en-US" sz="2400" dirty="0">
                <a:latin typeface="+mn-ea"/>
                <a:sym typeface="Wingdings" panose="05000000000000000000" pitchFamily="2" charset="2"/>
              </a:rPr>
              <a:t></a:t>
            </a:r>
            <a:r>
              <a:rPr lang="zh-TW" altLang="en-US" sz="2400" dirty="0">
                <a:latin typeface="+mn-ea"/>
              </a:rPr>
              <a:t>學生選讀適用科別，享有</a:t>
            </a:r>
            <a:r>
              <a:rPr lang="zh-TW" altLang="en-US" sz="2400" b="1" u="sng" dirty="0">
                <a:effectLst>
                  <a:outerShdw blurRad="38100" dist="38100" dir="2700000" algn="tl">
                    <a:srgbClr val="000000">
                      <a:alpha val="43137"/>
                    </a:srgbClr>
                  </a:outerShdw>
                </a:effectLst>
                <a:latin typeface="+mn-ea"/>
              </a:rPr>
              <a:t>在校期間</a:t>
            </a:r>
            <a:r>
              <a:rPr lang="en-US" altLang="zh-TW" sz="2400" b="1" u="sng" dirty="0">
                <a:solidFill>
                  <a:schemeClr val="accent1"/>
                </a:solidFill>
                <a:effectLst>
                  <a:outerShdw blurRad="38100" dist="38100" dir="2700000" algn="tl">
                    <a:srgbClr val="000000">
                      <a:alpha val="43137"/>
                    </a:srgbClr>
                  </a:outerShdw>
                </a:effectLst>
                <a:latin typeface="+mn-ea"/>
              </a:rPr>
              <a:t>3</a:t>
            </a:r>
            <a:r>
              <a:rPr lang="zh-TW" altLang="en-US" sz="2400" b="1" u="sng" dirty="0">
                <a:effectLst>
                  <a:outerShdw blurRad="38100" dist="38100" dir="2700000" algn="tl">
                    <a:srgbClr val="000000">
                      <a:alpha val="43137"/>
                    </a:srgbClr>
                  </a:outerShdw>
                </a:effectLst>
                <a:latin typeface="+mn-ea"/>
              </a:rPr>
              <a:t>年</a:t>
            </a:r>
            <a:r>
              <a:rPr lang="zh-TW" altLang="en-US" sz="2400" b="1" u="sng" dirty="0">
                <a:solidFill>
                  <a:schemeClr val="accent1"/>
                </a:solidFill>
                <a:effectLst>
                  <a:outerShdw blurRad="38100" dist="38100" dir="2700000" algn="tl">
                    <a:srgbClr val="000000">
                      <a:alpha val="43137"/>
                    </a:srgbClr>
                  </a:outerShdw>
                </a:effectLst>
                <a:latin typeface="+mn-ea"/>
              </a:rPr>
              <a:t>免學雜費</a:t>
            </a:r>
            <a:r>
              <a:rPr lang="en-US" altLang="zh-TW" sz="2400" b="1" u="sng" dirty="0">
                <a:effectLst>
                  <a:outerShdw blurRad="38100" dist="38100" dir="2700000" algn="tl">
                    <a:srgbClr val="000000">
                      <a:alpha val="43137"/>
                    </a:srgbClr>
                  </a:outerShdw>
                </a:effectLst>
                <a:latin typeface="+mn-ea"/>
              </a:rPr>
              <a:t>(</a:t>
            </a:r>
            <a:r>
              <a:rPr lang="zh-TW" altLang="en-US" sz="2400" b="1" u="sng" dirty="0">
                <a:effectLst>
                  <a:outerShdw blurRad="38100" dist="38100" dir="2700000" algn="tl">
                    <a:srgbClr val="000000">
                      <a:alpha val="43137"/>
                    </a:srgbClr>
                  </a:outerShdw>
                </a:effectLst>
                <a:latin typeface="+mn-ea"/>
              </a:rPr>
              <a:t>免申請、無門檻</a:t>
            </a:r>
            <a:r>
              <a:rPr lang="en-US" altLang="zh-TW" sz="2400" b="1" u="sng" dirty="0">
                <a:effectLst>
                  <a:outerShdw blurRad="38100" dist="38100" dir="2700000" algn="tl">
                    <a:srgbClr val="000000">
                      <a:alpha val="43137"/>
                    </a:srgbClr>
                  </a:outerShdw>
                </a:effectLst>
                <a:latin typeface="+mn-ea"/>
              </a:rPr>
              <a:t>)</a:t>
            </a:r>
          </a:p>
          <a:p>
            <a:pPr>
              <a:defRPr/>
            </a:pPr>
            <a:endParaRPr lang="en-US" altLang="zh-TW" sz="2400" b="1" u="sng" dirty="0">
              <a:effectLst>
                <a:outerShdw blurRad="38100" dist="38100" dir="2700000" algn="tl">
                  <a:srgbClr val="000000">
                    <a:alpha val="43137"/>
                  </a:srgbClr>
                </a:outerShdw>
              </a:effectLst>
              <a:latin typeface="+mn-ea"/>
            </a:endParaRPr>
          </a:p>
          <a:p>
            <a:pPr indent="88900">
              <a:defRPr/>
            </a:pPr>
            <a:r>
              <a:rPr lang="zh-TW" altLang="en-US" sz="2400" dirty="0">
                <a:latin typeface="+mn-ea"/>
                <a:sym typeface="Wingdings" panose="05000000000000000000" pitchFamily="2" charset="2"/>
              </a:rPr>
              <a:t></a:t>
            </a:r>
            <a:r>
              <a:rPr lang="zh-TW" altLang="en-US" sz="2400" dirty="0">
                <a:latin typeface="+mn-ea"/>
              </a:rPr>
              <a:t>低收入戶子女優先入學</a:t>
            </a:r>
          </a:p>
        </p:txBody>
      </p:sp>
      <p:sp>
        <p:nvSpPr>
          <p:cNvPr id="22" name="文字方塊 21"/>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40561628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3" y="636929"/>
            <a:ext cx="4366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59</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3192569" y="105876"/>
            <a:ext cx="8999431" cy="984885"/>
          </a:xfrm>
          <a:prstGeom prst="rect">
            <a:avLst/>
          </a:prstGeom>
          <a:noFill/>
        </p:spPr>
        <p:txBody>
          <a:bodyPr wrap="square" lIns="0" tIns="0" rIns="0" bIns="0" rtlCol="0" anchor="t">
            <a:spAutoFit/>
          </a:bodyPr>
          <a:lstStyle/>
          <a:p>
            <a:pPr algn="ctr"/>
            <a:r>
              <a:rPr lang="zh-TW" altLang="en-US" sz="3200" b="1" dirty="0"/>
              <a:t>　　</a:t>
            </a:r>
            <a:r>
              <a:rPr lang="zh-TW" altLang="en-US" sz="3200" b="1" dirty="0">
                <a:latin typeface="+mn-ea"/>
              </a:rPr>
              <a:t>基北區產業特殊需求類科優先入學</a:t>
            </a:r>
            <a:endParaRPr lang="en-US" altLang="zh-TW" sz="3200" b="1" dirty="0"/>
          </a:p>
          <a:p>
            <a:pPr algn="ctr"/>
            <a:r>
              <a:rPr lang="zh-TW" altLang="en-US" sz="3200" b="1" dirty="0"/>
              <a:t>招生資訊　　</a:t>
            </a:r>
            <a:endParaRPr lang="en-US" sz="3200" b="1" dirty="0">
              <a:solidFill>
                <a:srgbClr val="FF0000"/>
              </a:solidFill>
            </a:endParaRPr>
          </a:p>
        </p:txBody>
      </p:sp>
      <p:sp>
        <p:nvSpPr>
          <p:cNvPr id="4" name="矩形 3"/>
          <p:cNvSpPr/>
          <p:nvPr/>
        </p:nvSpPr>
        <p:spPr>
          <a:xfrm>
            <a:off x="2351045" y="1090761"/>
            <a:ext cx="8687538" cy="6114494"/>
          </a:xfrm>
          <a:prstGeom prst="rect">
            <a:avLst/>
          </a:prstGeom>
        </p:spPr>
        <p:txBody>
          <a:bodyPr wrap="square">
            <a:spAutoFit/>
          </a:bodyPr>
          <a:lstStyle/>
          <a:p>
            <a:pPr>
              <a:defRPr/>
            </a:pPr>
            <a:r>
              <a:rPr lang="zh-TW" altLang="en-US" sz="2400" dirty="0">
                <a:latin typeface="+mn-ea"/>
              </a:rPr>
              <a:t>基北區</a:t>
            </a:r>
            <a:r>
              <a:rPr lang="en-US" altLang="zh-TW" sz="2400" dirty="0">
                <a:solidFill>
                  <a:srgbClr val="FF0000"/>
                </a:solidFill>
                <a:latin typeface="+mn-ea"/>
              </a:rPr>
              <a:t>112 </a:t>
            </a:r>
            <a:r>
              <a:rPr lang="zh-TW" altLang="en-US" sz="2400" dirty="0">
                <a:solidFill>
                  <a:srgbClr val="FF0000"/>
                </a:solidFill>
                <a:latin typeface="+mn-ea"/>
              </a:rPr>
              <a:t>學年度：</a:t>
            </a:r>
            <a:r>
              <a:rPr lang="en-US" altLang="zh-TW" sz="2400" dirty="0">
                <a:solidFill>
                  <a:srgbClr val="FF0000"/>
                </a:solidFill>
                <a:latin typeface="+mn-ea"/>
              </a:rPr>
              <a:t>13 </a:t>
            </a:r>
            <a:r>
              <a:rPr lang="zh-TW" altLang="en-US" sz="2400" dirty="0">
                <a:solidFill>
                  <a:srgbClr val="FF0000"/>
                </a:solidFill>
                <a:latin typeface="+mn-ea"/>
              </a:rPr>
              <a:t>校 </a:t>
            </a:r>
            <a:r>
              <a:rPr lang="en-US" altLang="zh-TW" sz="2400" dirty="0">
                <a:solidFill>
                  <a:srgbClr val="FF0000"/>
                </a:solidFill>
                <a:latin typeface="+mn-ea"/>
              </a:rPr>
              <a:t>9 </a:t>
            </a:r>
            <a:r>
              <a:rPr lang="zh-TW" altLang="en-US" sz="2400" dirty="0">
                <a:solidFill>
                  <a:srgbClr val="FF0000"/>
                </a:solidFill>
                <a:latin typeface="+mn-ea"/>
              </a:rPr>
              <a:t>群 </a:t>
            </a:r>
            <a:r>
              <a:rPr lang="en-US" altLang="zh-TW" sz="2400" dirty="0">
                <a:solidFill>
                  <a:srgbClr val="FF0000"/>
                </a:solidFill>
                <a:latin typeface="+mn-ea"/>
              </a:rPr>
              <a:t>16 </a:t>
            </a:r>
            <a:r>
              <a:rPr lang="zh-TW" altLang="en-US" sz="2400" dirty="0">
                <a:solidFill>
                  <a:srgbClr val="FF0000"/>
                </a:solidFill>
                <a:latin typeface="+mn-ea"/>
              </a:rPr>
              <a:t>科 </a:t>
            </a:r>
            <a:r>
              <a:rPr lang="en-US" altLang="zh-TW" sz="2400" dirty="0">
                <a:solidFill>
                  <a:srgbClr val="FF0000"/>
                </a:solidFill>
                <a:latin typeface="+mn-ea"/>
              </a:rPr>
              <a:t>(</a:t>
            </a:r>
            <a:r>
              <a:rPr lang="zh-TW" altLang="en-US" sz="2400" dirty="0">
                <a:solidFill>
                  <a:srgbClr val="FF0000"/>
                </a:solidFill>
                <a:latin typeface="+mn-ea"/>
              </a:rPr>
              <a:t>招生名額 </a:t>
            </a:r>
            <a:r>
              <a:rPr lang="en-US" altLang="zh-TW" sz="2400" dirty="0">
                <a:solidFill>
                  <a:srgbClr val="FF0000"/>
                </a:solidFill>
                <a:latin typeface="+mn-ea"/>
              </a:rPr>
              <a:t>140 </a:t>
            </a:r>
            <a:r>
              <a:rPr lang="zh-TW" altLang="en-US" sz="2400" dirty="0">
                <a:solidFill>
                  <a:srgbClr val="FF0000"/>
                </a:solidFill>
                <a:latin typeface="+mn-ea"/>
              </a:rPr>
              <a:t>名</a:t>
            </a:r>
            <a:r>
              <a:rPr lang="en-US" altLang="zh-TW" sz="2400" dirty="0">
                <a:solidFill>
                  <a:srgbClr val="FF0000"/>
                </a:solidFill>
                <a:latin typeface="+mn-ea"/>
              </a:rPr>
              <a:t>)</a:t>
            </a:r>
            <a:r>
              <a:rPr lang="zh-TW" altLang="en-US" sz="2400" dirty="0">
                <a:latin typeface="+mn-ea"/>
              </a:rPr>
              <a:t>   </a:t>
            </a:r>
            <a:endParaRPr lang="en-US" altLang="zh-TW" sz="2400" dirty="0">
              <a:latin typeface="+mn-ea"/>
            </a:endParaRPr>
          </a:p>
          <a:p>
            <a:pPr>
              <a:defRPr/>
            </a:pPr>
            <a:r>
              <a:rPr lang="en-US" altLang="zh-TW" sz="2400" dirty="0">
                <a:latin typeface="+mn-ea"/>
              </a:rPr>
              <a:t>   </a:t>
            </a:r>
            <a:r>
              <a:rPr lang="zh-TW" altLang="en-US" sz="2400" dirty="0">
                <a:latin typeface="+mn-ea"/>
              </a:rPr>
              <a:t>機械群：</a:t>
            </a:r>
            <a:r>
              <a:rPr lang="zh-TW" altLang="en-US" sz="2400" b="1" dirty="0">
                <a:solidFill>
                  <a:srgbClr val="0000FF"/>
                </a:solidFill>
                <a:latin typeface="+mn-ea"/>
              </a:rPr>
              <a:t>模具科</a:t>
            </a:r>
            <a:r>
              <a:rPr lang="en-US" altLang="zh-TW" sz="1400" b="1" dirty="0">
                <a:solidFill>
                  <a:srgbClr val="FF0000"/>
                </a:solidFill>
                <a:latin typeface="+mn-ea"/>
              </a:rPr>
              <a:t>(</a:t>
            </a:r>
            <a:r>
              <a:rPr lang="zh-TW" altLang="en-US" sz="1400" b="1" dirty="0">
                <a:solidFill>
                  <a:srgbClr val="FF0000"/>
                </a:solidFill>
                <a:latin typeface="+mn-ea"/>
              </a:rPr>
              <a:t>新北、三重</a:t>
            </a:r>
            <a:r>
              <a:rPr lang="en-US" altLang="zh-TW" sz="1400" b="1" dirty="0">
                <a:solidFill>
                  <a:srgbClr val="FF0000"/>
                </a:solidFill>
                <a:latin typeface="+mn-ea"/>
              </a:rPr>
              <a:t>)</a:t>
            </a:r>
            <a:r>
              <a:rPr lang="zh-TW" altLang="en-US" sz="2400" b="1" dirty="0">
                <a:solidFill>
                  <a:srgbClr val="0000FF"/>
                </a:solidFill>
                <a:latin typeface="+mn-ea"/>
              </a:rPr>
              <a:t>、鑄造科</a:t>
            </a:r>
            <a:r>
              <a:rPr lang="en-US" altLang="zh-TW" sz="1400" b="1" dirty="0">
                <a:solidFill>
                  <a:srgbClr val="FF0000"/>
                </a:solidFill>
                <a:latin typeface="+mn-ea"/>
              </a:rPr>
              <a:t>(</a:t>
            </a:r>
            <a:r>
              <a:rPr lang="zh-TW" altLang="en-US" sz="1400" b="1" dirty="0">
                <a:solidFill>
                  <a:srgbClr val="FF0000"/>
                </a:solidFill>
                <a:latin typeface="+mn-ea"/>
              </a:rPr>
              <a:t>新北</a:t>
            </a:r>
            <a:r>
              <a:rPr lang="en-US" altLang="zh-TW" sz="1400" b="1" dirty="0">
                <a:solidFill>
                  <a:srgbClr val="FF0000"/>
                </a:solidFill>
                <a:latin typeface="+mn-ea"/>
              </a:rPr>
              <a:t>)</a:t>
            </a:r>
            <a:r>
              <a:rPr lang="en-US" altLang="zh-TW" sz="1200" b="1" dirty="0">
                <a:solidFill>
                  <a:srgbClr val="FF0000"/>
                </a:solidFill>
                <a:latin typeface="+mn-ea"/>
              </a:rPr>
              <a:t> </a:t>
            </a:r>
            <a:r>
              <a:rPr lang="zh-TW" altLang="en-US" sz="2400" b="1" dirty="0">
                <a:solidFill>
                  <a:srgbClr val="0000FF"/>
                </a:solidFill>
                <a:latin typeface="+mn-ea"/>
              </a:rPr>
              <a:t>、板金科</a:t>
            </a:r>
            <a:r>
              <a:rPr lang="en-US" altLang="zh-TW" sz="1400" b="1" dirty="0">
                <a:solidFill>
                  <a:srgbClr val="FF0000"/>
                </a:solidFill>
                <a:latin typeface="+mn-ea"/>
              </a:rPr>
              <a:t>(</a:t>
            </a:r>
            <a:r>
              <a:rPr lang="zh-TW" altLang="en-US" sz="1400" b="1" dirty="0">
                <a:solidFill>
                  <a:srgbClr val="FF0000"/>
                </a:solidFill>
                <a:latin typeface="+mn-ea"/>
              </a:rPr>
              <a:t>三重</a:t>
            </a:r>
            <a:r>
              <a:rPr lang="en-US" altLang="zh-TW" sz="1400" b="1" dirty="0">
                <a:solidFill>
                  <a:srgbClr val="FF0000"/>
                </a:solidFill>
                <a:latin typeface="+mn-ea"/>
              </a:rPr>
              <a:t>) </a:t>
            </a:r>
            <a:r>
              <a:rPr lang="zh-TW" altLang="en-US" sz="2400" dirty="0">
                <a:latin typeface="+mn-ea"/>
              </a:rPr>
              <a:t>、配管科</a:t>
            </a:r>
          </a:p>
          <a:p>
            <a:pPr>
              <a:spcBef>
                <a:spcPts val="200"/>
              </a:spcBef>
              <a:defRPr/>
            </a:pPr>
            <a:r>
              <a:rPr lang="zh-TW" altLang="en-US" sz="2400" dirty="0">
                <a:latin typeface="+mn-ea"/>
              </a:rPr>
              <a:t>   土木與建築群：</a:t>
            </a:r>
            <a:r>
              <a:rPr lang="zh-TW" altLang="en-US" sz="2400" b="1" dirty="0">
                <a:solidFill>
                  <a:srgbClr val="0000FF"/>
                </a:solidFill>
                <a:latin typeface="+mn-ea"/>
              </a:rPr>
              <a:t>空間測繪科</a:t>
            </a:r>
            <a:r>
              <a:rPr lang="en-US" altLang="zh-TW" sz="1400" b="1" dirty="0">
                <a:solidFill>
                  <a:srgbClr val="FF0000"/>
                </a:solidFill>
                <a:latin typeface="+mn-ea"/>
              </a:rPr>
              <a:t>(</a:t>
            </a:r>
            <a:r>
              <a:rPr lang="zh-TW" altLang="en-US" sz="1400" b="1" dirty="0">
                <a:solidFill>
                  <a:srgbClr val="FF0000"/>
                </a:solidFill>
                <a:latin typeface="+mn-ea"/>
              </a:rPr>
              <a:t>瑞工</a:t>
            </a:r>
            <a:r>
              <a:rPr lang="en-US" altLang="zh-TW" sz="1400" b="1" dirty="0">
                <a:solidFill>
                  <a:srgbClr val="FF0000"/>
                </a:solidFill>
                <a:latin typeface="+mn-ea"/>
              </a:rPr>
              <a:t>)</a:t>
            </a:r>
            <a:r>
              <a:rPr lang="zh-TW" altLang="en-US" sz="1400" dirty="0">
                <a:latin typeface="+mn-ea"/>
              </a:rPr>
              <a:t> 、</a:t>
            </a:r>
            <a:r>
              <a:rPr lang="zh-TW" altLang="en-US" sz="2400" dirty="0">
                <a:latin typeface="+mn-ea"/>
              </a:rPr>
              <a:t>土木科   </a:t>
            </a:r>
            <a:endParaRPr lang="en-US" altLang="zh-TW" sz="2400" dirty="0">
              <a:latin typeface="+mn-ea"/>
            </a:endParaRPr>
          </a:p>
          <a:p>
            <a:pPr>
              <a:spcBef>
                <a:spcPts val="200"/>
              </a:spcBef>
              <a:defRPr/>
            </a:pPr>
            <a:r>
              <a:rPr lang="en-US" altLang="zh-TW" sz="2400" dirty="0">
                <a:latin typeface="+mn-ea"/>
              </a:rPr>
              <a:t>   </a:t>
            </a:r>
            <a:r>
              <a:rPr lang="zh-TW" altLang="en-US" sz="2400" dirty="0">
                <a:latin typeface="+mn-ea"/>
              </a:rPr>
              <a:t>海事群：</a:t>
            </a:r>
            <a:r>
              <a:rPr lang="zh-TW" altLang="en-US" sz="2400" b="1" dirty="0">
                <a:solidFill>
                  <a:srgbClr val="0000FF"/>
                </a:solidFill>
                <a:latin typeface="+mn-ea"/>
              </a:rPr>
              <a:t>航海科</a:t>
            </a:r>
            <a:r>
              <a:rPr lang="en-US" altLang="zh-TW" sz="1400" b="1" dirty="0">
                <a:solidFill>
                  <a:srgbClr val="FF0000"/>
                </a:solidFill>
                <a:latin typeface="+mn-ea"/>
              </a:rPr>
              <a:t>(</a:t>
            </a:r>
            <a:r>
              <a:rPr lang="zh-TW" altLang="en-US" sz="1400" b="1" dirty="0">
                <a:solidFill>
                  <a:srgbClr val="FF0000"/>
                </a:solidFill>
                <a:latin typeface="+mn-ea"/>
              </a:rPr>
              <a:t>中華商海</a:t>
            </a:r>
            <a:r>
              <a:rPr lang="en-US" altLang="zh-TW" sz="1400" b="1" dirty="0">
                <a:solidFill>
                  <a:srgbClr val="FF0000"/>
                </a:solidFill>
                <a:latin typeface="+mn-ea"/>
              </a:rPr>
              <a:t>)</a:t>
            </a:r>
            <a:r>
              <a:rPr lang="zh-TW" altLang="en-US" sz="2400" b="1" dirty="0">
                <a:solidFill>
                  <a:srgbClr val="0000FF"/>
                </a:solidFill>
                <a:latin typeface="+mn-ea"/>
              </a:rPr>
              <a:t>、輪機科</a:t>
            </a:r>
            <a:r>
              <a:rPr lang="en-US" altLang="zh-TW" sz="1400" b="1" dirty="0">
                <a:solidFill>
                  <a:srgbClr val="FF0000"/>
                </a:solidFill>
                <a:latin typeface="+mn-ea"/>
              </a:rPr>
              <a:t>(</a:t>
            </a:r>
            <a:r>
              <a:rPr lang="zh-TW" altLang="en-US" sz="1400" b="1" dirty="0">
                <a:solidFill>
                  <a:srgbClr val="FF0000"/>
                </a:solidFill>
                <a:latin typeface="+mn-ea"/>
              </a:rPr>
              <a:t>中華商海</a:t>
            </a:r>
            <a:r>
              <a:rPr lang="en-US" altLang="zh-TW" sz="1400" b="1" dirty="0">
                <a:solidFill>
                  <a:srgbClr val="FF0000"/>
                </a:solidFill>
                <a:latin typeface="+mn-ea"/>
              </a:rPr>
              <a:t>)</a:t>
            </a:r>
            <a:endParaRPr lang="zh-TW" altLang="en-US" sz="1400" b="1" dirty="0">
              <a:solidFill>
                <a:srgbClr val="FF0000"/>
              </a:solidFill>
              <a:latin typeface="+mn-ea"/>
            </a:endParaRPr>
          </a:p>
          <a:p>
            <a:pPr>
              <a:spcBef>
                <a:spcPts val="200"/>
              </a:spcBef>
              <a:defRPr/>
            </a:pPr>
            <a:r>
              <a:rPr lang="zh-TW" altLang="en-US" sz="2400" dirty="0">
                <a:latin typeface="+mn-ea"/>
              </a:rPr>
              <a:t>   設計群：</a:t>
            </a:r>
            <a:r>
              <a:rPr lang="zh-TW" altLang="en-US" sz="2400" b="1" dirty="0">
                <a:solidFill>
                  <a:srgbClr val="0000FF"/>
                </a:solidFill>
                <a:latin typeface="+mn-ea"/>
              </a:rPr>
              <a:t>陶瓷工程科</a:t>
            </a:r>
            <a:r>
              <a:rPr lang="en-US" altLang="zh-TW" sz="1400" b="1" dirty="0">
                <a:solidFill>
                  <a:srgbClr val="FF0000"/>
                </a:solidFill>
                <a:latin typeface="+mn-ea"/>
              </a:rPr>
              <a:t>(</a:t>
            </a:r>
            <a:r>
              <a:rPr lang="zh-TW" altLang="en-US" sz="1400" b="1" dirty="0">
                <a:solidFill>
                  <a:srgbClr val="FF0000"/>
                </a:solidFill>
                <a:latin typeface="+mn-ea"/>
              </a:rPr>
              <a:t>鶯歌</a:t>
            </a:r>
            <a:r>
              <a:rPr lang="en-US" altLang="zh-TW" sz="1400" b="1" dirty="0">
                <a:solidFill>
                  <a:srgbClr val="FF0000"/>
                </a:solidFill>
                <a:latin typeface="+mn-ea"/>
              </a:rPr>
              <a:t>)</a:t>
            </a:r>
          </a:p>
          <a:p>
            <a:pPr>
              <a:spcBef>
                <a:spcPts val="200"/>
              </a:spcBef>
              <a:defRPr/>
            </a:pPr>
            <a:r>
              <a:rPr lang="zh-TW" altLang="en-US" sz="2400" b="1" dirty="0">
                <a:solidFill>
                  <a:srgbClr val="0000FF"/>
                </a:solidFill>
                <a:latin typeface="+mn-ea"/>
              </a:rPr>
              <a:t>   </a:t>
            </a:r>
            <a:r>
              <a:rPr lang="zh-TW" altLang="en-US" sz="2400" dirty="0">
                <a:latin typeface="+mn-ea"/>
              </a:rPr>
              <a:t>農業群：</a:t>
            </a:r>
            <a:r>
              <a:rPr lang="zh-TW" altLang="en-US" sz="2400" b="1" dirty="0">
                <a:solidFill>
                  <a:srgbClr val="0000FF"/>
                </a:solidFill>
                <a:latin typeface="+mn-ea"/>
              </a:rPr>
              <a:t>園藝科</a:t>
            </a:r>
            <a:r>
              <a:rPr lang="en-US" altLang="zh-TW" sz="1400" b="1" dirty="0">
                <a:solidFill>
                  <a:srgbClr val="FF0000"/>
                </a:solidFill>
                <a:latin typeface="+mn-ea"/>
              </a:rPr>
              <a:t>(</a:t>
            </a:r>
            <a:r>
              <a:rPr lang="zh-TW" altLang="en-US" sz="1400" b="1" dirty="0">
                <a:solidFill>
                  <a:srgbClr val="FF0000"/>
                </a:solidFill>
                <a:latin typeface="+mn-ea"/>
              </a:rPr>
              <a:t>淡商、莊敬</a:t>
            </a:r>
            <a:r>
              <a:rPr lang="en-US" altLang="zh-TW" sz="1400" b="1" dirty="0">
                <a:solidFill>
                  <a:srgbClr val="FF0000"/>
                </a:solidFill>
                <a:latin typeface="+mn-ea"/>
              </a:rPr>
              <a:t>)</a:t>
            </a:r>
            <a:r>
              <a:rPr lang="zh-TW" altLang="en-US" sz="2400" b="1" dirty="0">
                <a:solidFill>
                  <a:srgbClr val="0000FF"/>
                </a:solidFill>
                <a:latin typeface="+mn-ea"/>
              </a:rPr>
              <a:t>、農場經營科</a:t>
            </a:r>
            <a:r>
              <a:rPr lang="en-US" altLang="zh-TW" sz="1400" b="1" dirty="0">
                <a:solidFill>
                  <a:srgbClr val="FF0000"/>
                </a:solidFill>
                <a:latin typeface="+mn-ea"/>
              </a:rPr>
              <a:t>(</a:t>
            </a:r>
            <a:r>
              <a:rPr lang="zh-TW" altLang="en-US" sz="1400" b="1" dirty="0">
                <a:solidFill>
                  <a:srgbClr val="FF0000"/>
                </a:solidFill>
                <a:latin typeface="+mn-ea"/>
              </a:rPr>
              <a:t>莊敬</a:t>
            </a:r>
            <a:r>
              <a:rPr lang="en-US" altLang="zh-TW" sz="1400" b="1" dirty="0">
                <a:solidFill>
                  <a:srgbClr val="FF0000"/>
                </a:solidFill>
                <a:latin typeface="+mn-ea"/>
              </a:rPr>
              <a:t>)</a:t>
            </a:r>
          </a:p>
          <a:p>
            <a:pPr>
              <a:spcBef>
                <a:spcPts val="200"/>
              </a:spcBef>
              <a:defRPr/>
            </a:pPr>
            <a:r>
              <a:rPr lang="zh-TW" altLang="en-US" sz="2400" dirty="0">
                <a:latin typeface="+mn-ea"/>
              </a:rPr>
              <a:t>   動力機械群：重機科</a:t>
            </a:r>
            <a:endParaRPr lang="en-US" altLang="zh-TW" sz="2400" dirty="0">
              <a:latin typeface="+mn-ea"/>
            </a:endParaRPr>
          </a:p>
          <a:p>
            <a:pPr>
              <a:spcBef>
                <a:spcPts val="200"/>
              </a:spcBef>
              <a:defRPr/>
            </a:pPr>
            <a:r>
              <a:rPr lang="zh-TW" altLang="en-US" sz="2400" dirty="0">
                <a:latin typeface="+mn-ea"/>
              </a:rPr>
              <a:t>   水產群：漁業科、水產養殖科</a:t>
            </a:r>
            <a:endParaRPr lang="en-US" altLang="zh-TW" sz="2400" b="1" dirty="0">
              <a:solidFill>
                <a:srgbClr val="0000FF"/>
              </a:solidFill>
              <a:latin typeface="+mn-ea"/>
            </a:endParaRPr>
          </a:p>
          <a:p>
            <a:pPr>
              <a:spcBef>
                <a:spcPts val="200"/>
              </a:spcBef>
              <a:defRPr/>
            </a:pPr>
            <a:r>
              <a:rPr lang="zh-TW" altLang="en-US" sz="2400" dirty="0">
                <a:latin typeface="+mn-ea"/>
              </a:rPr>
              <a:t>   商業管理群：航運管理科</a:t>
            </a:r>
            <a:endParaRPr lang="en-US" altLang="zh-TW" sz="2400" dirty="0">
              <a:latin typeface="+mn-ea"/>
            </a:endParaRPr>
          </a:p>
          <a:p>
            <a:pPr>
              <a:spcBef>
                <a:spcPts val="200"/>
              </a:spcBef>
              <a:defRPr/>
            </a:pPr>
            <a:r>
              <a:rPr lang="en-US" altLang="zh-TW" sz="2400" dirty="0">
                <a:latin typeface="+mn-ea"/>
              </a:rPr>
              <a:t>   </a:t>
            </a:r>
            <a:r>
              <a:rPr lang="zh-TW" altLang="en-US" sz="2400" dirty="0">
                <a:latin typeface="+mn-ea"/>
              </a:rPr>
              <a:t>家政群：照顧服務科</a:t>
            </a:r>
            <a:endParaRPr lang="en-US" altLang="zh-TW" sz="2400" dirty="0">
              <a:latin typeface="+mn-ea"/>
            </a:endParaRPr>
          </a:p>
          <a:p>
            <a:pPr>
              <a:defRPr/>
            </a:pPr>
            <a:r>
              <a:rPr lang="zh-TW" altLang="zh-TW" sz="2400" dirty="0">
                <a:latin typeface="+mn-ea"/>
              </a:rPr>
              <a:t>承辦學校</a:t>
            </a:r>
            <a:r>
              <a:rPr lang="zh-TW" altLang="en-US" sz="2400" dirty="0">
                <a:latin typeface="+mn-ea"/>
              </a:rPr>
              <a:t>：新北市立瑞芳高工　　　　　</a:t>
            </a:r>
            <a:endParaRPr lang="en-US" altLang="zh-TW" sz="2400" dirty="0">
              <a:solidFill>
                <a:srgbClr val="FF0000"/>
              </a:solidFill>
              <a:latin typeface="+mn-ea"/>
            </a:endParaRPr>
          </a:p>
          <a:p>
            <a:pPr>
              <a:defRPr/>
            </a:pPr>
            <a:r>
              <a:rPr lang="zh-TW" altLang="en-US" sz="2400" dirty="0">
                <a:latin typeface="+mn-ea"/>
              </a:rPr>
              <a:t>報名日期：</a:t>
            </a:r>
            <a:r>
              <a:rPr lang="en-US" altLang="zh-TW" sz="2400" dirty="0">
                <a:latin typeface="+mn-ea"/>
              </a:rPr>
              <a:t>112</a:t>
            </a:r>
            <a:r>
              <a:rPr lang="zh-TW" altLang="en-US" sz="2400" dirty="0">
                <a:latin typeface="+mn-ea"/>
              </a:rPr>
              <a:t>年 </a:t>
            </a:r>
            <a:r>
              <a:rPr lang="en-US" altLang="zh-TW" sz="2400" dirty="0">
                <a:latin typeface="+mn-ea"/>
              </a:rPr>
              <a:t>5</a:t>
            </a:r>
            <a:r>
              <a:rPr lang="zh-TW" altLang="en-US" sz="2400" dirty="0">
                <a:latin typeface="+mn-ea"/>
              </a:rPr>
              <a:t>月 </a:t>
            </a:r>
            <a:r>
              <a:rPr lang="en-US" altLang="zh-TW" sz="2400" dirty="0">
                <a:latin typeface="+mn-ea"/>
              </a:rPr>
              <a:t>26</a:t>
            </a:r>
            <a:r>
              <a:rPr lang="zh-TW" altLang="en-US" sz="2400" dirty="0">
                <a:latin typeface="+mn-ea"/>
              </a:rPr>
              <a:t>日　　　</a:t>
            </a:r>
            <a:r>
              <a:rPr lang="zh-TW" altLang="en-US" sz="2400" b="1" dirty="0">
                <a:solidFill>
                  <a:srgbClr val="FF0000"/>
                </a:solidFill>
                <a:latin typeface="+mn-ea"/>
              </a:rPr>
              <a:t>免報名費</a:t>
            </a:r>
            <a:endParaRPr lang="en-US" altLang="zh-TW" sz="2400" b="1" dirty="0">
              <a:latin typeface="+mn-ea"/>
            </a:endParaRPr>
          </a:p>
          <a:p>
            <a:pPr>
              <a:defRPr/>
            </a:pPr>
            <a:r>
              <a:rPr lang="zh-TW" altLang="en-US" sz="2400" dirty="0">
                <a:latin typeface="+mn-ea"/>
              </a:rPr>
              <a:t>錄取公告：</a:t>
            </a:r>
            <a:r>
              <a:rPr lang="en-US" altLang="zh-TW" sz="2400" dirty="0">
                <a:latin typeface="+mn-ea"/>
              </a:rPr>
              <a:t>112</a:t>
            </a:r>
            <a:r>
              <a:rPr lang="zh-TW" altLang="en-US" sz="2400" dirty="0">
                <a:latin typeface="+mn-ea"/>
              </a:rPr>
              <a:t>年 </a:t>
            </a:r>
            <a:r>
              <a:rPr lang="en-US" altLang="zh-TW" sz="2400" dirty="0">
                <a:latin typeface="+mn-ea"/>
              </a:rPr>
              <a:t>6</a:t>
            </a:r>
            <a:r>
              <a:rPr lang="zh-TW" altLang="en-US" sz="2400" dirty="0">
                <a:latin typeface="+mn-ea"/>
              </a:rPr>
              <a:t>月 </a:t>
            </a:r>
            <a:r>
              <a:rPr lang="en-US" altLang="zh-TW" sz="2400" dirty="0">
                <a:latin typeface="+mn-ea"/>
              </a:rPr>
              <a:t>14</a:t>
            </a:r>
            <a:r>
              <a:rPr lang="zh-TW" altLang="en-US" sz="2400" dirty="0">
                <a:latin typeface="+mn-ea"/>
              </a:rPr>
              <a:t>日</a:t>
            </a:r>
            <a:endParaRPr lang="en-US" altLang="zh-TW" sz="2400" dirty="0">
              <a:latin typeface="+mn-ea"/>
            </a:endParaRPr>
          </a:p>
          <a:p>
            <a:pPr>
              <a:defRPr/>
            </a:pPr>
            <a:r>
              <a:rPr lang="zh-TW" altLang="en-US" sz="2400" dirty="0">
                <a:latin typeface="+mn-ea"/>
              </a:rPr>
              <a:t>報到日期：</a:t>
            </a:r>
            <a:r>
              <a:rPr lang="en-US" altLang="zh-TW" sz="2400" dirty="0">
                <a:latin typeface="+mn-ea"/>
              </a:rPr>
              <a:t>112</a:t>
            </a:r>
            <a:r>
              <a:rPr lang="zh-TW" altLang="en-US" sz="2400" dirty="0">
                <a:latin typeface="+mn-ea"/>
              </a:rPr>
              <a:t>年 </a:t>
            </a:r>
            <a:r>
              <a:rPr lang="en-US" altLang="zh-TW" sz="2400" dirty="0">
                <a:latin typeface="+mn-ea"/>
              </a:rPr>
              <a:t>6</a:t>
            </a:r>
            <a:r>
              <a:rPr lang="zh-TW" altLang="en-US" sz="2400" dirty="0">
                <a:latin typeface="+mn-ea"/>
              </a:rPr>
              <a:t>月 </a:t>
            </a:r>
            <a:r>
              <a:rPr lang="en-US" altLang="zh-TW" sz="2400" dirty="0">
                <a:latin typeface="+mn-ea"/>
              </a:rPr>
              <a:t>15</a:t>
            </a:r>
            <a:r>
              <a:rPr lang="zh-TW" altLang="en-US" sz="2400" dirty="0">
                <a:latin typeface="+mn-ea"/>
              </a:rPr>
              <a:t>日上午</a:t>
            </a:r>
            <a:r>
              <a:rPr lang="en-US" altLang="zh-TW" sz="2400" dirty="0">
                <a:latin typeface="+mn-ea"/>
              </a:rPr>
              <a:t>9:00-12:00 </a:t>
            </a:r>
            <a:r>
              <a:rPr lang="zh-TW" altLang="en-US" sz="2400" dirty="0">
                <a:latin typeface="+mn-ea"/>
              </a:rPr>
              <a:t>下午</a:t>
            </a:r>
            <a:r>
              <a:rPr lang="en-US" altLang="zh-TW" sz="2400" dirty="0">
                <a:latin typeface="+mn-ea"/>
              </a:rPr>
              <a:t>2:00-4:00</a:t>
            </a:r>
          </a:p>
          <a:p>
            <a:pPr>
              <a:defRPr/>
            </a:pPr>
            <a:r>
              <a:rPr lang="zh-TW" altLang="en-US" sz="2400" dirty="0">
                <a:latin typeface="+mn-ea"/>
              </a:rPr>
              <a:t>已報到放棄錄取：</a:t>
            </a:r>
            <a:r>
              <a:rPr lang="en-US" altLang="zh-TW" sz="2400" dirty="0">
                <a:latin typeface="+mn-ea"/>
              </a:rPr>
              <a:t>112</a:t>
            </a:r>
            <a:r>
              <a:rPr lang="zh-TW" altLang="en-US" sz="2400" dirty="0">
                <a:latin typeface="+mn-ea"/>
              </a:rPr>
              <a:t>年 </a:t>
            </a:r>
            <a:r>
              <a:rPr lang="en-US" altLang="zh-TW" sz="2400" dirty="0">
                <a:latin typeface="+mn-ea"/>
              </a:rPr>
              <a:t>6</a:t>
            </a:r>
            <a:r>
              <a:rPr lang="zh-TW" altLang="en-US" sz="2400" dirty="0">
                <a:latin typeface="+mn-ea"/>
              </a:rPr>
              <a:t>月 </a:t>
            </a:r>
            <a:r>
              <a:rPr lang="en-US" altLang="zh-TW" sz="2400" dirty="0">
                <a:latin typeface="+mn-ea"/>
              </a:rPr>
              <a:t>16</a:t>
            </a:r>
            <a:r>
              <a:rPr lang="zh-TW" altLang="en-US" sz="2400" dirty="0">
                <a:latin typeface="+mn-ea"/>
              </a:rPr>
              <a:t>日中午</a:t>
            </a:r>
            <a:r>
              <a:rPr lang="en-US" altLang="zh-TW" sz="2400" dirty="0">
                <a:latin typeface="+mn-ea"/>
              </a:rPr>
              <a:t>12:00</a:t>
            </a:r>
            <a:r>
              <a:rPr lang="zh-TW" altLang="en-US" sz="2400" dirty="0">
                <a:latin typeface="+mn-ea"/>
              </a:rPr>
              <a:t>前</a:t>
            </a:r>
            <a:endParaRPr lang="en-US" altLang="zh-TW" sz="2400" dirty="0">
              <a:latin typeface="+mn-ea"/>
            </a:endParaRPr>
          </a:p>
          <a:p>
            <a:pPr>
              <a:defRPr/>
            </a:pPr>
            <a:endParaRPr lang="zh-TW" altLang="zh-TW" dirty="0">
              <a:latin typeface="+mn-ea"/>
            </a:endParaRPr>
          </a:p>
        </p:txBody>
      </p:sp>
      <p:sp>
        <p:nvSpPr>
          <p:cNvPr id="23"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64025" y="1185939"/>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53321" y="5382121"/>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182786" y="6152894"/>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文字方塊 35"/>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37" name="文字方塊 36"/>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39" name="Freeform 1668">
            <a:extLst>
              <a:ext uri="{FF2B5EF4-FFF2-40B4-BE49-F238E27FC236}">
                <a16:creationId xmlns:a16="http://schemas.microsoft.com/office/drawing/2014/main" xmlns="" id="{FAE3DE10-422E-48F8-84B8-450BDC547253}"/>
              </a:ext>
            </a:extLst>
          </p:cNvPr>
          <p:cNvSpPr>
            <a:spLocks noEditPoints="1"/>
          </p:cNvSpPr>
          <p:nvPr/>
        </p:nvSpPr>
        <p:spPr bwMode="auto">
          <a:xfrm>
            <a:off x="2170245" y="6506369"/>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xmlns="" id="{630E1A82-713E-48B1-9D62-A8069AF86E69}"/>
              </a:ext>
            </a:extLst>
          </p:cNvPr>
          <p:cNvSpPr>
            <a:spLocks noEditPoints="1"/>
          </p:cNvSpPr>
          <p:nvPr/>
        </p:nvSpPr>
        <p:spPr bwMode="auto">
          <a:xfrm>
            <a:off x="2164024" y="5025911"/>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xmlns="" id="{94AC5D41-2CD5-44B9-8EBA-121CC9131726}"/>
              </a:ext>
            </a:extLst>
          </p:cNvPr>
          <p:cNvSpPr>
            <a:spLocks noEditPoints="1"/>
          </p:cNvSpPr>
          <p:nvPr/>
        </p:nvSpPr>
        <p:spPr bwMode="auto">
          <a:xfrm>
            <a:off x="2165762" y="5758459"/>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xmlns="" id="{A0B20175-5B17-4130-AAAE-5EBD1A47812D}"/>
              </a:ext>
            </a:extLst>
          </p:cNvPr>
          <p:cNvSpPr>
            <a:spLocks noEditPoints="1"/>
          </p:cNvSpPr>
          <p:nvPr/>
        </p:nvSpPr>
        <p:spPr bwMode="auto">
          <a:xfrm>
            <a:off x="6694814" y="5443151"/>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5264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28F1EF8-D55F-4EAB-9B5F-B1D632BB5452}"/>
              </a:ext>
            </a:extLst>
          </p:cNvPr>
          <p:cNvSpPr/>
          <p:nvPr/>
        </p:nvSpPr>
        <p:spPr>
          <a:xfrm>
            <a:off x="6" y="633421"/>
            <a:ext cx="5366759" cy="172283"/>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E21BCBC-95AD-472E-B71B-712C78CF5E1C}"/>
              </a:ext>
            </a:extLst>
          </p:cNvPr>
          <p:cNvSpPr/>
          <p:nvPr/>
        </p:nvSpPr>
        <p:spPr>
          <a:xfrm>
            <a:off x="11239503" y="6356358"/>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Box 7">
            <a:extLst>
              <a:ext uri="{FF2B5EF4-FFF2-40B4-BE49-F238E27FC236}">
                <a16:creationId xmlns:a16="http://schemas.microsoft.com/office/drawing/2014/main" xmlns="" id="{5A0151CA-4F17-486D-A55B-4FFDBA3708A3}"/>
              </a:ext>
            </a:extLst>
          </p:cNvPr>
          <p:cNvSpPr txBox="1"/>
          <p:nvPr/>
        </p:nvSpPr>
        <p:spPr>
          <a:xfrm>
            <a:off x="3105013" y="385388"/>
            <a:ext cx="6825659" cy="677108"/>
          </a:xfrm>
          <a:prstGeom prst="rect">
            <a:avLst/>
          </a:prstGeom>
          <a:noFill/>
        </p:spPr>
        <p:txBody>
          <a:bodyPr wrap="square" lIns="0" tIns="0" rIns="0" bIns="0" rtlCol="0" anchor="t">
            <a:spAutoFit/>
          </a:bodyPr>
          <a:lstStyle/>
          <a:p>
            <a:pPr algn="ctr">
              <a:spcBef>
                <a:spcPts val="1200"/>
              </a:spcBef>
              <a:defRPr/>
            </a:pPr>
            <a:r>
              <a:rPr lang="zh-TW" altLang="en-US" sz="4400" b="1" dirty="0">
                <a:latin typeface="+mn-ea"/>
              </a:rPr>
              <a:t>方案架構</a:t>
            </a: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590639" y="6356358"/>
            <a:ext cx="201312" cy="365125"/>
          </a:xfrm>
        </p:spPr>
        <p:txBody>
          <a:bodyPr/>
          <a:lstStyle/>
          <a:p>
            <a:r>
              <a:rPr lang="en-US" sz="1600" dirty="0">
                <a:solidFill>
                  <a:schemeClr val="bg1"/>
                </a:solidFill>
              </a:rPr>
              <a:t>4</a:t>
            </a:r>
          </a:p>
        </p:txBody>
      </p:sp>
      <p:grpSp>
        <p:nvGrpSpPr>
          <p:cNvPr id="10" name="群組 3"/>
          <p:cNvGrpSpPr>
            <a:grpSpLocks/>
          </p:cNvGrpSpPr>
          <p:nvPr/>
        </p:nvGrpSpPr>
        <p:grpSpPr bwMode="auto">
          <a:xfrm>
            <a:off x="1630370" y="1212850"/>
            <a:ext cx="8929687" cy="4972050"/>
            <a:chOff x="1523209" y="1868110"/>
            <a:chExt cx="8714579" cy="4415217"/>
          </a:xfrm>
        </p:grpSpPr>
        <p:sp>
          <p:nvSpPr>
            <p:cNvPr id="11" name="右大括弧 10"/>
            <p:cNvSpPr>
              <a:spLocks/>
            </p:cNvSpPr>
            <p:nvPr/>
          </p:nvSpPr>
          <p:spPr bwMode="auto">
            <a:xfrm>
              <a:off x="8973593" y="3618972"/>
              <a:ext cx="567029" cy="1849542"/>
            </a:xfrm>
            <a:prstGeom prst="rightBrace">
              <a:avLst>
                <a:gd name="adj1" fmla="val 52908"/>
                <a:gd name="adj2" fmla="val 50000"/>
              </a:avLst>
            </a:prstGeom>
            <a:noFill/>
            <a:ln w="25400">
              <a:solidFill>
                <a:schemeClr val="accent1"/>
              </a:solidFill>
              <a:round/>
              <a:headEnd/>
              <a:tailEnd type="triangle" w="med" len="med"/>
            </a:ln>
            <a:effectLst>
              <a:outerShdw blurRad="63500" dist="20000" dir="5400000" rotWithShape="0">
                <a:srgbClr val="000000">
                  <a:alpha val="37999"/>
                </a:srgbClr>
              </a:outerShdw>
            </a:effectLst>
            <a:ex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12" name="圓角矩形 11"/>
            <p:cNvSpPr/>
            <p:nvPr/>
          </p:nvSpPr>
          <p:spPr>
            <a:xfrm>
              <a:off x="9491045" y="3317294"/>
              <a:ext cx="746743" cy="24613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TW" altLang="en-US" sz="3600" b="1" dirty="0">
                  <a:solidFill>
                    <a:srgbClr val="C00000"/>
                  </a:solidFill>
                  <a:effectLst>
                    <a:outerShdw blurRad="38100" dist="38100" dir="2700000" algn="tl">
                      <a:srgbClr val="C0C0C0"/>
                    </a:outerShdw>
                  </a:effectLst>
                  <a:latin typeface="標楷體" pitchFamily="65" charset="-120"/>
                  <a:ea typeface="標楷體" pitchFamily="65" charset="-120"/>
                  <a:cs typeface="Times New Roman" pitchFamily="18" charset="0"/>
                </a:rPr>
                <a:t>穩健推展</a:t>
              </a:r>
            </a:p>
          </p:txBody>
        </p:sp>
        <p:sp>
          <p:nvSpPr>
            <p:cNvPr id="14" name="圓角矩形 13"/>
            <p:cNvSpPr>
              <a:spLocks noChangeArrowheads="1"/>
            </p:cNvSpPr>
            <p:nvPr/>
          </p:nvSpPr>
          <p:spPr bwMode="auto">
            <a:xfrm>
              <a:off x="3574427" y="2915526"/>
              <a:ext cx="3027251" cy="1354732"/>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lIns="72000" tIns="0" rIns="72000" bIns="0" anchorCtr="1"/>
            <a:lstStyle>
              <a:lvl1pPr marL="268288" indent="-268288">
                <a:defRPr kumimoji="1">
                  <a:solidFill>
                    <a:schemeClr val="tx1"/>
                  </a:solidFill>
                  <a:latin typeface="Arial" pitchFamily="34" charset="0"/>
                  <a:ea typeface="新細明體" pitchFamily="18" charset="-120"/>
                </a:defRPr>
              </a:lvl1pPr>
              <a:lvl2pPr marL="906463" indent="-285750">
                <a:defRPr kumimoji="1">
                  <a:solidFill>
                    <a:schemeClr val="tx1"/>
                  </a:solidFill>
                  <a:latin typeface="Arial" pitchFamily="34" charset="0"/>
                  <a:ea typeface="新細明體" pitchFamily="18" charset="-120"/>
                </a:defRPr>
              </a:lvl2pPr>
              <a:lvl3pPr marL="1314450" indent="-228600">
                <a:defRPr kumimoji="1">
                  <a:solidFill>
                    <a:schemeClr val="tx1"/>
                  </a:solidFill>
                  <a:latin typeface="Arial" pitchFamily="34" charset="0"/>
                  <a:ea typeface="新細明體" pitchFamily="18" charset="-120"/>
                </a:defRPr>
              </a:lvl3pPr>
              <a:lvl4pPr marL="1722438" indent="-228600">
                <a:defRPr kumimoji="1">
                  <a:solidFill>
                    <a:schemeClr val="tx1"/>
                  </a:solidFill>
                  <a:latin typeface="Arial" pitchFamily="34" charset="0"/>
                  <a:ea typeface="新細明體" pitchFamily="18" charset="-120"/>
                </a:defRPr>
              </a:lvl4pPr>
              <a:lvl5pPr marL="2130425" indent="-228600">
                <a:defRPr kumimoji="1">
                  <a:solidFill>
                    <a:schemeClr val="tx1"/>
                  </a:solidFill>
                  <a:latin typeface="Arial" pitchFamily="34" charset="0"/>
                  <a:ea typeface="新細明體" pitchFamily="18" charset="-120"/>
                </a:defRPr>
              </a:lvl5pPr>
              <a:lvl6pPr marL="2587625" indent="-228600" fontAlgn="base">
                <a:spcBef>
                  <a:spcPct val="0"/>
                </a:spcBef>
                <a:spcAft>
                  <a:spcPct val="0"/>
                </a:spcAft>
                <a:defRPr kumimoji="1">
                  <a:solidFill>
                    <a:schemeClr val="tx1"/>
                  </a:solidFill>
                  <a:latin typeface="Arial" pitchFamily="34" charset="0"/>
                  <a:ea typeface="新細明體" pitchFamily="18" charset="-120"/>
                </a:defRPr>
              </a:lvl6pPr>
              <a:lvl7pPr marL="3044825" indent="-228600" fontAlgn="base">
                <a:spcBef>
                  <a:spcPct val="0"/>
                </a:spcBef>
                <a:spcAft>
                  <a:spcPct val="0"/>
                </a:spcAft>
                <a:defRPr kumimoji="1">
                  <a:solidFill>
                    <a:schemeClr val="tx1"/>
                  </a:solidFill>
                  <a:latin typeface="Arial" pitchFamily="34" charset="0"/>
                  <a:ea typeface="新細明體" pitchFamily="18" charset="-120"/>
                </a:defRPr>
              </a:lvl7pPr>
              <a:lvl8pPr marL="3502025" indent="-228600" fontAlgn="base">
                <a:spcBef>
                  <a:spcPct val="0"/>
                </a:spcBef>
                <a:spcAft>
                  <a:spcPct val="0"/>
                </a:spcAft>
                <a:defRPr kumimoji="1">
                  <a:solidFill>
                    <a:schemeClr val="tx1"/>
                  </a:solidFill>
                  <a:latin typeface="Arial" pitchFamily="34" charset="0"/>
                  <a:ea typeface="新細明體" pitchFamily="18" charset="-120"/>
                </a:defRPr>
              </a:lvl8pPr>
              <a:lvl9pPr marL="3959225" indent="-228600" fontAlgn="base">
                <a:spcBef>
                  <a:spcPct val="0"/>
                </a:spcBef>
                <a:spcAft>
                  <a:spcPct val="0"/>
                </a:spcAft>
                <a:defRPr kumimoji="1">
                  <a:solidFill>
                    <a:schemeClr val="tx1"/>
                  </a:solidFill>
                  <a:latin typeface="Arial" pitchFamily="34" charset="0"/>
                  <a:ea typeface="新細明體" pitchFamily="18" charset="-120"/>
                </a:defRPr>
              </a:lvl9pPr>
            </a:lstStyle>
            <a:p>
              <a:pPr>
                <a:defRPr/>
              </a:pPr>
              <a:r>
                <a:rPr lang="en-US" altLang="zh-TW" sz="2400" b="1" dirty="0">
                  <a:solidFill>
                    <a:prstClr val="black"/>
                  </a:solidFill>
                  <a:latin typeface="標楷體" pitchFamily="65" charset="-120"/>
                  <a:ea typeface="標楷體" pitchFamily="65" charset="-120"/>
                </a:rPr>
                <a:t>1.</a:t>
              </a:r>
              <a:r>
                <a:rPr lang="zh-TW" altLang="en-US" sz="2400" b="1" dirty="0">
                  <a:solidFill>
                    <a:prstClr val="black"/>
                  </a:solidFill>
                  <a:latin typeface="標楷體" pitchFamily="65" charset="-120"/>
                  <a:ea typeface="標楷體" pitchFamily="65" charset="-120"/>
                </a:rPr>
                <a:t>提高免試比率</a:t>
              </a:r>
              <a:endParaRPr lang="zh-TW" altLang="en-US" sz="2400" b="1" dirty="0">
                <a:solidFill>
                  <a:prstClr val="black"/>
                </a:solidFill>
                <a:latin typeface="標楷體" pitchFamily="65" charset="-120"/>
                <a:ea typeface="標楷體" pitchFamily="65" charset="-120"/>
                <a:cs typeface="Arial" pitchFamily="34" charset="0"/>
              </a:endParaRPr>
            </a:p>
            <a:p>
              <a:pPr>
                <a:defRPr/>
              </a:pPr>
              <a:r>
                <a:rPr lang="en-US" altLang="zh-TW" sz="2400" b="1" dirty="0">
                  <a:solidFill>
                    <a:prstClr val="black"/>
                  </a:solidFill>
                  <a:latin typeface="標楷體" pitchFamily="65" charset="-120"/>
                  <a:ea typeface="標楷體" pitchFamily="65" charset="-120"/>
                </a:rPr>
                <a:t>2.</a:t>
              </a:r>
              <a:r>
                <a:rPr lang="zh-TW" altLang="en-US" sz="2400" b="1" dirty="0">
                  <a:solidFill>
                    <a:prstClr val="black"/>
                  </a:solidFill>
                  <a:latin typeface="標楷體" pitchFamily="65" charset="-120"/>
                  <a:ea typeface="標楷體" pitchFamily="65" charset="-120"/>
                </a:rPr>
                <a:t>調整比序項目</a:t>
              </a:r>
              <a:endParaRPr lang="zh-TW" altLang="en-US" sz="2400" b="1" dirty="0">
                <a:solidFill>
                  <a:prstClr val="black"/>
                </a:solidFill>
                <a:latin typeface="標楷體" pitchFamily="65" charset="-120"/>
                <a:ea typeface="標楷體" pitchFamily="65" charset="-120"/>
                <a:cs typeface="Arial" pitchFamily="34" charset="0"/>
              </a:endParaRPr>
            </a:p>
            <a:p>
              <a:pPr>
                <a:defRPr/>
              </a:pPr>
              <a:r>
                <a:rPr lang="en-US" altLang="zh-TW" sz="2400" b="1" dirty="0">
                  <a:solidFill>
                    <a:prstClr val="black"/>
                  </a:solidFill>
                  <a:latin typeface="標楷體" pitchFamily="65" charset="-120"/>
                  <a:ea typeface="標楷體" pitchFamily="65" charset="-120"/>
                </a:rPr>
                <a:t>3.</a:t>
              </a:r>
              <a:r>
                <a:rPr lang="zh-TW" altLang="en-US" sz="2400" b="1" dirty="0">
                  <a:solidFill>
                    <a:srgbClr val="FF0000"/>
                  </a:solidFill>
                  <a:latin typeface="標楷體" pitchFamily="65" charset="-120"/>
                  <a:ea typeface="標楷體" pitchFamily="65" charset="-120"/>
                </a:rPr>
                <a:t>扶助弱勢</a:t>
              </a:r>
              <a:r>
                <a:rPr lang="zh-TW" altLang="en-US" sz="2400" b="1" dirty="0">
                  <a:solidFill>
                    <a:prstClr val="black"/>
                  </a:solidFill>
                  <a:latin typeface="標楷體" pitchFamily="65" charset="-120"/>
                  <a:ea typeface="標楷體" pitchFamily="65" charset="-120"/>
                </a:rPr>
                <a:t>升學</a:t>
              </a:r>
            </a:p>
          </p:txBody>
        </p:sp>
        <p:sp>
          <p:nvSpPr>
            <p:cNvPr id="15" name="圓角矩形 14"/>
            <p:cNvSpPr>
              <a:spLocks noChangeArrowheads="1"/>
            </p:cNvSpPr>
            <p:nvPr/>
          </p:nvSpPr>
          <p:spPr bwMode="auto">
            <a:xfrm>
              <a:off x="3574427" y="4201183"/>
              <a:ext cx="3027251" cy="1354732"/>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lIns="72000" tIns="0" rIns="72000" bIns="0" anchor="ctr" anchorCtr="1"/>
            <a:lstStyle/>
            <a:p>
              <a:pPr marL="274638" indent="-274638">
                <a:defRPr/>
              </a:pPr>
              <a:r>
                <a:rPr lang="en-US" altLang="zh-TW" sz="2400" b="1" dirty="0">
                  <a:solidFill>
                    <a:prstClr val="black"/>
                  </a:solidFill>
                  <a:latin typeface="標楷體" pitchFamily="65" charset="-120"/>
                  <a:ea typeface="標楷體" pitchFamily="65" charset="-120"/>
                </a:rPr>
                <a:t>1.</a:t>
              </a:r>
              <a:r>
                <a:rPr lang="zh-TW" altLang="en-US" sz="2400" b="1" dirty="0">
                  <a:solidFill>
                    <a:prstClr val="black"/>
                  </a:solidFill>
                  <a:latin typeface="標楷體" pitchFamily="65" charset="-120"/>
                  <a:ea typeface="標楷體" pitchFamily="65" charset="-120"/>
                </a:rPr>
                <a:t>縮短入學作業期程</a:t>
              </a:r>
            </a:p>
            <a:p>
              <a:pPr marL="274638" indent="-274638">
                <a:defRPr/>
              </a:pPr>
              <a:r>
                <a:rPr lang="en-US" altLang="zh-TW" sz="2400" b="1" dirty="0">
                  <a:solidFill>
                    <a:prstClr val="black"/>
                  </a:solidFill>
                  <a:latin typeface="標楷體" pitchFamily="65" charset="-120"/>
                  <a:ea typeface="標楷體" pitchFamily="65" charset="-120"/>
                </a:rPr>
                <a:t>2.</a:t>
              </a:r>
              <a:r>
                <a:rPr lang="zh-TW" altLang="en-US" sz="2400" b="1" dirty="0">
                  <a:solidFill>
                    <a:prstClr val="black"/>
                  </a:solidFill>
                  <a:latin typeface="標楷體" pitchFamily="65" charset="-120"/>
                  <a:ea typeface="標楷體" pitchFamily="65" charset="-120"/>
                </a:rPr>
                <a:t>特招回歸各區自辦</a:t>
              </a:r>
            </a:p>
          </p:txBody>
        </p:sp>
        <p:grpSp>
          <p:nvGrpSpPr>
            <p:cNvPr id="16" name="群組 99"/>
            <p:cNvGrpSpPr/>
            <p:nvPr/>
          </p:nvGrpSpPr>
          <p:grpSpPr>
            <a:xfrm>
              <a:off x="7796147" y="2958990"/>
              <a:ext cx="1295929" cy="2949426"/>
              <a:chOff x="5858266" y="2230748"/>
              <a:chExt cx="1234014" cy="3289720"/>
            </a:xfrm>
            <a:solidFill>
              <a:schemeClr val="accent5">
                <a:lumMod val="60000"/>
                <a:lumOff val="40000"/>
              </a:schemeClr>
            </a:solidFill>
          </p:grpSpPr>
          <p:sp>
            <p:nvSpPr>
              <p:cNvPr id="28" name="圓角矩形 27"/>
              <p:cNvSpPr/>
              <p:nvPr/>
            </p:nvSpPr>
            <p:spPr>
              <a:xfrm>
                <a:off x="5868280" y="2230748"/>
                <a:ext cx="1224000" cy="1512000"/>
              </a:xfrm>
              <a:prstGeom prst="roundRect">
                <a:avLst/>
              </a:prstGeom>
              <a:grpFill/>
              <a:ln w="3175">
                <a:solidFill>
                  <a:schemeClr val="tx2">
                    <a:lumMod val="40000"/>
                    <a:lumOff val="60000"/>
                  </a:schemeClr>
                </a:solidFill>
              </a:ln>
            </p:spPr>
            <p:style>
              <a:lnRef idx="3">
                <a:schemeClr val="lt1"/>
              </a:lnRef>
              <a:fillRef idx="1">
                <a:schemeClr val="accent6"/>
              </a:fillRef>
              <a:effectRef idx="1">
                <a:schemeClr val="accent6"/>
              </a:effectRef>
              <a:fontRef idx="minor">
                <a:schemeClr val="lt1"/>
              </a:fontRef>
            </p:style>
            <p:txBody>
              <a:bodyPr lIns="0" tIns="0" rIns="0" bIns="0" anchor="ctr" anchorCtr="1"/>
              <a:lstStyle/>
              <a:p>
                <a:pPr algn="ctr">
                  <a:defRPr/>
                </a:pPr>
                <a:r>
                  <a:rPr lang="zh-TW" altLang="en-US" sz="2600" b="1" dirty="0">
                    <a:solidFill>
                      <a:prstClr val="black"/>
                    </a:solidFill>
                    <a:latin typeface="標楷體" pitchFamily="65" charset="-120"/>
                    <a:ea typeface="標楷體" pitchFamily="65" charset="-120"/>
                    <a:cs typeface="BiauKai"/>
                  </a:rPr>
                  <a:t>中央</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地方</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合作</a:t>
                </a:r>
              </a:p>
            </p:txBody>
          </p:sp>
          <p:sp>
            <p:nvSpPr>
              <p:cNvPr id="29" name="圓角矩形 28"/>
              <p:cNvSpPr/>
              <p:nvPr/>
            </p:nvSpPr>
            <p:spPr>
              <a:xfrm>
                <a:off x="5858266" y="4008468"/>
                <a:ext cx="1224000" cy="1512000"/>
              </a:xfrm>
              <a:prstGeom prst="roundRect">
                <a:avLst/>
              </a:prstGeom>
              <a:grpFill/>
              <a:ln w="3175"/>
            </p:spPr>
            <p:style>
              <a:lnRef idx="3">
                <a:schemeClr val="lt1"/>
              </a:lnRef>
              <a:fillRef idx="1">
                <a:schemeClr val="accent6"/>
              </a:fillRef>
              <a:effectRef idx="1">
                <a:schemeClr val="accent6"/>
              </a:effectRef>
              <a:fontRef idx="minor">
                <a:schemeClr val="lt1"/>
              </a:fontRef>
            </p:style>
            <p:txBody>
              <a:bodyPr lIns="0" tIns="0" rIns="0" bIns="72000" anchor="ctr" anchorCtr="1"/>
              <a:lstStyle/>
              <a:p>
                <a:pPr algn="ctr">
                  <a:defRPr/>
                </a:pPr>
                <a:r>
                  <a:rPr lang="zh-TW" altLang="en-US" sz="2600" b="1" dirty="0">
                    <a:solidFill>
                      <a:prstClr val="black"/>
                    </a:solidFill>
                    <a:latin typeface="標楷體" pitchFamily="65" charset="-120"/>
                    <a:ea typeface="標楷體" pitchFamily="65" charset="-120"/>
                    <a:cs typeface="BiauKai"/>
                  </a:rPr>
                  <a:t>落實</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細節</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管理</a:t>
                </a:r>
                <a:endParaRPr lang="en-US" altLang="zh-TW" sz="2600" b="1" dirty="0">
                  <a:solidFill>
                    <a:prstClr val="black"/>
                  </a:solidFill>
                  <a:latin typeface="標楷體" pitchFamily="65" charset="-120"/>
                  <a:ea typeface="標楷體" pitchFamily="65" charset="-120"/>
                  <a:cs typeface="BiauKai"/>
                </a:endParaRPr>
              </a:p>
            </p:txBody>
          </p:sp>
        </p:grpSp>
        <p:sp>
          <p:nvSpPr>
            <p:cNvPr id="17" name="文字方塊 16"/>
            <p:cNvSpPr txBox="1"/>
            <p:nvPr/>
          </p:nvSpPr>
          <p:spPr>
            <a:xfrm>
              <a:off x="1523210" y="1875283"/>
              <a:ext cx="1728193" cy="737931"/>
            </a:xfrm>
            <a:prstGeom prst="rect">
              <a:avLst/>
            </a:prstGeom>
            <a:noFill/>
          </p:spPr>
          <p:txBody>
            <a:bodyPr>
              <a:spAutoFit/>
            </a:bodyPr>
            <a:lstStyle/>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入學方案</a:t>
              </a:r>
              <a:endParaRPr lang="en-US" altLang="zh-TW"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endParaRPr>
            </a:p>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核心理念</a:t>
              </a:r>
            </a:p>
          </p:txBody>
        </p:sp>
        <p:cxnSp>
          <p:nvCxnSpPr>
            <p:cNvPr id="18" name="直線單箭頭接點 17"/>
            <p:cNvCxnSpPr>
              <a:cxnSpLocks noChangeShapeType="1"/>
            </p:cNvCxnSpPr>
            <p:nvPr/>
          </p:nvCxnSpPr>
          <p:spPr bwMode="auto">
            <a:xfrm>
              <a:off x="7573063" y="5457236"/>
              <a:ext cx="268022" cy="0"/>
            </a:xfrm>
            <a:prstGeom prst="straightConnector1">
              <a:avLst/>
            </a:prstGeom>
            <a:noFill/>
            <a:ln w="25400">
              <a:solidFill>
                <a:schemeClr val="accent1"/>
              </a:solidFill>
              <a:round/>
              <a:headEnd/>
              <a:tailEnd type="triangle" w="med" len="med"/>
            </a:ln>
            <a:effectLst>
              <a:outerShdw blurRad="63500" dist="20000" dir="5400000" rotWithShape="0">
                <a:srgbClr val="000000">
                  <a:alpha val="37999"/>
                </a:srgbClr>
              </a:outerShdw>
            </a:effectLst>
            <a:extLst/>
          </p:spPr>
        </p:cxnSp>
        <p:sp>
          <p:nvSpPr>
            <p:cNvPr id="19" name="文字方塊 18"/>
            <p:cNvSpPr txBox="1"/>
            <p:nvPr/>
          </p:nvSpPr>
          <p:spPr>
            <a:xfrm>
              <a:off x="7679159" y="1871371"/>
              <a:ext cx="1483078" cy="737931"/>
            </a:xfrm>
            <a:prstGeom prst="rect">
              <a:avLst/>
            </a:prstGeom>
            <a:noFill/>
          </p:spPr>
          <p:txBody>
            <a:bodyPr>
              <a:spAutoFit/>
            </a:bodyPr>
            <a:lstStyle/>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入學方案</a:t>
              </a:r>
              <a:endParaRPr lang="en-US" altLang="zh-TW"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endParaRPr>
            </a:p>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推動策略</a:t>
              </a:r>
            </a:p>
          </p:txBody>
        </p:sp>
        <p:sp>
          <p:nvSpPr>
            <p:cNvPr id="20" name="流程圖: 替代處理程序 19"/>
            <p:cNvSpPr>
              <a:spLocks noChangeArrowheads="1"/>
            </p:cNvSpPr>
            <p:nvPr/>
          </p:nvSpPr>
          <p:spPr bwMode="auto">
            <a:xfrm>
              <a:off x="6958008" y="2825305"/>
              <a:ext cx="647590" cy="3458022"/>
            </a:xfrm>
            <a:prstGeom prst="flowChartAlternateProcess">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lnSpc>
                  <a:spcPct val="85000"/>
                </a:lnSpc>
                <a:defRPr/>
              </a:pPr>
              <a:r>
                <a:rPr lang="zh-TW" altLang="en-US" sz="2200" b="1">
                  <a:solidFill>
                    <a:srgbClr val="000000"/>
                  </a:solidFill>
                  <a:latin typeface="標楷體" pitchFamily="65" charset="-120"/>
                  <a:ea typeface="標楷體" pitchFamily="65" charset="-120"/>
                </a:rPr>
                <a:t>完備現行各入學法令規範</a:t>
              </a:r>
            </a:p>
          </p:txBody>
        </p:sp>
        <p:sp>
          <p:nvSpPr>
            <p:cNvPr id="21" name="文字方塊 20"/>
            <p:cNvSpPr txBox="1"/>
            <p:nvPr/>
          </p:nvSpPr>
          <p:spPr>
            <a:xfrm>
              <a:off x="4231283" y="1868110"/>
              <a:ext cx="1728193" cy="737931"/>
            </a:xfrm>
            <a:prstGeom prst="rect">
              <a:avLst/>
            </a:prstGeom>
            <a:noFill/>
          </p:spPr>
          <p:txBody>
            <a:bodyPr>
              <a:spAutoFit/>
            </a:bodyPr>
            <a:lstStyle/>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入學方案</a:t>
              </a:r>
              <a:endParaRPr lang="en-US" altLang="zh-TW"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endParaRPr>
            </a:p>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研修趨向</a:t>
              </a:r>
            </a:p>
          </p:txBody>
        </p:sp>
        <p:sp>
          <p:nvSpPr>
            <p:cNvPr id="22" name="向右箭號 21"/>
            <p:cNvSpPr>
              <a:spLocks noChangeArrowheads="1"/>
            </p:cNvSpPr>
            <p:nvPr/>
          </p:nvSpPr>
          <p:spPr bwMode="auto">
            <a:xfrm>
              <a:off x="3098804" y="3406106"/>
              <a:ext cx="402807" cy="524413"/>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FF0000"/>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23" name="向右箭號 22"/>
            <p:cNvSpPr>
              <a:spLocks noChangeArrowheads="1"/>
            </p:cNvSpPr>
            <p:nvPr/>
          </p:nvSpPr>
          <p:spPr bwMode="auto">
            <a:xfrm>
              <a:off x="3156128" y="4612819"/>
              <a:ext cx="418300" cy="524413"/>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FF0000"/>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24" name="向右箭號 23"/>
            <p:cNvSpPr>
              <a:spLocks noChangeArrowheads="1"/>
            </p:cNvSpPr>
            <p:nvPr/>
          </p:nvSpPr>
          <p:spPr bwMode="auto">
            <a:xfrm>
              <a:off x="6643508" y="3420203"/>
              <a:ext cx="283515" cy="496219"/>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0000CC"/>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25" name="向右箭號 24"/>
            <p:cNvSpPr>
              <a:spLocks noChangeArrowheads="1"/>
            </p:cNvSpPr>
            <p:nvPr/>
          </p:nvSpPr>
          <p:spPr bwMode="auto">
            <a:xfrm>
              <a:off x="6643508" y="4844012"/>
              <a:ext cx="283515" cy="496219"/>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0000CC"/>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26" name="剪去對角線角落矩形 26"/>
            <p:cNvSpPr>
              <a:spLocks noChangeArrowheads="1"/>
            </p:cNvSpPr>
            <p:nvPr/>
          </p:nvSpPr>
          <p:spPr bwMode="auto">
            <a:xfrm>
              <a:off x="1904327" y="5791338"/>
              <a:ext cx="4921994" cy="434191"/>
            </a:xfrm>
            <a:custGeom>
              <a:avLst/>
              <a:gdLst>
                <a:gd name="T0" fmla="*/ 471207 w 8358246"/>
                <a:gd name="T1" fmla="*/ 125989 h 571500"/>
                <a:gd name="T2" fmla="*/ 235604 w 8358246"/>
                <a:gd name="T3" fmla="*/ 251976 h 571500"/>
                <a:gd name="T4" fmla="*/ 0 w 8358246"/>
                <a:gd name="T5" fmla="*/ 125989 h 571500"/>
                <a:gd name="T6" fmla="*/ 235604 w 8358246"/>
                <a:gd name="T7" fmla="*/ 0 h 571500"/>
                <a:gd name="T8" fmla="*/ 0 60000 65536"/>
                <a:gd name="T9" fmla="*/ 5898240 60000 65536"/>
                <a:gd name="T10" fmla="*/ 11796480 60000 65536"/>
                <a:gd name="T11" fmla="*/ 17694720 60000 65536"/>
                <a:gd name="T12" fmla="*/ 47625 w 8358246"/>
                <a:gd name="T13" fmla="*/ 47626 h 571500"/>
                <a:gd name="T14" fmla="*/ 8310621 w 8358246"/>
                <a:gd name="T15" fmla="*/ 523874 h 571500"/>
              </a:gdLst>
              <a:ahLst/>
              <a:cxnLst>
                <a:cxn ang="T8">
                  <a:pos x="T0" y="T1"/>
                </a:cxn>
                <a:cxn ang="T9">
                  <a:pos x="T2" y="T3"/>
                </a:cxn>
                <a:cxn ang="T10">
                  <a:pos x="T4" y="T5"/>
                </a:cxn>
                <a:cxn ang="T11">
                  <a:pos x="T6" y="T7"/>
                </a:cxn>
              </a:cxnLst>
              <a:rect l="T12" t="T13" r="T14" b="T15"/>
              <a:pathLst>
                <a:path w="8358246" h="571500">
                  <a:moveTo>
                    <a:pt x="0" y="0"/>
                  </a:moveTo>
                  <a:lnTo>
                    <a:pt x="8262994" y="0"/>
                  </a:lnTo>
                  <a:lnTo>
                    <a:pt x="8358246" y="95252"/>
                  </a:lnTo>
                  <a:lnTo>
                    <a:pt x="8358246" y="571500"/>
                  </a:lnTo>
                  <a:lnTo>
                    <a:pt x="95252" y="571500"/>
                  </a:lnTo>
                  <a:lnTo>
                    <a:pt x="0" y="476248"/>
                  </a:lnTo>
                  <a:lnTo>
                    <a:pt x="0" y="0"/>
                  </a:lnTo>
                  <a:close/>
                </a:path>
              </a:pathLst>
            </a:cu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lnSpc>
                  <a:spcPct val="80000"/>
                </a:lnSpc>
                <a:defRPr/>
              </a:pPr>
              <a:r>
                <a:rPr lang="zh-TW" altLang="en-US" sz="2200" b="1" dirty="0">
                  <a:solidFill>
                    <a:srgbClr val="000000"/>
                  </a:solidFill>
                  <a:latin typeface="標楷體" pitchFamily="65" charset="-120"/>
                  <a:ea typeface="標楷體" pitchFamily="65" charset="-120"/>
                </a:rPr>
                <a:t>縮短</a:t>
              </a:r>
              <a:r>
                <a:rPr lang="zh-TW" altLang="en-US" sz="2200" b="1" dirty="0">
                  <a:solidFill>
                    <a:srgbClr val="0000FF"/>
                  </a:solidFill>
                  <a:latin typeface="標楷體" pitchFamily="65" charset="-120"/>
                  <a:ea typeface="標楷體" pitchFamily="65" charset="-120"/>
                </a:rPr>
                <a:t>入學辦理期程</a:t>
              </a:r>
              <a:r>
                <a:rPr lang="zh-TW" altLang="en-US" sz="2200" b="1" dirty="0">
                  <a:solidFill>
                    <a:srgbClr val="000000"/>
                  </a:solidFill>
                  <a:latin typeface="標楷體" pitchFamily="65" charset="-120"/>
                  <a:ea typeface="標楷體" pitchFamily="65" charset="-120"/>
                </a:rPr>
                <a:t> 促進</a:t>
              </a:r>
              <a:r>
                <a:rPr lang="zh-TW" altLang="en-US" sz="2200" b="1" dirty="0">
                  <a:solidFill>
                    <a:srgbClr val="0000FF"/>
                  </a:solidFill>
                  <a:latin typeface="標楷體" pitchFamily="65" charset="-120"/>
                  <a:ea typeface="標楷體" pitchFamily="65" charset="-120"/>
                </a:rPr>
                <a:t>學生儘早就位</a:t>
              </a:r>
            </a:p>
          </p:txBody>
        </p:sp>
        <p:sp>
          <p:nvSpPr>
            <p:cNvPr id="27" name="Rectangle 23"/>
            <p:cNvSpPr>
              <a:spLocks noChangeArrowheads="1"/>
            </p:cNvSpPr>
            <p:nvPr/>
          </p:nvSpPr>
          <p:spPr bwMode="auto">
            <a:xfrm>
              <a:off x="1523209" y="3111949"/>
              <a:ext cx="1575595" cy="2303463"/>
            </a:xfrm>
            <a:prstGeom prst="rect">
              <a:avLst/>
            </a:prstGeom>
            <a:gradFill rotWithShape="1">
              <a:gsLst>
                <a:gs pos="0">
                  <a:srgbClr val="76529A"/>
                </a:gs>
                <a:gs pos="50000">
                  <a:srgbClr val="AB79DD"/>
                </a:gs>
                <a:gs pos="100000">
                  <a:srgbClr val="CC91FF"/>
                </a:gs>
              </a:gsLst>
              <a:lin ang="5400000" scaled="1"/>
            </a:gradFill>
            <a:ln w="9525">
              <a:solidFill>
                <a:schemeClr val="tx1"/>
              </a:solidFill>
              <a:miter lim="800000"/>
              <a:headEnd/>
              <a:tailEnd/>
            </a:ln>
          </p:spPr>
          <p:txBody>
            <a:bodyPr wrap="none" anchor="ct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lgn="ctr" eaLnBrk="1" hangingPunct="1">
                <a:lnSpc>
                  <a:spcPct val="120000"/>
                </a:lnSpc>
                <a:spcBef>
                  <a:spcPct val="0"/>
                </a:spcBef>
                <a:buFontTx/>
                <a:buNone/>
              </a:pPr>
              <a:r>
                <a:rPr lang="zh-TW" altLang="en-US" sz="3200" b="1">
                  <a:solidFill>
                    <a:srgbClr val="FFFFFF"/>
                  </a:solidFill>
                  <a:latin typeface="標楷體" panose="03000509000000000000" pitchFamily="65" charset="-120"/>
                  <a:ea typeface="標楷體" panose="03000509000000000000" pitchFamily="65" charset="-120"/>
                </a:rPr>
                <a:t>先免試</a:t>
              </a:r>
            </a:p>
            <a:p>
              <a:pPr algn="ctr" eaLnBrk="1" hangingPunct="1">
                <a:lnSpc>
                  <a:spcPct val="120000"/>
                </a:lnSpc>
                <a:spcBef>
                  <a:spcPct val="0"/>
                </a:spcBef>
                <a:buFontTx/>
                <a:buNone/>
              </a:pPr>
              <a:r>
                <a:rPr lang="zh-TW" altLang="en-US" sz="3200" b="1">
                  <a:solidFill>
                    <a:srgbClr val="FFFFFF"/>
                  </a:solidFill>
                  <a:latin typeface="標楷體" panose="03000509000000000000" pitchFamily="65" charset="-120"/>
                  <a:ea typeface="標楷體" panose="03000509000000000000" pitchFamily="65" charset="-120"/>
                </a:rPr>
                <a:t>後特招</a:t>
              </a:r>
              <a:r>
                <a:rPr lang="en-US" altLang="zh-TW" sz="1600" b="1">
                  <a:solidFill>
                    <a:srgbClr val="FFFFFF"/>
                  </a:solidFill>
                  <a:latin typeface="標楷體" panose="03000509000000000000" pitchFamily="65" charset="-120"/>
                  <a:ea typeface="標楷體" panose="03000509000000000000" pitchFamily="65" charset="-120"/>
                </a:rPr>
                <a:t>*</a:t>
              </a:r>
              <a:endParaRPr lang="zh-TW" altLang="en-US" sz="3200" b="1">
                <a:solidFill>
                  <a:srgbClr val="FFFFFF"/>
                </a:solidFill>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34711192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3" y="636929"/>
            <a:ext cx="4939471"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60</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5121098" y="246675"/>
            <a:ext cx="7000300" cy="1107996"/>
          </a:xfrm>
          <a:prstGeom prst="rect">
            <a:avLst/>
          </a:prstGeom>
          <a:noFill/>
        </p:spPr>
        <p:txBody>
          <a:bodyPr wrap="square" lIns="0" tIns="0" rIns="0" bIns="0" rtlCol="0" anchor="t">
            <a:spAutoFit/>
          </a:bodyPr>
          <a:lstStyle/>
          <a:p>
            <a:pPr algn="ctr"/>
            <a:r>
              <a:rPr lang="zh-TW" altLang="en-US" sz="3600" b="1" dirty="0">
                <a:latin typeface="+mn-ea"/>
              </a:rPr>
              <a:t>基北區產業特殊需求類科優先入學</a:t>
            </a:r>
            <a:r>
              <a:rPr lang="zh-TW" altLang="en-US" sz="3600" b="1" dirty="0"/>
              <a:t>         </a:t>
            </a:r>
            <a:endParaRPr lang="en-US" altLang="zh-TW" sz="3600" b="1" dirty="0"/>
          </a:p>
          <a:p>
            <a:pPr algn="ctr"/>
            <a:r>
              <a:rPr lang="zh-TW" altLang="en-US" sz="3600" b="1" dirty="0"/>
              <a:t>報名資格</a:t>
            </a:r>
            <a:endParaRPr lang="en-US" sz="3600" b="1" dirty="0"/>
          </a:p>
        </p:txBody>
      </p:sp>
      <p:sp>
        <p:nvSpPr>
          <p:cNvPr id="3" name="矩形 2"/>
          <p:cNvSpPr/>
          <p:nvPr/>
        </p:nvSpPr>
        <p:spPr>
          <a:xfrm>
            <a:off x="2200057" y="1607610"/>
            <a:ext cx="6843107" cy="4801314"/>
          </a:xfrm>
          <a:prstGeom prst="rect">
            <a:avLst/>
          </a:prstGeom>
        </p:spPr>
        <p:txBody>
          <a:bodyPr wrap="square">
            <a:spAutoFit/>
          </a:bodyPr>
          <a:lstStyle/>
          <a:p>
            <a:pPr>
              <a:defRPr/>
            </a:pPr>
            <a:r>
              <a:rPr lang="zh-TW" altLang="en-US" sz="2800" dirty="0">
                <a:latin typeface="微軟正黑體" panose="020B0604030504040204" pitchFamily="34" charset="-120"/>
                <a:ea typeface="微軟正黑體" panose="020B0604030504040204" pitchFamily="34" charset="-120"/>
              </a:rPr>
              <a:t>須</a:t>
            </a:r>
            <a:r>
              <a:rPr lang="zh-TW" altLang="en-US" sz="2800" b="1" dirty="0">
                <a:solidFill>
                  <a:schemeClr val="accent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同時符合</a:t>
            </a:r>
            <a:r>
              <a:rPr lang="zh-TW" altLang="en-US" sz="2800" dirty="0">
                <a:latin typeface="微軟正黑體" panose="020B0604030504040204" pitchFamily="34" charset="-120"/>
                <a:ea typeface="微軟正黑體" panose="020B0604030504040204" pitchFamily="34" charset="-120"/>
              </a:rPr>
              <a:t>學歷條件之一和特別條件之一</a:t>
            </a:r>
          </a:p>
          <a:p>
            <a:pPr lvl="1">
              <a:spcBef>
                <a:spcPts val="600"/>
              </a:spcBef>
              <a:defRPr/>
            </a:pPr>
            <a:r>
              <a:rPr lang="zh-TW" altLang="en-US" sz="2400" dirty="0">
                <a:latin typeface="微軟正黑體" panose="020B0604030504040204" pitchFamily="34" charset="-120"/>
                <a:ea typeface="微軟正黑體" panose="020B0604030504040204" pitchFamily="34" charset="-120"/>
              </a:rPr>
              <a:t>學歷條件</a:t>
            </a:r>
          </a:p>
          <a:p>
            <a:pPr lvl="2">
              <a:defRPr/>
            </a:pPr>
            <a:r>
              <a:rPr lang="zh-TW" altLang="en-US" sz="2000" dirty="0">
                <a:latin typeface="微軟正黑體" panose="020B0604030504040204" pitchFamily="34" charset="-120"/>
                <a:ea typeface="微軟正黑體" panose="020B0604030504040204" pitchFamily="34" charset="-120"/>
              </a:rPr>
              <a:t>國中或同等學歷</a:t>
            </a:r>
          </a:p>
          <a:p>
            <a:pPr lvl="2">
              <a:defRPr/>
            </a:pPr>
            <a:r>
              <a:rPr lang="zh-TW" altLang="en-US" sz="2000" dirty="0">
                <a:latin typeface="微軟正黑體" panose="020B0604030504040204" pitchFamily="34" charset="-120"/>
                <a:ea typeface="微軟正黑體" panose="020B0604030504040204" pitchFamily="34" charset="-120"/>
              </a:rPr>
              <a:t>丙級技術士證或相當於丙級以上技術士證</a:t>
            </a:r>
          </a:p>
          <a:p>
            <a:pPr lvl="1">
              <a:spcBef>
                <a:spcPts val="600"/>
              </a:spcBef>
              <a:defRPr/>
            </a:pPr>
            <a:r>
              <a:rPr lang="zh-TW" altLang="en-US" sz="2400" dirty="0">
                <a:latin typeface="微軟正黑體" panose="020B0604030504040204" pitchFamily="34" charset="-120"/>
                <a:ea typeface="微軟正黑體" panose="020B0604030504040204" pitchFamily="34" charset="-120"/>
              </a:rPr>
              <a:t>特別條件</a:t>
            </a:r>
          </a:p>
          <a:p>
            <a:pPr lvl="2">
              <a:defRPr/>
            </a:pPr>
            <a:r>
              <a:rPr lang="zh-TW" altLang="en-US" sz="2000" dirty="0">
                <a:latin typeface="微軟正黑體" panose="020B0604030504040204" pitchFamily="34" charset="-120"/>
                <a:ea typeface="微軟正黑體" panose="020B0604030504040204" pitchFamily="34" charset="-120"/>
              </a:rPr>
              <a:t>低收入戶子女 </a:t>
            </a:r>
          </a:p>
          <a:p>
            <a:pPr lvl="2">
              <a:defRPr/>
            </a:pPr>
            <a:r>
              <a:rPr lang="zh-TW" altLang="en-US" sz="2000" dirty="0">
                <a:latin typeface="微軟正黑體" panose="020B0604030504040204" pitchFamily="34" charset="-120"/>
                <a:ea typeface="微軟正黑體" panose="020B0604030504040204" pitchFamily="34" charset="-120"/>
              </a:rPr>
              <a:t>中低收入戶子女</a:t>
            </a:r>
          </a:p>
          <a:p>
            <a:pPr lvl="2">
              <a:defRPr/>
            </a:pPr>
            <a:r>
              <a:rPr lang="zh-TW" altLang="en-US" sz="2000" dirty="0">
                <a:latin typeface="微軟正黑體" panose="020B0604030504040204" pitchFamily="34" charset="-120"/>
                <a:ea typeface="微軟正黑體" panose="020B0604030504040204" pitchFamily="34" charset="-120"/>
              </a:rPr>
              <a:t>失業勞工子女</a:t>
            </a:r>
          </a:p>
          <a:p>
            <a:pPr lvl="2">
              <a:defRPr/>
            </a:pPr>
            <a:r>
              <a:rPr lang="zh-TW" altLang="en-US" sz="2000" dirty="0">
                <a:latin typeface="微軟正黑體" panose="020B0604030504040204" pitchFamily="34" charset="-120"/>
                <a:ea typeface="微軟正黑體" panose="020B0604030504040204" pitchFamily="34" charset="-120"/>
              </a:rPr>
              <a:t>特殊境遇家庭子女</a:t>
            </a:r>
          </a:p>
          <a:p>
            <a:pPr lvl="2">
              <a:defRPr/>
            </a:pPr>
            <a:r>
              <a:rPr lang="zh-TW" altLang="en-US" sz="2000" dirty="0">
                <a:latin typeface="微軟正黑體" panose="020B0604030504040204" pitchFamily="34" charset="-120"/>
                <a:ea typeface="微軟正黑體" panose="020B0604030504040204" pitchFamily="34" charset="-120"/>
              </a:rPr>
              <a:t>育幼院童</a:t>
            </a:r>
          </a:p>
          <a:p>
            <a:pPr lvl="2">
              <a:defRPr/>
            </a:pPr>
            <a:r>
              <a:rPr lang="zh-TW" altLang="en-US" sz="2000" dirty="0">
                <a:latin typeface="微軟正黑體" panose="020B0604030504040204" pitchFamily="34" charset="-120"/>
                <a:ea typeface="微軟正黑體" panose="020B0604030504040204" pitchFamily="34" charset="-120"/>
              </a:rPr>
              <a:t>農漁民子女</a:t>
            </a:r>
          </a:p>
          <a:p>
            <a:pPr lvl="2">
              <a:defRPr/>
            </a:pPr>
            <a:r>
              <a:rPr lang="zh-TW" altLang="en-US" sz="2000" dirty="0">
                <a:latin typeface="微軟正黑體" panose="020B0604030504040204" pitchFamily="34" charset="-120"/>
                <a:ea typeface="微軟正黑體" panose="020B0604030504040204" pitchFamily="34" charset="-120"/>
              </a:rPr>
              <a:t>軍公教遺族</a:t>
            </a:r>
          </a:p>
          <a:p>
            <a:pPr lvl="2">
              <a:defRPr/>
            </a:pPr>
            <a:r>
              <a:rPr lang="zh-TW" altLang="en-US" sz="2000" dirty="0">
                <a:latin typeface="微軟正黑體" panose="020B0604030504040204" pitchFamily="34" charset="-120"/>
                <a:ea typeface="微軟正黑體" panose="020B0604030504040204" pitchFamily="34" charset="-120"/>
              </a:rPr>
              <a:t>身心障礙人士子女</a:t>
            </a:r>
          </a:p>
          <a:p>
            <a:pPr lvl="2">
              <a:defRPr/>
            </a:pPr>
            <a:r>
              <a:rPr lang="zh-TW" altLang="en-US" sz="2000" dirty="0">
                <a:latin typeface="微軟正黑體" panose="020B0604030504040204" pitchFamily="34" charset="-120"/>
                <a:ea typeface="微軟正黑體" panose="020B0604030504040204" pitchFamily="34" charset="-120"/>
              </a:rPr>
              <a:t>原住民</a:t>
            </a:r>
          </a:p>
        </p:txBody>
      </p:sp>
      <p:sp>
        <p:nvSpPr>
          <p:cNvPr id="22" name="文字方塊 21"/>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47806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3" y="636929"/>
            <a:ext cx="4366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61</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4951590" y="196080"/>
            <a:ext cx="6881822" cy="1107996"/>
          </a:xfrm>
          <a:prstGeom prst="rect">
            <a:avLst/>
          </a:prstGeom>
          <a:noFill/>
        </p:spPr>
        <p:txBody>
          <a:bodyPr wrap="square" lIns="0" tIns="0" rIns="0" bIns="0" rtlCol="0" anchor="t">
            <a:spAutoFit/>
          </a:bodyPr>
          <a:lstStyle/>
          <a:p>
            <a:pPr algn="ctr"/>
            <a:r>
              <a:rPr lang="zh-TW" altLang="en-US" sz="3600" b="1" dirty="0"/>
              <a:t>基北區技藝技能優良學生甄選入學招生資訊</a:t>
            </a:r>
            <a:endParaRPr lang="en-US" sz="3600" b="1" dirty="0"/>
          </a:p>
        </p:txBody>
      </p:sp>
      <p:sp>
        <p:nvSpPr>
          <p:cNvPr id="3" name="矩形 2"/>
          <p:cNvSpPr/>
          <p:nvPr/>
        </p:nvSpPr>
        <p:spPr>
          <a:xfrm>
            <a:off x="2183451" y="1071521"/>
            <a:ext cx="8571716" cy="5570756"/>
          </a:xfrm>
          <a:prstGeom prst="rect">
            <a:avLst/>
          </a:prstGeom>
        </p:spPr>
        <p:txBody>
          <a:bodyPr wrap="square">
            <a:spAutoFit/>
          </a:bodyPr>
          <a:lstStyle/>
          <a:p>
            <a:r>
              <a:rPr lang="zh-TW" altLang="en-US" sz="2400" dirty="0">
                <a:latin typeface="+mn-ea"/>
              </a:rPr>
              <a:t>志願選填：一校多科</a:t>
            </a:r>
          </a:p>
          <a:p>
            <a:r>
              <a:rPr lang="zh-TW" altLang="en-US" sz="2400" dirty="0">
                <a:latin typeface="+mn-ea"/>
              </a:rPr>
              <a:t>申請資格與積分計算</a:t>
            </a:r>
            <a:r>
              <a:rPr lang="en-US" altLang="zh-TW" dirty="0">
                <a:solidFill>
                  <a:schemeClr val="accent1"/>
                </a:solidFill>
                <a:latin typeface="+mn-ea"/>
              </a:rPr>
              <a:t>(</a:t>
            </a:r>
            <a:r>
              <a:rPr lang="zh-TW" altLang="en-US" dirty="0">
                <a:solidFill>
                  <a:schemeClr val="accent1"/>
                </a:solidFill>
                <a:latin typeface="+mn-ea"/>
              </a:rPr>
              <a:t>擇優採計</a:t>
            </a:r>
            <a:r>
              <a:rPr lang="en-US" altLang="zh-TW" dirty="0">
                <a:solidFill>
                  <a:schemeClr val="accent1"/>
                </a:solidFill>
                <a:latin typeface="+mn-ea"/>
              </a:rPr>
              <a:t>)</a:t>
            </a:r>
            <a:r>
              <a:rPr lang="zh-TW" altLang="en-US" sz="2400" dirty="0">
                <a:latin typeface="+mn-ea"/>
              </a:rPr>
              <a:t>：</a:t>
            </a:r>
          </a:p>
          <a:p>
            <a:pPr lvl="1"/>
            <a:r>
              <a:rPr lang="zh-TW" altLang="en-US" sz="2400" b="1" dirty="0">
                <a:latin typeface="+mn-ea"/>
              </a:rPr>
              <a:t>國際技能競賽</a:t>
            </a:r>
            <a:r>
              <a:rPr lang="zh-TW" altLang="zh-TW" sz="2000" b="1" dirty="0">
                <a:latin typeface="+mn-ea"/>
              </a:rPr>
              <a:t>（包括科技展覽）</a:t>
            </a:r>
            <a:endParaRPr lang="en-US" altLang="zh-TW" sz="2000" b="1" dirty="0">
              <a:latin typeface="+mn-ea"/>
            </a:endParaRPr>
          </a:p>
          <a:p>
            <a:pPr lvl="1"/>
            <a:r>
              <a:rPr lang="zh-TW" altLang="en-US" sz="2000" dirty="0">
                <a:latin typeface="+mn-ea"/>
              </a:rPr>
              <a:t>   優勝以上</a:t>
            </a:r>
            <a:r>
              <a:rPr lang="en-US" altLang="zh-TW" sz="2000" dirty="0">
                <a:latin typeface="+mn-ea"/>
              </a:rPr>
              <a:t>100</a:t>
            </a:r>
            <a:r>
              <a:rPr lang="zh-TW" altLang="en-US" sz="2000" dirty="0">
                <a:latin typeface="+mn-ea"/>
              </a:rPr>
              <a:t>分，未得獎</a:t>
            </a:r>
            <a:r>
              <a:rPr lang="en-US" altLang="zh-TW" sz="2000" dirty="0">
                <a:latin typeface="+mn-ea"/>
              </a:rPr>
              <a:t>95</a:t>
            </a:r>
            <a:r>
              <a:rPr lang="zh-TW" altLang="en-US" sz="2000" dirty="0">
                <a:latin typeface="+mn-ea"/>
              </a:rPr>
              <a:t>分</a:t>
            </a:r>
          </a:p>
          <a:p>
            <a:pPr lvl="1"/>
            <a:r>
              <a:rPr lang="zh-TW" altLang="en-US" sz="2400" b="1" dirty="0">
                <a:latin typeface="+mn-ea"/>
              </a:rPr>
              <a:t>全國技藝技能競賽</a:t>
            </a:r>
            <a:endParaRPr lang="en-US" altLang="zh-TW" sz="2400" b="1" dirty="0">
              <a:latin typeface="+mn-ea"/>
            </a:endParaRPr>
          </a:p>
          <a:p>
            <a:pPr lvl="1"/>
            <a:r>
              <a:rPr lang="zh-TW" altLang="en-US" sz="2000" dirty="0">
                <a:latin typeface="+mn-ea"/>
              </a:rPr>
              <a:t>   前三名，主辦</a:t>
            </a:r>
            <a:r>
              <a:rPr lang="en-US" altLang="zh-TW" sz="2000" dirty="0">
                <a:latin typeface="+mn-ea"/>
              </a:rPr>
              <a:t>95</a:t>
            </a:r>
            <a:r>
              <a:rPr lang="zh-TW" altLang="en-US" sz="2000" dirty="0">
                <a:latin typeface="+mn-ea"/>
              </a:rPr>
              <a:t>分、協辦</a:t>
            </a:r>
            <a:r>
              <a:rPr lang="en-US" altLang="zh-TW" sz="2000" dirty="0">
                <a:latin typeface="+mn-ea"/>
              </a:rPr>
              <a:t>80</a:t>
            </a:r>
            <a:r>
              <a:rPr lang="zh-TW" altLang="en-US" sz="2000" dirty="0">
                <a:latin typeface="+mn-ea"/>
              </a:rPr>
              <a:t>分，四至六名，主辦</a:t>
            </a:r>
            <a:r>
              <a:rPr lang="en-US" altLang="zh-TW" sz="2000" dirty="0">
                <a:latin typeface="+mn-ea"/>
              </a:rPr>
              <a:t>80</a:t>
            </a:r>
            <a:r>
              <a:rPr lang="zh-TW" altLang="en-US" sz="2000" dirty="0">
                <a:latin typeface="+mn-ea"/>
              </a:rPr>
              <a:t>分、協辦</a:t>
            </a:r>
            <a:r>
              <a:rPr lang="en-US" altLang="zh-TW" sz="2000" dirty="0">
                <a:latin typeface="+mn-ea"/>
              </a:rPr>
              <a:t>65</a:t>
            </a:r>
            <a:r>
              <a:rPr lang="zh-TW" altLang="en-US" sz="2000" dirty="0">
                <a:latin typeface="+mn-ea"/>
              </a:rPr>
              <a:t>分</a:t>
            </a:r>
          </a:p>
          <a:p>
            <a:pPr lvl="1"/>
            <a:r>
              <a:rPr lang="zh-TW" altLang="en-US" sz="2400" b="1" dirty="0">
                <a:latin typeface="+mn-ea"/>
              </a:rPr>
              <a:t>全國中小學科學展覽</a:t>
            </a:r>
            <a:r>
              <a:rPr lang="zh-TW" altLang="zh-TW" sz="2400" b="1" dirty="0">
                <a:latin typeface="+mn-ea"/>
              </a:rPr>
              <a:t>、臺灣國際科學展覽會</a:t>
            </a:r>
            <a:endParaRPr lang="en-US" altLang="zh-TW" sz="2400" b="1" dirty="0">
              <a:latin typeface="+mn-ea"/>
            </a:endParaRPr>
          </a:p>
          <a:p>
            <a:pPr lvl="1"/>
            <a:r>
              <a:rPr lang="zh-TW" altLang="en-US" sz="2000" dirty="0">
                <a:latin typeface="+mn-ea"/>
              </a:rPr>
              <a:t>   前三名</a:t>
            </a:r>
            <a:r>
              <a:rPr lang="en-US" altLang="zh-TW" sz="2000" dirty="0">
                <a:latin typeface="+mn-ea"/>
              </a:rPr>
              <a:t>95</a:t>
            </a:r>
            <a:r>
              <a:rPr lang="zh-TW" altLang="en-US" sz="2000" dirty="0">
                <a:latin typeface="+mn-ea"/>
              </a:rPr>
              <a:t>分，四至優勝或佳作</a:t>
            </a:r>
            <a:r>
              <a:rPr lang="en-US" altLang="zh-TW" sz="2000" dirty="0">
                <a:latin typeface="+mn-ea"/>
              </a:rPr>
              <a:t>80</a:t>
            </a:r>
            <a:r>
              <a:rPr lang="zh-TW" altLang="en-US" sz="2000" dirty="0">
                <a:latin typeface="+mn-ea"/>
              </a:rPr>
              <a:t>分</a:t>
            </a:r>
          </a:p>
          <a:p>
            <a:pPr lvl="1"/>
            <a:r>
              <a:rPr lang="zh-TW" altLang="en-US" sz="2400" b="1" dirty="0">
                <a:latin typeface="+mn-ea"/>
              </a:rPr>
              <a:t>其他國際特殊技藝技能競賽</a:t>
            </a:r>
            <a:endParaRPr lang="en-US" altLang="zh-TW" sz="2400" b="1" dirty="0">
              <a:latin typeface="+mn-ea"/>
            </a:endParaRPr>
          </a:p>
          <a:p>
            <a:pPr lvl="1"/>
            <a:r>
              <a:rPr lang="zh-TW" altLang="en-US" sz="2000" dirty="0">
                <a:latin typeface="+mn-ea"/>
              </a:rPr>
              <a:t>   前三名</a:t>
            </a:r>
            <a:r>
              <a:rPr lang="en-US" altLang="zh-TW" sz="2000" dirty="0">
                <a:latin typeface="+mn-ea"/>
              </a:rPr>
              <a:t>95</a:t>
            </a:r>
            <a:r>
              <a:rPr lang="zh-TW" altLang="en-US" sz="2000" dirty="0">
                <a:latin typeface="+mn-ea"/>
              </a:rPr>
              <a:t>分，四至優勝</a:t>
            </a:r>
            <a:r>
              <a:rPr lang="en-US" altLang="zh-TW" sz="2000" dirty="0">
                <a:latin typeface="+mn-ea"/>
              </a:rPr>
              <a:t>80</a:t>
            </a:r>
            <a:r>
              <a:rPr lang="zh-TW" altLang="en-US" sz="2000" dirty="0">
                <a:latin typeface="+mn-ea"/>
              </a:rPr>
              <a:t>分</a:t>
            </a:r>
            <a:endParaRPr lang="en-US" altLang="zh-TW" sz="2000" dirty="0">
              <a:latin typeface="+mn-ea"/>
            </a:endParaRPr>
          </a:p>
          <a:p>
            <a:pPr lvl="1"/>
            <a:r>
              <a:rPr lang="zh-TW" altLang="en-US" sz="2400" b="1" dirty="0">
                <a:latin typeface="+mn-ea"/>
              </a:rPr>
              <a:t>各縣市技藝技能競賽、科學展覽</a:t>
            </a:r>
            <a:r>
              <a:rPr lang="en-US" altLang="zh-TW" sz="2400" b="1" dirty="0">
                <a:latin typeface="+mn-ea"/>
              </a:rPr>
              <a:t>(</a:t>
            </a:r>
            <a:r>
              <a:rPr lang="zh-TW" altLang="en-US" sz="2400" b="1" dirty="0">
                <a:latin typeface="+mn-ea"/>
              </a:rPr>
              <a:t>不包括成果展</a:t>
            </a:r>
            <a:r>
              <a:rPr lang="en-US" altLang="zh-TW" sz="2400" b="1" dirty="0">
                <a:latin typeface="+mn-ea"/>
              </a:rPr>
              <a:t>)</a:t>
            </a:r>
          </a:p>
          <a:p>
            <a:pPr lvl="1"/>
            <a:r>
              <a:rPr lang="zh-TW" altLang="en-US" sz="2000" dirty="0">
                <a:latin typeface="+mn-ea"/>
              </a:rPr>
              <a:t>   前三名</a:t>
            </a:r>
            <a:r>
              <a:rPr lang="en-US" altLang="zh-TW" sz="2000" dirty="0">
                <a:latin typeface="+mn-ea"/>
              </a:rPr>
              <a:t>(</a:t>
            </a:r>
            <a:r>
              <a:rPr lang="zh-TW" altLang="en-US" sz="2000" dirty="0">
                <a:latin typeface="+mn-ea"/>
              </a:rPr>
              <a:t>特優</a:t>
            </a:r>
            <a:r>
              <a:rPr lang="en-US" altLang="zh-TW" sz="2000" dirty="0">
                <a:latin typeface="+mn-ea"/>
              </a:rPr>
              <a:t>)70</a:t>
            </a:r>
            <a:r>
              <a:rPr lang="zh-TW" altLang="en-US" sz="2000" dirty="0">
                <a:latin typeface="+mn-ea"/>
              </a:rPr>
              <a:t>分，四至六名</a:t>
            </a:r>
            <a:r>
              <a:rPr lang="en-US" altLang="zh-TW" sz="2000" dirty="0">
                <a:latin typeface="+mn-ea"/>
              </a:rPr>
              <a:t>(</a:t>
            </a:r>
            <a:r>
              <a:rPr lang="zh-TW" altLang="en-US" sz="2000" dirty="0">
                <a:latin typeface="+mn-ea"/>
              </a:rPr>
              <a:t>優等</a:t>
            </a:r>
            <a:r>
              <a:rPr lang="en-US" altLang="zh-TW" sz="2000" dirty="0">
                <a:latin typeface="+mn-ea"/>
              </a:rPr>
              <a:t>)65</a:t>
            </a:r>
            <a:r>
              <a:rPr lang="zh-TW" altLang="en-US" sz="2000" dirty="0">
                <a:latin typeface="+mn-ea"/>
              </a:rPr>
              <a:t>分、佳作</a:t>
            </a:r>
            <a:r>
              <a:rPr lang="en-US" altLang="zh-TW" sz="2000" dirty="0">
                <a:latin typeface="+mn-ea"/>
              </a:rPr>
              <a:t>60</a:t>
            </a:r>
            <a:r>
              <a:rPr lang="zh-TW" altLang="en-US" sz="2000" dirty="0">
                <a:latin typeface="+mn-ea"/>
              </a:rPr>
              <a:t>分</a:t>
            </a:r>
            <a:endParaRPr lang="zh-TW" altLang="en-US" sz="2000" b="1" dirty="0">
              <a:latin typeface="+mn-ea"/>
            </a:endParaRPr>
          </a:p>
          <a:p>
            <a:pPr lvl="1"/>
            <a:r>
              <a:rPr lang="zh-TW" altLang="en-US" sz="2400" b="1" dirty="0">
                <a:latin typeface="+mn-ea"/>
              </a:rPr>
              <a:t>領有技術士證</a:t>
            </a:r>
            <a:endParaRPr lang="en-US" altLang="zh-TW" sz="2400" b="1" dirty="0">
              <a:latin typeface="+mn-ea"/>
            </a:endParaRPr>
          </a:p>
          <a:p>
            <a:pPr lvl="1"/>
            <a:r>
              <a:rPr lang="zh-TW" altLang="en-US" sz="2000" kern="0" dirty="0">
                <a:solidFill>
                  <a:schemeClr val="dk1"/>
                </a:solidFill>
                <a:latin typeface="+mn-ea"/>
              </a:rPr>
              <a:t>   </a:t>
            </a:r>
            <a:r>
              <a:rPr lang="zh-TW" altLang="zh-TW" sz="2000" kern="0" dirty="0">
                <a:solidFill>
                  <a:schemeClr val="dk1"/>
                </a:solidFill>
                <a:latin typeface="+mn-ea"/>
              </a:rPr>
              <a:t>領有丙級以上技術士證或相當於丙級以上之單一級技術士證</a:t>
            </a:r>
            <a:r>
              <a:rPr lang="en-US" altLang="zh-TW" sz="2000" kern="0" dirty="0">
                <a:solidFill>
                  <a:schemeClr val="dk1"/>
                </a:solidFill>
                <a:latin typeface="+mn-ea"/>
              </a:rPr>
              <a:t>50</a:t>
            </a:r>
            <a:r>
              <a:rPr lang="zh-TW" altLang="en-US" sz="2000" kern="0" dirty="0">
                <a:solidFill>
                  <a:schemeClr val="dk1"/>
                </a:solidFill>
                <a:latin typeface="+mn-ea"/>
              </a:rPr>
              <a:t>分</a:t>
            </a:r>
            <a:endParaRPr lang="zh-TW" altLang="zh-TW" sz="2000" kern="0" dirty="0">
              <a:solidFill>
                <a:schemeClr val="dk1"/>
              </a:solidFill>
              <a:latin typeface="+mn-ea"/>
            </a:endParaRPr>
          </a:p>
          <a:p>
            <a:pPr lvl="1"/>
            <a:r>
              <a:rPr lang="zh-TW" altLang="en-US" sz="2400" b="1" dirty="0">
                <a:latin typeface="+mn-ea"/>
              </a:rPr>
              <a:t>畢</a:t>
            </a:r>
            <a:r>
              <a:rPr lang="en-US" altLang="zh-TW" sz="2400" b="1" dirty="0">
                <a:latin typeface="+mn-ea"/>
              </a:rPr>
              <a:t>(</a:t>
            </a:r>
            <a:r>
              <a:rPr lang="zh-TW" altLang="en-US" sz="2400" b="1" dirty="0">
                <a:latin typeface="+mn-ea"/>
              </a:rPr>
              <a:t>結</a:t>
            </a:r>
            <a:r>
              <a:rPr lang="en-US" altLang="zh-TW" sz="2400" b="1" dirty="0">
                <a:latin typeface="+mn-ea"/>
              </a:rPr>
              <a:t>)</a:t>
            </a:r>
            <a:r>
              <a:rPr lang="zh-TW" altLang="en-US" sz="2400" b="1" dirty="0">
                <a:latin typeface="+mn-ea"/>
              </a:rPr>
              <a:t>業生技藝教育課程該班</a:t>
            </a:r>
            <a:r>
              <a:rPr lang="en-US" altLang="zh-TW" sz="2400" b="1" dirty="0">
                <a:latin typeface="+mn-ea"/>
              </a:rPr>
              <a:t>PR</a:t>
            </a:r>
            <a:r>
              <a:rPr lang="zh-TW" altLang="en-US" sz="2400" b="1" dirty="0">
                <a:latin typeface="+mn-ea"/>
              </a:rPr>
              <a:t>值</a:t>
            </a:r>
            <a:endParaRPr lang="en-US" altLang="zh-TW" sz="2400" b="1" dirty="0">
              <a:latin typeface="+mn-ea"/>
            </a:endParaRPr>
          </a:p>
          <a:p>
            <a:pPr lvl="1"/>
            <a:r>
              <a:rPr lang="zh-TW" altLang="en-US" sz="2000" dirty="0">
                <a:latin typeface="+mn-ea"/>
              </a:rPr>
              <a:t>    </a:t>
            </a:r>
            <a:r>
              <a:rPr lang="en-US" altLang="zh-TW" sz="2000" dirty="0">
                <a:latin typeface="+mn-ea"/>
              </a:rPr>
              <a:t>PR90</a:t>
            </a:r>
            <a:r>
              <a:rPr lang="zh-TW" altLang="en-US" sz="2000" dirty="0">
                <a:latin typeface="+mn-ea"/>
              </a:rPr>
              <a:t>以上</a:t>
            </a:r>
            <a:r>
              <a:rPr lang="en-US" altLang="zh-TW" sz="2000" dirty="0">
                <a:latin typeface="+mn-ea"/>
              </a:rPr>
              <a:t>50</a:t>
            </a:r>
            <a:r>
              <a:rPr lang="zh-TW" altLang="en-US" sz="2000" dirty="0">
                <a:latin typeface="+mn-ea"/>
              </a:rPr>
              <a:t>分，</a:t>
            </a:r>
            <a:r>
              <a:rPr lang="en-US" altLang="zh-TW" sz="2000" dirty="0">
                <a:latin typeface="+mn-ea"/>
              </a:rPr>
              <a:t>80-90</a:t>
            </a:r>
            <a:r>
              <a:rPr lang="zh-TW" altLang="en-US" sz="2000" dirty="0">
                <a:latin typeface="+mn-ea"/>
              </a:rPr>
              <a:t>者</a:t>
            </a:r>
            <a:r>
              <a:rPr lang="en-US" altLang="zh-TW" sz="2000" dirty="0">
                <a:latin typeface="+mn-ea"/>
              </a:rPr>
              <a:t>45</a:t>
            </a:r>
            <a:r>
              <a:rPr lang="zh-TW" altLang="en-US" sz="2000" dirty="0">
                <a:latin typeface="+mn-ea"/>
              </a:rPr>
              <a:t>分，</a:t>
            </a:r>
            <a:r>
              <a:rPr lang="en-US" altLang="zh-TW" sz="2000" dirty="0">
                <a:latin typeface="+mn-ea"/>
              </a:rPr>
              <a:t>70-80</a:t>
            </a:r>
            <a:r>
              <a:rPr lang="zh-TW" altLang="en-US" sz="2000" dirty="0">
                <a:latin typeface="+mn-ea"/>
              </a:rPr>
              <a:t>者</a:t>
            </a:r>
            <a:r>
              <a:rPr lang="en-US" altLang="zh-TW" sz="2000" dirty="0">
                <a:latin typeface="+mn-ea"/>
              </a:rPr>
              <a:t>40</a:t>
            </a:r>
            <a:r>
              <a:rPr lang="zh-TW" altLang="en-US" sz="2000" dirty="0">
                <a:latin typeface="+mn-ea"/>
              </a:rPr>
              <a:t>分</a:t>
            </a:r>
          </a:p>
        </p:txBody>
      </p:sp>
      <p:sp>
        <p:nvSpPr>
          <p:cNvPr id="22" name="文字方塊 21"/>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0221129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3" y="644629"/>
            <a:ext cx="4939471" cy="1589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62</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5051069" y="227503"/>
            <a:ext cx="6883759" cy="1107996"/>
          </a:xfrm>
          <a:prstGeom prst="rect">
            <a:avLst/>
          </a:prstGeom>
          <a:noFill/>
        </p:spPr>
        <p:txBody>
          <a:bodyPr wrap="square" lIns="0" tIns="0" rIns="0" bIns="0" rtlCol="0" anchor="t">
            <a:spAutoFit/>
          </a:bodyPr>
          <a:lstStyle/>
          <a:p>
            <a:pPr algn="ctr"/>
            <a:r>
              <a:rPr lang="zh-TW" altLang="en-US" sz="3600" b="1" dirty="0"/>
              <a:t>基北區技藝技能優良學生甄選入學分發依據</a:t>
            </a:r>
            <a:endParaRPr lang="en-US" sz="3600" b="1" dirty="0"/>
          </a:p>
        </p:txBody>
      </p:sp>
      <p:sp>
        <p:nvSpPr>
          <p:cNvPr id="4" name="矩形 3"/>
          <p:cNvSpPr/>
          <p:nvPr/>
        </p:nvSpPr>
        <p:spPr>
          <a:xfrm>
            <a:off x="2098058" y="1710890"/>
            <a:ext cx="9307287" cy="5262979"/>
          </a:xfrm>
          <a:prstGeom prst="rect">
            <a:avLst/>
          </a:prstGeom>
        </p:spPr>
        <p:txBody>
          <a:bodyPr wrap="square">
            <a:spAutoFit/>
          </a:bodyPr>
          <a:lstStyle/>
          <a:p>
            <a:pPr lvl="1">
              <a:defRPr/>
            </a:pPr>
            <a:r>
              <a:rPr lang="zh-TW" altLang="en-US" sz="2400" dirty="0">
                <a:latin typeface="+mn-ea"/>
              </a:rPr>
              <a:t>依積分高低順序及志願序分發相關專業群科就讀</a:t>
            </a:r>
            <a:endParaRPr lang="en-US" altLang="zh-TW" sz="2400" dirty="0">
              <a:latin typeface="+mn-ea"/>
            </a:endParaRPr>
          </a:p>
          <a:p>
            <a:pPr lvl="1">
              <a:defRPr/>
            </a:pPr>
            <a:r>
              <a:rPr lang="zh-TW" altLang="en-US" sz="2400" dirty="0">
                <a:latin typeface="+mn-ea"/>
              </a:rPr>
              <a:t>積分相同進行同分參酌以定錄取，同分參酌項目</a:t>
            </a:r>
            <a:r>
              <a:rPr lang="zh-TW" altLang="en-US" sz="2400" dirty="0">
                <a:solidFill>
                  <a:schemeClr val="accent1"/>
                </a:solidFill>
                <a:latin typeface="+mn-ea"/>
              </a:rPr>
              <a:t>詳見簡章</a:t>
            </a:r>
            <a:endParaRPr lang="en-US" altLang="zh-TW" sz="2400" dirty="0">
              <a:solidFill>
                <a:schemeClr val="accent1"/>
              </a:solidFill>
              <a:latin typeface="+mn-ea"/>
            </a:endParaRPr>
          </a:p>
          <a:p>
            <a:pPr lvl="1">
              <a:defRPr/>
            </a:pPr>
            <a:r>
              <a:rPr lang="zh-TW" altLang="en-US" sz="2400" dirty="0">
                <a:latin typeface="+mn-ea"/>
              </a:rPr>
              <a:t>所填志願之校科已額滿者，不予分發；其分發至額滿為止</a:t>
            </a:r>
            <a:endParaRPr lang="en-US" altLang="zh-TW" sz="2400" dirty="0">
              <a:latin typeface="+mn-ea"/>
            </a:endParaRPr>
          </a:p>
          <a:p>
            <a:pPr lvl="1">
              <a:defRPr/>
            </a:pPr>
            <a:r>
              <a:rPr lang="zh-TW" altLang="en-US" sz="2400" dirty="0">
                <a:latin typeface="+mn-ea"/>
              </a:rPr>
              <a:t>經積分比序且同分參酌後，仍無法評比者，增額錄取之</a:t>
            </a:r>
            <a:endParaRPr lang="en-US" altLang="zh-TW" sz="2400" dirty="0">
              <a:latin typeface="+mn-ea"/>
            </a:endParaRPr>
          </a:p>
          <a:p>
            <a:pPr lvl="1">
              <a:defRPr/>
            </a:pPr>
            <a:r>
              <a:rPr lang="zh-TW" altLang="en-US" sz="2400" dirty="0">
                <a:latin typeface="+mn-ea"/>
              </a:rPr>
              <a:t>分發以</a:t>
            </a:r>
            <a:r>
              <a:rPr lang="zh-TW" altLang="en-US" sz="2400" dirty="0">
                <a:solidFill>
                  <a:schemeClr val="accent1"/>
                </a:solidFill>
                <a:latin typeface="+mn-ea"/>
              </a:rPr>
              <a:t>一次為限</a:t>
            </a:r>
            <a:r>
              <a:rPr lang="zh-TW" altLang="en-US" sz="2400" dirty="0">
                <a:latin typeface="+mn-ea"/>
              </a:rPr>
              <a:t>，一經分發後不得申請更改</a:t>
            </a:r>
            <a:endParaRPr lang="en-US" altLang="zh-TW" sz="2400" dirty="0">
              <a:latin typeface="+mn-ea"/>
            </a:endParaRPr>
          </a:p>
          <a:p>
            <a:pPr lvl="1">
              <a:defRPr/>
            </a:pPr>
            <a:endParaRPr lang="zh-TW" altLang="en-US" sz="2400" dirty="0">
              <a:latin typeface="+mn-ea"/>
            </a:endParaRPr>
          </a:p>
          <a:p>
            <a:pPr>
              <a:defRPr/>
            </a:pPr>
            <a:r>
              <a:rPr lang="zh-TW" altLang="en-US" sz="2400" dirty="0">
                <a:latin typeface="+mn-ea"/>
              </a:rPr>
              <a:t>錄取名額：</a:t>
            </a:r>
            <a:r>
              <a:rPr lang="zh-TW" altLang="en-US" sz="2400" b="1" dirty="0">
                <a:solidFill>
                  <a:srgbClr val="0000FF"/>
                </a:solidFill>
                <a:latin typeface="+mn-ea"/>
              </a:rPr>
              <a:t>公立學校每班內含</a:t>
            </a:r>
            <a:r>
              <a:rPr lang="en-US" altLang="zh-TW" sz="2400" b="1" dirty="0">
                <a:solidFill>
                  <a:srgbClr val="0000FF"/>
                </a:solidFill>
                <a:latin typeface="+mn-ea"/>
              </a:rPr>
              <a:t>2</a:t>
            </a:r>
            <a:r>
              <a:rPr lang="zh-TW" altLang="en-US" sz="2400" b="1" dirty="0">
                <a:solidFill>
                  <a:srgbClr val="0000FF"/>
                </a:solidFill>
                <a:latin typeface="+mn-ea"/>
              </a:rPr>
              <a:t>名，私立學校每班外加</a:t>
            </a:r>
            <a:r>
              <a:rPr lang="en-US" altLang="zh-TW" sz="2400" b="1" dirty="0">
                <a:solidFill>
                  <a:srgbClr val="0000FF"/>
                </a:solidFill>
                <a:latin typeface="+mn-ea"/>
              </a:rPr>
              <a:t>2</a:t>
            </a:r>
            <a:r>
              <a:rPr lang="zh-TW" altLang="en-US" sz="2400" b="1" dirty="0">
                <a:solidFill>
                  <a:srgbClr val="0000FF"/>
                </a:solidFill>
                <a:latin typeface="+mn-ea"/>
              </a:rPr>
              <a:t>名</a:t>
            </a:r>
            <a:endParaRPr lang="en-US" altLang="zh-TW" sz="2400" b="1" dirty="0">
              <a:solidFill>
                <a:srgbClr val="0000FF"/>
              </a:solidFill>
              <a:latin typeface="+mn-ea"/>
            </a:endParaRPr>
          </a:p>
          <a:p>
            <a:pPr>
              <a:defRPr/>
            </a:pPr>
            <a:r>
              <a:rPr lang="zh-TW" altLang="zh-TW" sz="2400" dirty="0">
                <a:solidFill>
                  <a:prstClr val="black"/>
                </a:solidFill>
              </a:rPr>
              <a:t>承辦學校</a:t>
            </a:r>
            <a:r>
              <a:rPr lang="zh-TW" altLang="en-US" sz="2400" dirty="0">
                <a:solidFill>
                  <a:prstClr val="black"/>
                </a:solidFill>
              </a:rPr>
              <a:t>：新北市立樟樹國際實中</a:t>
            </a:r>
            <a:endParaRPr lang="en-US" altLang="zh-TW" sz="2400" dirty="0">
              <a:solidFill>
                <a:prstClr val="black"/>
              </a:solidFill>
            </a:endParaRPr>
          </a:p>
          <a:p>
            <a:pPr>
              <a:defRPr/>
            </a:pPr>
            <a:r>
              <a:rPr lang="zh-TW" altLang="en-US" sz="2400" dirty="0">
                <a:latin typeface="+mn-ea"/>
              </a:rPr>
              <a:t>網路填寫報名資料：</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1</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9</a:t>
            </a:r>
            <a:r>
              <a:rPr lang="zh-TW" altLang="en-US" sz="2400" dirty="0">
                <a:latin typeface="+mn-ea"/>
              </a:rPr>
              <a:t>日 </a:t>
            </a:r>
            <a:endParaRPr lang="en-US" altLang="zh-TW" sz="2400" dirty="0">
              <a:latin typeface="+mn-ea"/>
            </a:endParaRPr>
          </a:p>
          <a:p>
            <a:pPr>
              <a:defRPr/>
            </a:pPr>
            <a:r>
              <a:rPr lang="zh-TW" altLang="en-US" sz="2400" dirty="0">
                <a:latin typeface="+mn-ea"/>
              </a:rPr>
              <a:t>報名繳件：</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11</a:t>
            </a:r>
            <a:r>
              <a:rPr lang="zh-TW" altLang="en-US" sz="2400" dirty="0">
                <a:latin typeface="+mn-ea"/>
              </a:rPr>
              <a:t>日上午</a:t>
            </a:r>
            <a:r>
              <a:rPr lang="en-US" altLang="zh-TW" sz="2400" dirty="0">
                <a:latin typeface="+mn-ea"/>
              </a:rPr>
              <a:t>8:30-11:30</a:t>
            </a:r>
          </a:p>
          <a:p>
            <a:pPr>
              <a:defRPr/>
            </a:pP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14</a:t>
            </a:r>
            <a:r>
              <a:rPr lang="zh-TW" altLang="en-US" sz="2400" dirty="0">
                <a:latin typeface="+mn-ea"/>
              </a:rPr>
              <a:t>日</a:t>
            </a:r>
            <a:r>
              <a:rPr lang="en-US" altLang="zh-TW" sz="2400" dirty="0">
                <a:latin typeface="+mn-ea"/>
              </a:rPr>
              <a:t>11</a:t>
            </a:r>
            <a:r>
              <a:rPr lang="zh-TW" altLang="en-US" sz="2400" dirty="0">
                <a:latin typeface="+mn-ea"/>
              </a:rPr>
              <a:t>時</a:t>
            </a:r>
          </a:p>
          <a:p>
            <a:pPr>
              <a:defRPr/>
            </a:pPr>
            <a:r>
              <a:rPr lang="zh-TW" altLang="en-US" sz="2400" dirty="0">
                <a:latin typeface="+mn-ea"/>
              </a:rPr>
              <a:t>報到：</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15</a:t>
            </a:r>
            <a:r>
              <a:rPr lang="zh-TW" altLang="en-US" sz="2400" dirty="0">
                <a:latin typeface="+mn-ea"/>
              </a:rPr>
              <a:t>日上午</a:t>
            </a:r>
            <a:r>
              <a:rPr lang="en-US" altLang="zh-TW" sz="2400" dirty="0">
                <a:latin typeface="+mn-ea"/>
              </a:rPr>
              <a:t>9 </a:t>
            </a:r>
            <a:r>
              <a:rPr lang="zh-TW" altLang="en-US" sz="2400" dirty="0">
                <a:latin typeface="+mn-ea"/>
              </a:rPr>
              <a:t>時至</a:t>
            </a:r>
            <a:r>
              <a:rPr lang="en-US" altLang="zh-TW" sz="2400" dirty="0">
                <a:latin typeface="+mn-ea"/>
              </a:rPr>
              <a:t>12 </a:t>
            </a:r>
            <a:r>
              <a:rPr lang="zh-TW" altLang="en-US" sz="2400" dirty="0">
                <a:latin typeface="+mn-ea"/>
              </a:rPr>
              <a:t>時</a:t>
            </a:r>
            <a:endParaRPr lang="en-US" altLang="zh-TW" sz="2400" dirty="0">
              <a:latin typeface="+mn-ea"/>
            </a:endParaRPr>
          </a:p>
          <a:p>
            <a:pPr>
              <a:defRPr/>
            </a:pPr>
            <a:r>
              <a:rPr lang="zh-TW" altLang="en-US" sz="2400" dirty="0">
                <a:latin typeface="+mn-ea"/>
              </a:rPr>
              <a:t>已報到學生聲明放棄錄取：</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16</a:t>
            </a:r>
            <a:r>
              <a:rPr lang="zh-TW" altLang="en-US" sz="2400" dirty="0">
                <a:latin typeface="+mn-ea"/>
              </a:rPr>
              <a:t>日中午</a:t>
            </a:r>
            <a:r>
              <a:rPr lang="en-US" altLang="zh-TW" sz="2400" dirty="0">
                <a:latin typeface="+mn-ea"/>
              </a:rPr>
              <a:t>12 </a:t>
            </a:r>
            <a:r>
              <a:rPr lang="zh-TW" altLang="en-US" sz="2400" dirty="0">
                <a:latin typeface="+mn-ea"/>
              </a:rPr>
              <a:t>時前</a:t>
            </a:r>
            <a:endParaRPr lang="en-US" altLang="zh-TW" sz="2400" dirty="0">
              <a:latin typeface="+mn-ea"/>
            </a:endParaRPr>
          </a:p>
          <a:p>
            <a:pPr>
              <a:defRPr/>
            </a:pPr>
            <a:endParaRPr lang="zh-TW" altLang="en-US" sz="2400" dirty="0">
              <a:latin typeface="+mn-ea"/>
            </a:endParaRPr>
          </a:p>
        </p:txBody>
      </p:sp>
      <p:sp>
        <p:nvSpPr>
          <p:cNvPr id="23"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15472" y="1798681"/>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15472" y="2536878"/>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15472" y="3261559"/>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15472" y="2141101"/>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301785" y="2886299"/>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文字方塊 36"/>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39" name="文字方塊 38"/>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18718477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3" y="636929"/>
            <a:ext cx="371742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63</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3455608" y="364924"/>
            <a:ext cx="6414785" cy="677108"/>
          </a:xfrm>
          <a:prstGeom prst="rect">
            <a:avLst/>
          </a:prstGeom>
          <a:noFill/>
        </p:spPr>
        <p:txBody>
          <a:bodyPr wrap="square" lIns="0" tIns="0" rIns="0" bIns="0" rtlCol="0" anchor="t">
            <a:spAutoFit/>
          </a:bodyPr>
          <a:lstStyle/>
          <a:p>
            <a:pPr algn="ctr"/>
            <a:r>
              <a:rPr lang="zh-TW" altLang="en-US" sz="4400" b="1" dirty="0"/>
              <a:t>實用技能學程招生資訊</a:t>
            </a:r>
            <a:endParaRPr lang="en-US" sz="2400" b="1" dirty="0">
              <a:solidFill>
                <a:srgbClr val="FF0000"/>
              </a:solidFill>
            </a:endParaRPr>
          </a:p>
        </p:txBody>
      </p:sp>
      <p:sp>
        <p:nvSpPr>
          <p:cNvPr id="4" name="矩形 3"/>
          <p:cNvSpPr/>
          <p:nvPr/>
        </p:nvSpPr>
        <p:spPr>
          <a:xfrm>
            <a:off x="2163837" y="1127871"/>
            <a:ext cx="8674720" cy="5386090"/>
          </a:xfrm>
          <a:prstGeom prst="rect">
            <a:avLst/>
          </a:prstGeom>
        </p:spPr>
        <p:txBody>
          <a:bodyPr wrap="square">
            <a:spAutoFit/>
          </a:bodyPr>
          <a:lstStyle/>
          <a:p>
            <a:pPr>
              <a:defRPr/>
            </a:pPr>
            <a:r>
              <a:rPr lang="zh-TW" altLang="en-US" sz="2400" dirty="0">
                <a:latin typeface="+mn-ea"/>
              </a:rPr>
              <a:t> 全國分區同時辦理輔導分發入學</a:t>
            </a:r>
          </a:p>
          <a:p>
            <a:pPr>
              <a:defRPr/>
            </a:pPr>
            <a:r>
              <a:rPr lang="zh-TW" altLang="en-US" sz="2400" dirty="0">
                <a:latin typeface="+mn-ea"/>
              </a:rPr>
              <a:t> 學生可任選一區報名</a:t>
            </a:r>
            <a:r>
              <a:rPr lang="en-US" altLang="zh-TW" sz="2400" dirty="0">
                <a:latin typeface="+mn-ea"/>
              </a:rPr>
              <a:t>(</a:t>
            </a:r>
            <a:r>
              <a:rPr lang="zh-TW" altLang="en-US" sz="2400" dirty="0">
                <a:solidFill>
                  <a:srgbClr val="FF0000"/>
                </a:solidFill>
                <a:latin typeface="+mn-ea"/>
              </a:rPr>
              <a:t>限一區</a:t>
            </a:r>
            <a:r>
              <a:rPr lang="en-US" altLang="zh-TW" sz="2400" dirty="0">
                <a:latin typeface="+mn-ea"/>
              </a:rPr>
              <a:t>)</a:t>
            </a:r>
            <a:r>
              <a:rPr lang="zh-TW" altLang="en-US" sz="2400" dirty="0">
                <a:latin typeface="+mn-ea"/>
              </a:rPr>
              <a:t>，採志願序分發</a:t>
            </a:r>
          </a:p>
          <a:p>
            <a:pPr>
              <a:defRPr/>
            </a:pPr>
            <a:r>
              <a:rPr lang="zh-TW" altLang="en-US" sz="2400" dirty="0">
                <a:latin typeface="+mn-ea"/>
              </a:rPr>
              <a:t> </a:t>
            </a:r>
            <a:r>
              <a:rPr lang="zh-TW" altLang="en-US" sz="2400" dirty="0">
                <a:solidFill>
                  <a:srgbClr val="FF0000"/>
                </a:solidFill>
                <a:latin typeface="+mn-ea"/>
              </a:rPr>
              <a:t>不採計</a:t>
            </a:r>
            <a:r>
              <a:rPr lang="zh-TW" altLang="en-US" sz="2400" dirty="0">
                <a:latin typeface="+mn-ea"/>
              </a:rPr>
              <a:t>在校或國中教育會考成績</a:t>
            </a:r>
          </a:p>
          <a:p>
            <a:pPr>
              <a:defRPr/>
            </a:pPr>
            <a:r>
              <a:rPr lang="zh-TW" altLang="en-US" sz="2400" b="1" dirty="0">
                <a:solidFill>
                  <a:srgbClr val="0070C0"/>
                </a:solidFill>
                <a:latin typeface="微軟正黑體" panose="020B0604030504040204" pitchFamily="34" charset="-120"/>
                <a:ea typeface="微軟正黑體" panose="020B0604030504040204" pitchFamily="34" charset="-120"/>
              </a:rPr>
              <a:t> </a:t>
            </a:r>
            <a:r>
              <a:rPr lang="zh-TW" altLang="en-US" sz="2400" b="1" dirty="0"/>
              <a:t>分區分發，</a:t>
            </a:r>
            <a:r>
              <a:rPr lang="zh-TW" altLang="en-US" sz="2400" dirty="0">
                <a:latin typeface="+mn-ea"/>
              </a:rPr>
              <a:t>修習國中</a:t>
            </a:r>
            <a:r>
              <a:rPr lang="zh-TW" altLang="en-US" sz="2400" dirty="0">
                <a:solidFill>
                  <a:srgbClr val="FF0000"/>
                </a:solidFill>
                <a:latin typeface="+mn-ea"/>
              </a:rPr>
              <a:t>技藝教育課程</a:t>
            </a:r>
            <a:r>
              <a:rPr lang="zh-TW" altLang="en-US" sz="2400" dirty="0">
                <a:latin typeface="+mn-ea"/>
              </a:rPr>
              <a:t>之國中畢業生</a:t>
            </a:r>
            <a:r>
              <a:rPr lang="zh-TW" altLang="en-US" sz="2400" dirty="0">
                <a:solidFill>
                  <a:srgbClr val="FF0000"/>
                </a:solidFill>
                <a:latin typeface="+mn-ea"/>
              </a:rPr>
              <a:t>優先錄取</a:t>
            </a:r>
          </a:p>
          <a:p>
            <a:pPr>
              <a:defRPr/>
            </a:pPr>
            <a:r>
              <a:rPr lang="zh-TW" altLang="en-US" sz="2800" b="1" dirty="0">
                <a:latin typeface="+mn-ea"/>
              </a:rPr>
              <a:t>優點特色</a:t>
            </a:r>
          </a:p>
          <a:p>
            <a:pPr>
              <a:defRPr/>
            </a:pPr>
            <a:r>
              <a:rPr lang="zh-TW" altLang="en-US" sz="2400" dirty="0">
                <a:latin typeface="+mn-ea"/>
              </a:rPr>
              <a:t>  培養學生職場就業技能為主</a:t>
            </a:r>
          </a:p>
          <a:p>
            <a:pPr>
              <a:defRPr/>
            </a:pPr>
            <a:r>
              <a:rPr lang="zh-TW" altLang="en-US" sz="2400" dirty="0">
                <a:latin typeface="+mn-ea"/>
              </a:rPr>
              <a:t>  適合有興趣學習技藝，就業意願高且想學習一技之長的學生</a:t>
            </a:r>
          </a:p>
          <a:p>
            <a:pPr>
              <a:defRPr/>
            </a:pPr>
            <a:r>
              <a:rPr lang="zh-TW" altLang="en-US" sz="2400" dirty="0">
                <a:latin typeface="+mn-ea"/>
              </a:rPr>
              <a:t>  日間上課／夜間上課</a:t>
            </a:r>
            <a:endParaRPr lang="en-US" altLang="zh-TW" sz="2400" dirty="0">
              <a:latin typeface="+mn-ea"/>
            </a:endParaRPr>
          </a:p>
          <a:p>
            <a:pPr>
              <a:defRPr/>
            </a:pPr>
            <a:r>
              <a:rPr lang="zh-TW" altLang="en-US" sz="2800" b="1" dirty="0">
                <a:latin typeface="+mn-ea"/>
              </a:rPr>
              <a:t>重要招生日程　</a:t>
            </a:r>
            <a:endParaRPr lang="zh-TW" altLang="en-US" sz="2000" b="1" dirty="0">
              <a:solidFill>
                <a:srgbClr val="FF0000"/>
              </a:solidFill>
              <a:latin typeface="+mn-ea"/>
            </a:endParaRPr>
          </a:p>
          <a:p>
            <a:pPr>
              <a:defRPr/>
            </a:pPr>
            <a:r>
              <a:rPr lang="zh-TW" altLang="en-US" sz="2400" dirty="0">
                <a:latin typeface="+mn-ea"/>
              </a:rPr>
              <a:t>  報名：</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18</a:t>
            </a:r>
            <a:r>
              <a:rPr lang="zh-TW" altLang="en-US" sz="2400" dirty="0">
                <a:latin typeface="+mn-ea"/>
              </a:rPr>
              <a:t>日</a:t>
            </a:r>
            <a:r>
              <a:rPr lang="en-US" altLang="zh-TW" sz="2400" dirty="0">
                <a:latin typeface="+mn-ea"/>
              </a:rPr>
              <a:t>-5</a:t>
            </a:r>
            <a:r>
              <a:rPr lang="zh-TW" altLang="en-US" sz="2400" dirty="0">
                <a:latin typeface="+mn-ea"/>
              </a:rPr>
              <a:t>月</a:t>
            </a:r>
            <a:r>
              <a:rPr lang="en-US" altLang="zh-TW" sz="2400" dirty="0">
                <a:latin typeface="+mn-ea"/>
              </a:rPr>
              <a:t>24</a:t>
            </a:r>
            <a:r>
              <a:rPr lang="zh-TW" altLang="en-US" sz="2400" dirty="0">
                <a:latin typeface="+mn-ea"/>
              </a:rPr>
              <a:t>日</a:t>
            </a:r>
            <a:r>
              <a:rPr lang="en-US" altLang="zh-TW" sz="2400" dirty="0">
                <a:latin typeface="+mn-ea"/>
              </a:rPr>
              <a:t>(</a:t>
            </a:r>
            <a:r>
              <a:rPr lang="zh-TW" altLang="en-US" sz="2400" dirty="0">
                <a:latin typeface="+mn-ea"/>
              </a:rPr>
              <a:t>應屆報名</a:t>
            </a:r>
            <a:r>
              <a:rPr lang="en-US" altLang="zh-TW" sz="2400" dirty="0">
                <a:latin typeface="+mn-ea"/>
              </a:rPr>
              <a:t>)</a:t>
            </a:r>
          </a:p>
          <a:p>
            <a:pPr>
              <a:defRPr/>
            </a:pPr>
            <a:r>
              <a:rPr lang="zh-TW" altLang="en-US" sz="2400" dirty="0">
                <a:latin typeface="+mn-ea"/>
              </a:rPr>
              <a:t>  放榜：</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13</a:t>
            </a:r>
            <a:r>
              <a:rPr lang="zh-TW" altLang="en-US" sz="2400" dirty="0">
                <a:latin typeface="+mn-ea"/>
              </a:rPr>
              <a:t>日</a:t>
            </a:r>
          </a:p>
          <a:p>
            <a:pPr>
              <a:defRPr/>
            </a:pPr>
            <a:r>
              <a:rPr lang="zh-TW" altLang="en-US" sz="2400" dirty="0">
                <a:latin typeface="+mn-ea"/>
              </a:rPr>
              <a:t>  報到：</a:t>
            </a:r>
            <a:r>
              <a:rPr lang="en-US" altLang="zh-TW" sz="2400">
                <a:latin typeface="+mn-ea"/>
              </a:rPr>
              <a:t>112</a:t>
            </a:r>
            <a:r>
              <a:rPr lang="zh-TW" altLang="en-US" sz="2400">
                <a:latin typeface="+mn-ea"/>
              </a:rPr>
              <a:t>年</a:t>
            </a:r>
            <a:r>
              <a:rPr lang="en-US" altLang="zh-TW" sz="2400" dirty="0">
                <a:latin typeface="+mn-ea"/>
              </a:rPr>
              <a:t>6</a:t>
            </a:r>
            <a:r>
              <a:rPr lang="zh-TW" altLang="en-US" sz="2400" dirty="0">
                <a:latin typeface="+mn-ea"/>
              </a:rPr>
              <a:t>月</a:t>
            </a:r>
            <a:r>
              <a:rPr lang="en-US" altLang="zh-TW" sz="2400" dirty="0">
                <a:latin typeface="+mn-ea"/>
              </a:rPr>
              <a:t>16</a:t>
            </a:r>
            <a:r>
              <a:rPr lang="zh-TW" altLang="en-US" sz="2400" dirty="0">
                <a:latin typeface="+mn-ea"/>
              </a:rPr>
              <a:t>日</a:t>
            </a:r>
          </a:p>
          <a:p>
            <a:pPr>
              <a:defRPr/>
            </a:pPr>
            <a:r>
              <a:rPr lang="zh-TW" altLang="en-US" sz="2400" dirty="0">
                <a:latin typeface="+mn-ea"/>
              </a:rPr>
              <a:t>  報到後聲明放棄錄取資格、遞補截止日</a:t>
            </a:r>
            <a:r>
              <a:rPr lang="en-US" altLang="zh-TW" sz="2400" dirty="0">
                <a:latin typeface="+mn-ea"/>
              </a:rPr>
              <a:t>6</a:t>
            </a:r>
            <a:r>
              <a:rPr lang="zh-TW" altLang="en-US" sz="2400" dirty="0">
                <a:latin typeface="+mn-ea"/>
              </a:rPr>
              <a:t>月</a:t>
            </a:r>
            <a:r>
              <a:rPr lang="en-US" altLang="zh-TW" sz="2400" dirty="0">
                <a:latin typeface="+mn-ea"/>
              </a:rPr>
              <a:t>17</a:t>
            </a:r>
            <a:r>
              <a:rPr lang="zh-TW" altLang="en-US" sz="2400" dirty="0">
                <a:latin typeface="+mn-ea"/>
              </a:rPr>
              <a:t>日</a:t>
            </a:r>
          </a:p>
          <a:p>
            <a:pPr>
              <a:defRPr/>
            </a:pPr>
            <a:r>
              <a:rPr lang="zh-TW" altLang="en-US" sz="2400" dirty="0">
                <a:latin typeface="+mn-ea"/>
              </a:rPr>
              <a:t>  未在規定日程內放棄不得報名參加下一個入學管道 </a:t>
            </a:r>
          </a:p>
        </p:txBody>
      </p:sp>
      <p:sp>
        <p:nvSpPr>
          <p:cNvPr id="22" name="文字方塊 21"/>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4199694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64436" y="100571"/>
            <a:ext cx="8260842" cy="66219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162900" y="179032"/>
            <a:ext cx="8061616" cy="505267"/>
          </a:xfrm>
          <a:prstGeom prst="rect">
            <a:avLst/>
          </a:prstGeom>
        </p:spPr>
        <p:txBody>
          <a:bodyPr vert="horz" wrap="square" lIns="0" tIns="12700" rIns="0" bIns="0" rtlCol="0" anchor="ctr">
            <a:spAutoFit/>
          </a:bodyPr>
          <a:lstStyle/>
          <a:p>
            <a:pPr marL="12700">
              <a:lnSpc>
                <a:spcPct val="100000"/>
              </a:lnSpc>
              <a:spcBef>
                <a:spcPts val="100"/>
              </a:spcBef>
            </a:pPr>
            <a:r>
              <a:rPr sz="3200" b="1" dirty="0">
                <a:solidFill>
                  <a:srgbClr val="000000"/>
                </a:solidFill>
                <a:latin typeface="微軟正黑體"/>
                <a:cs typeface="微軟正黑體"/>
              </a:rPr>
              <a:t>技高專業群科-</a:t>
            </a:r>
            <a:r>
              <a:rPr sz="3200" b="1" dirty="0">
                <a:solidFill>
                  <a:srgbClr val="0000FF"/>
                </a:solidFill>
                <a:latin typeface="微軟正黑體"/>
                <a:cs typeface="微軟正黑體"/>
              </a:rPr>
              <a:t>群科歸屬</a:t>
            </a:r>
            <a:r>
              <a:rPr sz="3200" b="1" spc="-10" dirty="0">
                <a:solidFill>
                  <a:srgbClr val="0000FF"/>
                </a:solidFill>
                <a:latin typeface="微軟正黑體"/>
                <a:cs typeface="微軟正黑體"/>
              </a:rPr>
              <a:t>表</a:t>
            </a:r>
            <a:r>
              <a:rPr sz="2800" b="1" spc="-10" dirty="0">
                <a:solidFill>
                  <a:srgbClr val="C00000"/>
                </a:solidFill>
                <a:latin typeface="微軟正黑體"/>
                <a:cs typeface="微軟正黑體"/>
              </a:rPr>
              <a:t>(</a:t>
            </a:r>
            <a:r>
              <a:rPr sz="2800" b="1" spc="-10" dirty="0" err="1">
                <a:solidFill>
                  <a:srgbClr val="C00000"/>
                </a:solidFill>
                <a:latin typeface="微軟正黑體"/>
                <a:cs typeface="微軟正黑體"/>
              </a:rPr>
              <a:t>108</a:t>
            </a:r>
            <a:r>
              <a:rPr sz="2800" b="1" spc="-5" dirty="0" err="1">
                <a:solidFill>
                  <a:srgbClr val="C00000"/>
                </a:solidFill>
                <a:latin typeface="微軟正黑體"/>
                <a:cs typeface="微軟正黑體"/>
              </a:rPr>
              <a:t>課綱</a:t>
            </a:r>
            <a:r>
              <a:rPr sz="2800" b="1" spc="-5" dirty="0">
                <a:solidFill>
                  <a:srgbClr val="C00000"/>
                </a:solidFill>
                <a:latin typeface="微軟正黑體"/>
                <a:cs typeface="微軟正黑體"/>
              </a:rPr>
              <a:t>)</a:t>
            </a:r>
            <a:r>
              <a:rPr lang="en-US" altLang="zh-TW" sz="1600" b="1" spc="-5" dirty="0">
                <a:solidFill>
                  <a:srgbClr val="C00000"/>
                </a:solidFill>
                <a:latin typeface="微軟正黑體"/>
                <a:cs typeface="微軟正黑體"/>
              </a:rPr>
              <a:t>6</a:t>
            </a:r>
            <a:r>
              <a:rPr lang="zh-TW" altLang="en-US" sz="1600" b="1" spc="-5" dirty="0">
                <a:solidFill>
                  <a:srgbClr val="C00000"/>
                </a:solidFill>
                <a:latin typeface="微軟正黑體"/>
                <a:cs typeface="微軟正黑體"/>
              </a:rPr>
              <a:t>類</a:t>
            </a:r>
            <a:r>
              <a:rPr lang="en-US" altLang="zh-TW" sz="1600" b="1" spc="-5" dirty="0">
                <a:solidFill>
                  <a:srgbClr val="C00000"/>
                </a:solidFill>
                <a:latin typeface="微軟正黑體"/>
                <a:cs typeface="微軟正黑體"/>
              </a:rPr>
              <a:t>15</a:t>
            </a:r>
            <a:r>
              <a:rPr lang="zh-TW" altLang="en-US" sz="1600" b="1" spc="-5" dirty="0">
                <a:solidFill>
                  <a:srgbClr val="C00000"/>
                </a:solidFill>
                <a:latin typeface="微軟正黑體"/>
                <a:cs typeface="微軟正黑體"/>
              </a:rPr>
              <a:t>群</a:t>
            </a:r>
            <a:r>
              <a:rPr lang="en-US" altLang="zh-TW" sz="1600" b="1" spc="-5" dirty="0">
                <a:solidFill>
                  <a:srgbClr val="C00000"/>
                </a:solidFill>
                <a:latin typeface="微軟正黑體"/>
                <a:cs typeface="微軟正黑體"/>
              </a:rPr>
              <a:t>94</a:t>
            </a:r>
            <a:r>
              <a:rPr lang="zh-TW" altLang="en-US" sz="1600" b="1" spc="-5" dirty="0">
                <a:solidFill>
                  <a:srgbClr val="C00000"/>
                </a:solidFill>
                <a:latin typeface="微軟正黑體"/>
                <a:cs typeface="微軟正黑體"/>
              </a:rPr>
              <a:t>科</a:t>
            </a:r>
            <a:endParaRPr sz="2800" dirty="0">
              <a:latin typeface="微軟正黑體"/>
              <a:cs typeface="微軟正黑體"/>
            </a:endParaRPr>
          </a:p>
        </p:txBody>
      </p:sp>
      <p:sp>
        <p:nvSpPr>
          <p:cNvPr id="4" name="object 4"/>
          <p:cNvSpPr/>
          <p:nvPr/>
        </p:nvSpPr>
        <p:spPr>
          <a:xfrm>
            <a:off x="1981200" y="822960"/>
            <a:ext cx="8243316" cy="57150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832860" y="4251960"/>
            <a:ext cx="1690370" cy="184785"/>
          </a:xfrm>
          <a:prstGeom prst="rect">
            <a:avLst/>
          </a:prstGeom>
          <a:solidFill>
            <a:srgbClr val="FAE4D4"/>
          </a:solidFill>
        </p:spPr>
        <p:txBody>
          <a:bodyPr vert="horz" wrap="square" lIns="0" tIns="0" rIns="0" bIns="0" rtlCol="0">
            <a:spAutoFit/>
          </a:bodyPr>
          <a:lstStyle/>
          <a:p>
            <a:pPr>
              <a:lnSpc>
                <a:spcPts val="1415"/>
              </a:lnSpc>
            </a:pPr>
            <a:r>
              <a:rPr sz="1200" b="1" dirty="0">
                <a:solidFill>
                  <a:srgbClr val="0000FF"/>
                </a:solidFill>
                <a:latin typeface="微軟正黑體"/>
                <a:cs typeface="微軟正黑體"/>
              </a:rPr>
              <a:t>照顧服務科</a:t>
            </a:r>
            <a:endParaRPr sz="1200">
              <a:latin typeface="微軟正黑體"/>
              <a:cs typeface="微軟正黑體"/>
            </a:endParaRPr>
          </a:p>
        </p:txBody>
      </p:sp>
      <p:sp>
        <p:nvSpPr>
          <p:cNvPr id="6" name="object 6"/>
          <p:cNvSpPr txBox="1"/>
          <p:nvPr/>
        </p:nvSpPr>
        <p:spPr>
          <a:xfrm>
            <a:off x="6588379" y="6019596"/>
            <a:ext cx="2083435" cy="197490"/>
          </a:xfrm>
          <a:prstGeom prst="rect">
            <a:avLst/>
          </a:prstGeom>
        </p:spPr>
        <p:txBody>
          <a:bodyPr vert="horz" wrap="square" lIns="0" tIns="12700" rIns="0" bIns="0" rtlCol="0">
            <a:spAutoFit/>
          </a:bodyPr>
          <a:lstStyle/>
          <a:p>
            <a:pPr marL="12700">
              <a:spcBef>
                <a:spcPts val="100"/>
              </a:spcBef>
            </a:pPr>
            <a:r>
              <a:rPr sz="1200" b="1" dirty="0">
                <a:solidFill>
                  <a:srgbClr val="FD51F8"/>
                </a:solidFill>
                <a:latin typeface="微軟正黑體"/>
                <a:cs typeface="微軟正黑體"/>
              </a:rPr>
              <a:t>、原住民藝能科</a:t>
            </a:r>
            <a:r>
              <a:rPr sz="1200" b="1" spc="-5" dirty="0">
                <a:solidFill>
                  <a:srgbClr val="FD51F8"/>
                </a:solidFill>
                <a:latin typeface="微軟正黑體"/>
                <a:cs typeface="微軟正黑體"/>
              </a:rPr>
              <a:t>(</a:t>
            </a:r>
            <a:r>
              <a:rPr sz="1200" b="1" dirty="0">
                <a:solidFill>
                  <a:srgbClr val="FD51F8"/>
                </a:solidFill>
                <a:latin typeface="微軟正黑體"/>
                <a:cs typeface="微軟正黑體"/>
              </a:rPr>
              <a:t>10</a:t>
            </a:r>
            <a:r>
              <a:rPr sz="1200" b="1" spc="5" dirty="0">
                <a:solidFill>
                  <a:srgbClr val="FD51F8"/>
                </a:solidFill>
                <a:latin typeface="微軟正黑體"/>
                <a:cs typeface="微軟正黑體"/>
              </a:rPr>
              <a:t>8</a:t>
            </a:r>
            <a:r>
              <a:rPr sz="1200" b="1" dirty="0">
                <a:solidFill>
                  <a:srgbClr val="FD51F8"/>
                </a:solidFill>
                <a:latin typeface="微軟正黑體"/>
                <a:cs typeface="微軟正黑體"/>
              </a:rPr>
              <a:t>年起試辦)</a:t>
            </a:r>
            <a:endParaRPr sz="1200">
              <a:latin typeface="微軟正黑體"/>
              <a:cs typeface="微軟正黑體"/>
            </a:endParaRPr>
          </a:p>
        </p:txBody>
      </p:sp>
      <p:sp>
        <p:nvSpPr>
          <p:cNvPr id="7" name="object 7"/>
          <p:cNvSpPr txBox="1"/>
          <p:nvPr/>
        </p:nvSpPr>
        <p:spPr>
          <a:xfrm>
            <a:off x="9811511" y="4136136"/>
            <a:ext cx="335280" cy="200025"/>
          </a:xfrm>
          <a:prstGeom prst="rect">
            <a:avLst/>
          </a:prstGeom>
          <a:solidFill>
            <a:srgbClr val="FAE4D4"/>
          </a:solidFill>
        </p:spPr>
        <p:txBody>
          <a:bodyPr vert="horz" wrap="square" lIns="0" tIns="8255" rIns="0" bIns="0" rtlCol="0">
            <a:spAutoFit/>
          </a:bodyPr>
          <a:lstStyle/>
          <a:p>
            <a:pPr marL="3810" algn="ctr">
              <a:spcBef>
                <a:spcPts val="65"/>
              </a:spcBef>
            </a:pPr>
            <a:r>
              <a:rPr sz="1200" b="1" dirty="0">
                <a:latin typeface="微軟正黑體"/>
                <a:cs typeface="微軟正黑體"/>
              </a:rPr>
              <a:t>8</a:t>
            </a:r>
            <a:endParaRPr sz="1200">
              <a:latin typeface="微軟正黑體"/>
              <a:cs typeface="微軟正黑體"/>
            </a:endParaRPr>
          </a:p>
        </p:txBody>
      </p:sp>
      <p:sp>
        <p:nvSpPr>
          <p:cNvPr id="8" name="object 8"/>
          <p:cNvSpPr txBox="1"/>
          <p:nvPr/>
        </p:nvSpPr>
        <p:spPr>
          <a:xfrm>
            <a:off x="9745981" y="5937504"/>
            <a:ext cx="466725" cy="186055"/>
          </a:xfrm>
          <a:prstGeom prst="rect">
            <a:avLst/>
          </a:prstGeom>
          <a:solidFill>
            <a:srgbClr val="FFFFFF"/>
          </a:solidFill>
        </p:spPr>
        <p:txBody>
          <a:bodyPr vert="horz" wrap="square" lIns="0" tIns="0" rIns="0" bIns="0" rtlCol="0">
            <a:spAutoFit/>
          </a:bodyPr>
          <a:lstStyle/>
          <a:p>
            <a:pPr marL="39370">
              <a:lnSpc>
                <a:spcPts val="1420"/>
              </a:lnSpc>
            </a:pPr>
            <a:r>
              <a:rPr sz="1200" b="1" dirty="0">
                <a:latin typeface="微軟正黑體"/>
                <a:cs typeface="微軟正黑體"/>
              </a:rPr>
              <a:t>12+</a:t>
            </a:r>
            <a:r>
              <a:rPr sz="1200" b="1" dirty="0">
                <a:solidFill>
                  <a:srgbClr val="FD51F8"/>
                </a:solidFill>
                <a:latin typeface="微軟正黑體"/>
                <a:cs typeface="微軟正黑體"/>
              </a:rPr>
              <a:t>1</a:t>
            </a:r>
            <a:endParaRPr sz="1200">
              <a:latin typeface="微軟正黑體"/>
              <a:cs typeface="微軟正黑體"/>
            </a:endParaRPr>
          </a:p>
        </p:txBody>
      </p:sp>
      <p:sp>
        <p:nvSpPr>
          <p:cNvPr id="9" name="object 9"/>
          <p:cNvSpPr/>
          <p:nvPr/>
        </p:nvSpPr>
        <p:spPr>
          <a:xfrm>
            <a:off x="9744457" y="6309360"/>
            <a:ext cx="466725" cy="184785"/>
          </a:xfrm>
          <a:custGeom>
            <a:avLst/>
            <a:gdLst/>
            <a:ahLst/>
            <a:cxnLst/>
            <a:rect l="l" t="t" r="r" b="b"/>
            <a:pathLst>
              <a:path w="466725" h="184785">
                <a:moveTo>
                  <a:pt x="466344" y="0"/>
                </a:moveTo>
                <a:lnTo>
                  <a:pt x="0" y="0"/>
                </a:lnTo>
                <a:lnTo>
                  <a:pt x="0" y="184403"/>
                </a:lnTo>
                <a:lnTo>
                  <a:pt x="466344" y="184403"/>
                </a:lnTo>
                <a:lnTo>
                  <a:pt x="466344" y="0"/>
                </a:lnTo>
                <a:close/>
              </a:path>
            </a:pathLst>
          </a:custGeom>
          <a:solidFill>
            <a:srgbClr val="FFFFFF"/>
          </a:solidFill>
        </p:spPr>
        <p:txBody>
          <a:bodyPr wrap="square" lIns="0" tIns="0" rIns="0" bIns="0" rtlCol="0"/>
          <a:lstStyle/>
          <a:p>
            <a:endParaRPr/>
          </a:p>
        </p:txBody>
      </p:sp>
      <p:sp>
        <p:nvSpPr>
          <p:cNvPr id="10" name="object 10"/>
          <p:cNvSpPr txBox="1"/>
          <p:nvPr/>
        </p:nvSpPr>
        <p:spPr>
          <a:xfrm>
            <a:off x="9771127" y="6293612"/>
            <a:ext cx="553085" cy="429259"/>
          </a:xfrm>
          <a:prstGeom prst="rect">
            <a:avLst/>
          </a:prstGeom>
        </p:spPr>
        <p:txBody>
          <a:bodyPr vert="horz" wrap="square" lIns="0" tIns="12700" rIns="0" bIns="0" rtlCol="0">
            <a:spAutoFit/>
          </a:bodyPr>
          <a:lstStyle/>
          <a:p>
            <a:pPr marL="12700">
              <a:lnSpc>
                <a:spcPts val="1350"/>
              </a:lnSpc>
              <a:spcBef>
                <a:spcPts val="100"/>
              </a:spcBef>
            </a:pPr>
            <a:r>
              <a:rPr sz="1200" b="1" dirty="0">
                <a:latin typeface="微軟正黑體"/>
                <a:cs typeface="微軟正黑體"/>
              </a:rPr>
              <a:t>9</a:t>
            </a:r>
            <a:r>
              <a:rPr lang="en-US" sz="1200" b="1" dirty="0">
                <a:latin typeface="微軟正黑體"/>
                <a:cs typeface="微軟正黑體"/>
              </a:rPr>
              <a:t>2</a:t>
            </a:r>
            <a:r>
              <a:rPr sz="1200" b="1" dirty="0">
                <a:latin typeface="微軟正黑體"/>
                <a:cs typeface="微軟正黑體"/>
              </a:rPr>
              <a:t>+</a:t>
            </a:r>
            <a:r>
              <a:rPr sz="1200" b="1" dirty="0">
                <a:solidFill>
                  <a:srgbClr val="FD51F8"/>
                </a:solidFill>
                <a:latin typeface="微軟正黑體"/>
                <a:cs typeface="微軟正黑體"/>
              </a:rPr>
              <a:t>2</a:t>
            </a:r>
            <a:endParaRPr sz="1200" dirty="0">
              <a:latin typeface="微軟正黑體"/>
              <a:cs typeface="微軟正黑體"/>
            </a:endParaRPr>
          </a:p>
          <a:p>
            <a:pPr marR="5080" algn="r">
              <a:lnSpc>
                <a:spcPts val="1830"/>
              </a:lnSpc>
            </a:pPr>
            <a:r>
              <a:rPr sz="1600" b="1" spc="-5" dirty="0">
                <a:solidFill>
                  <a:srgbClr val="0000FF"/>
                </a:solidFill>
                <a:latin typeface="微軟正黑體"/>
                <a:cs typeface="微軟正黑體"/>
              </a:rPr>
              <a:t>4</a:t>
            </a:r>
            <a:endParaRPr sz="1600" dirty="0">
              <a:latin typeface="微軟正黑體"/>
              <a:cs typeface="微軟正黑體"/>
            </a:endParaRPr>
          </a:p>
        </p:txBody>
      </p:sp>
    </p:spTree>
    <p:extLst>
      <p:ext uri="{BB962C8B-B14F-4D97-AF65-F5344CB8AC3E}">
        <p14:creationId xmlns:p14="http://schemas.microsoft.com/office/powerpoint/2010/main" val="36891859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29"/>
            <a:ext cx="5195844"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65</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3840011"/>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1289" y="485237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7158" y="5098538"/>
            <a:ext cx="877163" cy="369332"/>
          </a:xfrm>
          <a:prstGeom prst="rect">
            <a:avLst/>
          </a:prstGeom>
          <a:noFill/>
        </p:spPr>
        <p:txBody>
          <a:bodyPr wrap="none" rtlCol="0">
            <a:spAutoFit/>
          </a:bodyPr>
          <a:lstStyle/>
          <a:p>
            <a:r>
              <a:rPr lang="zh-TW" altLang="en-US" b="1" dirty="0"/>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6" y="448023"/>
            <a:ext cx="8972537" cy="677108"/>
          </a:xfrm>
          <a:prstGeom prst="rect">
            <a:avLst/>
          </a:prstGeom>
          <a:noFill/>
        </p:spPr>
        <p:txBody>
          <a:bodyPr wrap="square" lIns="0" tIns="0" rIns="0" bIns="0" rtlCol="0" anchor="t">
            <a:spAutoFit/>
          </a:bodyPr>
          <a:lstStyle/>
          <a:p>
            <a:pPr algn="ctr"/>
            <a:r>
              <a:rPr lang="zh-TW" altLang="en-US" sz="4400" b="1" dirty="0"/>
              <a:t>科學班 </a:t>
            </a:r>
            <a:endParaRPr lang="en-US" sz="2000" b="1" dirty="0">
              <a:solidFill>
                <a:srgbClr val="FF0000"/>
              </a:solidFill>
            </a:endParaRPr>
          </a:p>
        </p:txBody>
      </p:sp>
      <p:sp>
        <p:nvSpPr>
          <p:cNvPr id="3" name="矩形 2"/>
          <p:cNvSpPr/>
          <p:nvPr/>
        </p:nvSpPr>
        <p:spPr>
          <a:xfrm>
            <a:off x="2375733" y="1042034"/>
            <a:ext cx="8586923" cy="6140142"/>
          </a:xfrm>
          <a:prstGeom prst="rect">
            <a:avLst/>
          </a:prstGeom>
        </p:spPr>
        <p:txBody>
          <a:bodyPr wrap="square">
            <a:spAutoFit/>
          </a:bodyPr>
          <a:lstStyle/>
          <a:p>
            <a:pPr>
              <a:spcBef>
                <a:spcPts val="600"/>
              </a:spcBef>
              <a:spcAft>
                <a:spcPts val="600"/>
              </a:spcAft>
              <a:defRPr/>
            </a:pPr>
            <a:r>
              <a:rPr lang="zh-TW" altLang="en-US" sz="2000" dirty="0">
                <a:latin typeface="+mn-ea"/>
              </a:rPr>
              <a:t>招生學校：建國高中、師大附中、北一女</a:t>
            </a:r>
          </a:p>
          <a:p>
            <a:pPr>
              <a:spcBef>
                <a:spcPts val="600"/>
              </a:spcBef>
              <a:spcAft>
                <a:spcPts val="600"/>
              </a:spcAft>
              <a:defRPr/>
            </a:pPr>
            <a:r>
              <a:rPr lang="zh-TW" altLang="en-US" sz="2000" dirty="0">
                <a:latin typeface="+mn-ea"/>
              </a:rPr>
              <a:t>報名日期：</a:t>
            </a:r>
            <a:r>
              <a:rPr lang="en-US" altLang="zh-TW" sz="2000" dirty="0">
                <a:latin typeface="+mn-ea"/>
              </a:rPr>
              <a:t>112</a:t>
            </a:r>
            <a:r>
              <a:rPr lang="zh-TW" altLang="en-US" sz="2000" dirty="0">
                <a:latin typeface="+mn-ea"/>
              </a:rPr>
              <a:t>年</a:t>
            </a:r>
            <a:r>
              <a:rPr lang="en-US" altLang="zh-TW" sz="2000" dirty="0">
                <a:latin typeface="+mn-ea"/>
              </a:rPr>
              <a:t>2</a:t>
            </a:r>
            <a:r>
              <a:rPr lang="zh-TW" altLang="en-US" sz="2000" dirty="0">
                <a:latin typeface="+mn-ea"/>
              </a:rPr>
              <a:t>月</a:t>
            </a:r>
            <a:r>
              <a:rPr lang="en-US" altLang="zh-TW" sz="2000" dirty="0">
                <a:latin typeface="+mn-ea"/>
              </a:rPr>
              <a:t>16</a:t>
            </a:r>
            <a:r>
              <a:rPr lang="zh-TW" altLang="en-US" sz="2000" dirty="0">
                <a:latin typeface="+mn-ea"/>
              </a:rPr>
              <a:t>日</a:t>
            </a:r>
            <a:r>
              <a:rPr lang="en-US" altLang="zh-TW" sz="2000" dirty="0">
                <a:latin typeface="+mn-ea"/>
              </a:rPr>
              <a:t>-3</a:t>
            </a:r>
            <a:r>
              <a:rPr lang="zh-TW" altLang="en-US" sz="2000" dirty="0">
                <a:latin typeface="+mn-ea"/>
              </a:rPr>
              <a:t>月</a:t>
            </a:r>
            <a:r>
              <a:rPr lang="en-US" altLang="zh-TW" sz="2000" dirty="0">
                <a:latin typeface="+mn-ea"/>
              </a:rPr>
              <a:t>2</a:t>
            </a:r>
            <a:r>
              <a:rPr lang="zh-TW" altLang="en-US" sz="2000" dirty="0">
                <a:latin typeface="+mn-ea"/>
              </a:rPr>
              <a:t>日</a:t>
            </a:r>
            <a:r>
              <a:rPr lang="en-US" altLang="zh-TW" sz="2000" dirty="0">
                <a:latin typeface="+mn-ea"/>
              </a:rPr>
              <a:t>【</a:t>
            </a:r>
            <a:r>
              <a:rPr lang="zh-TW" altLang="en-US" sz="2000" dirty="0">
                <a:latin typeface="+mn-ea"/>
              </a:rPr>
              <a:t>擇</a:t>
            </a:r>
            <a:r>
              <a:rPr lang="zh-TW" altLang="en-US" sz="2000" dirty="0">
                <a:solidFill>
                  <a:schemeClr val="accent1"/>
                </a:solidFill>
                <a:latin typeface="+mn-ea"/>
              </a:rPr>
              <a:t>一校</a:t>
            </a:r>
            <a:r>
              <a:rPr lang="zh-TW" altLang="en-US" sz="2000" dirty="0">
                <a:latin typeface="+mn-ea"/>
              </a:rPr>
              <a:t>報名</a:t>
            </a:r>
            <a:r>
              <a:rPr lang="en-US" altLang="zh-TW" sz="2000" dirty="0">
                <a:latin typeface="+mn-ea"/>
              </a:rPr>
              <a:t>】</a:t>
            </a:r>
            <a:endParaRPr lang="zh-TW" altLang="en-US" sz="2000" dirty="0">
              <a:latin typeface="+mn-ea"/>
            </a:endParaRPr>
          </a:p>
          <a:p>
            <a:pPr>
              <a:spcBef>
                <a:spcPts val="600"/>
              </a:spcBef>
              <a:spcAft>
                <a:spcPts val="600"/>
              </a:spcAft>
              <a:defRPr/>
            </a:pPr>
            <a:r>
              <a:rPr lang="zh-TW" altLang="en-US" sz="2000" dirty="0">
                <a:latin typeface="+mn-ea"/>
              </a:rPr>
              <a:t>招考方式：由各校獨招。</a:t>
            </a:r>
          </a:p>
          <a:p>
            <a:pPr>
              <a:spcBef>
                <a:spcPts val="600"/>
              </a:spcBef>
              <a:spcAft>
                <a:spcPts val="600"/>
              </a:spcAft>
              <a:defRPr/>
            </a:pPr>
            <a:r>
              <a:rPr lang="zh-TW" altLang="en-US" sz="2000" dirty="0">
                <a:latin typeface="+mn-ea"/>
              </a:rPr>
              <a:t>報名費：</a:t>
            </a:r>
            <a:r>
              <a:rPr lang="en-US" altLang="zh-TW" sz="2000" dirty="0">
                <a:latin typeface="+mn-ea"/>
              </a:rPr>
              <a:t>300</a:t>
            </a:r>
            <a:r>
              <a:rPr lang="zh-TW" altLang="en-US" sz="2000" dirty="0">
                <a:latin typeface="+mn-ea"/>
              </a:rPr>
              <a:t>元。</a:t>
            </a:r>
          </a:p>
          <a:p>
            <a:pPr>
              <a:spcBef>
                <a:spcPts val="600"/>
              </a:spcBef>
              <a:defRPr/>
            </a:pPr>
            <a:r>
              <a:rPr lang="zh-TW" altLang="en-US" sz="2000" dirty="0">
                <a:latin typeface="+mn-ea"/>
              </a:rPr>
              <a:t>報考資格：經學校推薦後，始得報考科學班；其推薦總人數，以應屆畢業生</a:t>
            </a:r>
            <a:endParaRPr lang="en-US" altLang="zh-TW" sz="2000" dirty="0">
              <a:latin typeface="+mn-ea"/>
            </a:endParaRPr>
          </a:p>
          <a:p>
            <a:pPr>
              <a:spcBef>
                <a:spcPts val="600"/>
              </a:spcBef>
              <a:defRPr/>
            </a:pPr>
            <a:r>
              <a:rPr lang="en-US" altLang="zh-TW" sz="2000" dirty="0">
                <a:latin typeface="+mn-ea"/>
              </a:rPr>
              <a:t>                  </a:t>
            </a:r>
            <a:r>
              <a:rPr lang="zh-TW" altLang="en-US" sz="2000" dirty="0">
                <a:latin typeface="+mn-ea"/>
              </a:rPr>
              <a:t>總人數</a:t>
            </a:r>
            <a:r>
              <a:rPr lang="en-US" altLang="zh-TW" sz="2000" dirty="0">
                <a:latin typeface="+mn-ea"/>
              </a:rPr>
              <a:t>20%</a:t>
            </a:r>
            <a:r>
              <a:rPr lang="zh-TW" altLang="en-US" sz="2000" dirty="0">
                <a:latin typeface="+mn-ea"/>
              </a:rPr>
              <a:t>為限。同時具備條件一</a:t>
            </a:r>
            <a:r>
              <a:rPr lang="en-US" altLang="zh-TW" sz="2000" dirty="0">
                <a:latin typeface="+mn-ea"/>
              </a:rPr>
              <a:t>(</a:t>
            </a:r>
            <a:r>
              <a:rPr lang="zh-TW" altLang="en-US" sz="2000" dirty="0">
                <a:latin typeface="+mn-ea"/>
              </a:rPr>
              <a:t>六項之一項</a:t>
            </a:r>
            <a:r>
              <a:rPr lang="en-US" altLang="zh-TW" sz="2000" dirty="0">
                <a:latin typeface="+mn-ea"/>
              </a:rPr>
              <a:t>)</a:t>
            </a:r>
            <a:r>
              <a:rPr lang="zh-TW" altLang="en-US" sz="2000" dirty="0">
                <a:latin typeface="+mn-ea"/>
              </a:rPr>
              <a:t>與條件二者。</a:t>
            </a:r>
            <a:r>
              <a:rPr lang="en-US" altLang="zh-TW" sz="2000" dirty="0">
                <a:latin typeface="+mn-ea"/>
              </a:rPr>
              <a:t>(</a:t>
            </a:r>
            <a:r>
              <a:rPr lang="zh-TW" altLang="en-US" sz="2000" dirty="0">
                <a:latin typeface="+mn-ea"/>
              </a:rPr>
              <a:t>詳</a:t>
            </a:r>
            <a:endParaRPr lang="en-US" altLang="zh-TW" sz="2000" dirty="0">
              <a:latin typeface="+mn-ea"/>
            </a:endParaRPr>
          </a:p>
          <a:p>
            <a:pPr>
              <a:spcBef>
                <a:spcPts val="600"/>
              </a:spcBef>
              <a:defRPr/>
            </a:pPr>
            <a:r>
              <a:rPr lang="en-US" altLang="zh-TW" sz="2000" dirty="0">
                <a:latin typeface="+mn-ea"/>
              </a:rPr>
              <a:t>                  </a:t>
            </a:r>
            <a:r>
              <a:rPr lang="zh-TW" altLang="en-US" sz="2000" dirty="0">
                <a:latin typeface="+mn-ea"/>
              </a:rPr>
              <a:t>見簡章</a:t>
            </a:r>
            <a:r>
              <a:rPr lang="en-US" altLang="zh-TW" sz="2000" dirty="0">
                <a:latin typeface="+mn-ea"/>
              </a:rPr>
              <a:t>)</a:t>
            </a:r>
          </a:p>
          <a:p>
            <a:pPr>
              <a:spcBef>
                <a:spcPts val="600"/>
              </a:spcBef>
              <a:spcAft>
                <a:spcPts val="600"/>
              </a:spcAft>
              <a:defRPr/>
            </a:pPr>
            <a:r>
              <a:rPr lang="zh-TW" altLang="en-US" sz="2000" dirty="0">
                <a:latin typeface="+mn-ea"/>
              </a:rPr>
              <a:t>招收人數：每校</a:t>
            </a:r>
            <a:r>
              <a:rPr lang="en-US" altLang="zh-TW" sz="2000" dirty="0">
                <a:latin typeface="+mn-ea"/>
              </a:rPr>
              <a:t>30 </a:t>
            </a:r>
            <a:r>
              <a:rPr lang="zh-TW" altLang="en-US" sz="2000" dirty="0">
                <a:latin typeface="+mn-ea"/>
              </a:rPr>
              <a:t>名</a:t>
            </a:r>
            <a:r>
              <a:rPr lang="en-US" altLang="zh-TW" sz="2000" dirty="0">
                <a:latin typeface="+mn-ea"/>
              </a:rPr>
              <a:t>(</a:t>
            </a:r>
            <a:r>
              <a:rPr lang="zh-TW" altLang="en-US" sz="2000" dirty="0">
                <a:latin typeface="+mn-ea"/>
              </a:rPr>
              <a:t>含直接錄取至多○名，依各校簡章</a:t>
            </a:r>
            <a:r>
              <a:rPr lang="en-US" altLang="zh-TW" sz="2000" dirty="0">
                <a:latin typeface="+mn-ea"/>
              </a:rPr>
              <a:t>)</a:t>
            </a:r>
            <a:endParaRPr lang="zh-TW" altLang="en-US" sz="2000" dirty="0">
              <a:latin typeface="+mn-ea"/>
            </a:endParaRPr>
          </a:p>
          <a:p>
            <a:pPr>
              <a:spcBef>
                <a:spcPts val="600"/>
              </a:spcBef>
              <a:spcAft>
                <a:spcPts val="600"/>
              </a:spcAft>
              <a:defRPr/>
            </a:pPr>
            <a:r>
              <a:rPr lang="zh-TW" altLang="en-US" sz="2000" dirty="0">
                <a:latin typeface="+mn-ea"/>
              </a:rPr>
              <a:t>考試科目：科學能力檢定   實驗實作</a:t>
            </a:r>
            <a:endParaRPr lang="en-US" altLang="zh-TW" sz="2000" dirty="0">
              <a:latin typeface="+mn-ea"/>
            </a:endParaRPr>
          </a:p>
          <a:p>
            <a:pPr>
              <a:spcBef>
                <a:spcPts val="600"/>
              </a:spcBef>
              <a:spcAft>
                <a:spcPts val="600"/>
              </a:spcAft>
              <a:defRPr/>
            </a:pPr>
            <a:r>
              <a:rPr lang="zh-TW" altLang="en-US" sz="2000" dirty="0">
                <a:latin typeface="+mn-ea"/>
              </a:rPr>
              <a:t>日期：</a:t>
            </a:r>
            <a:r>
              <a:rPr lang="en-US" altLang="zh-TW" sz="2000" dirty="0">
                <a:latin typeface="+mn-ea"/>
              </a:rPr>
              <a:t>112</a:t>
            </a:r>
            <a:r>
              <a:rPr lang="zh-TW" altLang="en-US" sz="2000" dirty="0">
                <a:latin typeface="+mn-ea"/>
              </a:rPr>
              <a:t>年</a:t>
            </a:r>
            <a:r>
              <a:rPr lang="en-US" altLang="zh-TW" sz="2000" dirty="0">
                <a:latin typeface="+mn-ea"/>
              </a:rPr>
              <a:t>3</a:t>
            </a:r>
            <a:r>
              <a:rPr lang="zh-TW" altLang="en-US" sz="2000" dirty="0">
                <a:latin typeface="+mn-ea"/>
              </a:rPr>
              <a:t>月</a:t>
            </a:r>
            <a:r>
              <a:rPr lang="en-US" altLang="zh-TW" sz="2000" dirty="0">
                <a:latin typeface="+mn-ea"/>
              </a:rPr>
              <a:t>11</a:t>
            </a:r>
            <a:r>
              <a:rPr lang="zh-TW" altLang="en-US" sz="2000" dirty="0">
                <a:latin typeface="+mn-ea"/>
              </a:rPr>
              <a:t>日</a:t>
            </a:r>
            <a:r>
              <a:rPr lang="en-US" altLang="zh-TW" sz="2000" dirty="0">
                <a:latin typeface="+mn-ea"/>
              </a:rPr>
              <a:t>(</a:t>
            </a:r>
            <a:r>
              <a:rPr lang="zh-TW" altLang="en-US" sz="2000" dirty="0">
                <a:latin typeface="+mn-ea"/>
              </a:rPr>
              <a:t>六</a:t>
            </a:r>
            <a:r>
              <a:rPr lang="en-US" altLang="zh-TW" sz="2000" dirty="0">
                <a:latin typeface="+mn-ea"/>
              </a:rPr>
              <a:t>) </a:t>
            </a:r>
            <a:r>
              <a:rPr lang="zh-TW" altLang="en-US" sz="2000" dirty="0">
                <a:latin typeface="+mn-ea"/>
              </a:rPr>
              <a:t>   </a:t>
            </a:r>
            <a:r>
              <a:rPr lang="en-US" altLang="zh-TW" sz="2000" dirty="0">
                <a:latin typeface="+mn-ea"/>
              </a:rPr>
              <a:t>3</a:t>
            </a:r>
            <a:r>
              <a:rPr lang="zh-TW" altLang="en-US" sz="2000" dirty="0">
                <a:latin typeface="+mn-ea"/>
              </a:rPr>
              <a:t>月</a:t>
            </a:r>
            <a:r>
              <a:rPr lang="en-US" altLang="zh-TW" sz="2000" dirty="0">
                <a:latin typeface="+mn-ea"/>
              </a:rPr>
              <a:t>24-25</a:t>
            </a:r>
            <a:r>
              <a:rPr lang="zh-TW" altLang="en-US" sz="2000" dirty="0">
                <a:latin typeface="+mn-ea"/>
              </a:rPr>
              <a:t>日</a:t>
            </a:r>
            <a:r>
              <a:rPr lang="en-US" altLang="zh-TW" sz="2000" dirty="0">
                <a:latin typeface="+mn-ea"/>
              </a:rPr>
              <a:t>(</a:t>
            </a:r>
            <a:r>
              <a:rPr lang="zh-TW" altLang="en-US" sz="2000" dirty="0">
                <a:latin typeface="+mn-ea"/>
              </a:rPr>
              <a:t>六日</a:t>
            </a:r>
            <a:r>
              <a:rPr lang="en-US" altLang="zh-TW" sz="2000" dirty="0">
                <a:latin typeface="+mn-ea"/>
              </a:rPr>
              <a:t>)</a:t>
            </a:r>
            <a:endParaRPr lang="zh-TW" altLang="en-US" sz="2000" dirty="0">
              <a:latin typeface="+mn-ea"/>
            </a:endParaRPr>
          </a:p>
          <a:p>
            <a:pPr>
              <a:spcBef>
                <a:spcPts val="600"/>
              </a:spcBef>
              <a:spcAft>
                <a:spcPts val="600"/>
              </a:spcAft>
              <a:defRPr/>
            </a:pPr>
            <a:r>
              <a:rPr lang="zh-TW" altLang="en-US" sz="2000" dirty="0">
                <a:latin typeface="+mn-ea"/>
              </a:rPr>
              <a:t>錄取放榜：</a:t>
            </a:r>
            <a:r>
              <a:rPr lang="en-US" altLang="zh-TW" sz="2000" dirty="0">
                <a:latin typeface="+mn-ea"/>
              </a:rPr>
              <a:t>112</a:t>
            </a:r>
            <a:r>
              <a:rPr lang="zh-TW" altLang="en-US" sz="2000" dirty="0">
                <a:latin typeface="+mn-ea"/>
              </a:rPr>
              <a:t>年</a:t>
            </a:r>
            <a:r>
              <a:rPr lang="en-US" altLang="zh-TW" sz="2000" dirty="0">
                <a:latin typeface="+mn-ea"/>
              </a:rPr>
              <a:t>3</a:t>
            </a:r>
            <a:r>
              <a:rPr lang="zh-TW" altLang="en-US" sz="2000" dirty="0">
                <a:latin typeface="+mn-ea"/>
              </a:rPr>
              <a:t>月</a:t>
            </a:r>
            <a:r>
              <a:rPr lang="en-US" altLang="zh-TW" sz="2000" dirty="0">
                <a:latin typeface="+mn-ea"/>
              </a:rPr>
              <a:t>30</a:t>
            </a:r>
            <a:r>
              <a:rPr lang="zh-TW" altLang="en-US" sz="2000" dirty="0">
                <a:latin typeface="+mn-ea"/>
              </a:rPr>
              <a:t>日</a:t>
            </a:r>
            <a:r>
              <a:rPr lang="en-US" altLang="zh-TW" sz="2000" dirty="0">
                <a:latin typeface="+mn-ea"/>
              </a:rPr>
              <a:t>(</a:t>
            </a:r>
            <a:r>
              <a:rPr lang="zh-TW" altLang="en-US" sz="2000" dirty="0">
                <a:latin typeface="+mn-ea"/>
              </a:rPr>
              <a:t>北一女</a:t>
            </a:r>
            <a:r>
              <a:rPr lang="en-US" altLang="zh-TW" sz="2000" dirty="0">
                <a:latin typeface="+mn-ea"/>
              </a:rPr>
              <a:t>)</a:t>
            </a:r>
            <a:r>
              <a:rPr lang="zh-TW" altLang="en-US" sz="2000" dirty="0">
                <a:latin typeface="+mn-ea"/>
              </a:rPr>
              <a:t>、</a:t>
            </a:r>
            <a:r>
              <a:rPr lang="en-US" altLang="zh-TW" sz="2000" dirty="0">
                <a:latin typeface="+mn-ea"/>
              </a:rPr>
              <a:t>3</a:t>
            </a:r>
            <a:r>
              <a:rPr lang="zh-TW" altLang="en-US" sz="2000" dirty="0">
                <a:latin typeface="+mn-ea"/>
              </a:rPr>
              <a:t>月</a:t>
            </a:r>
            <a:r>
              <a:rPr lang="en-US" altLang="zh-TW" sz="2000" dirty="0">
                <a:latin typeface="+mn-ea"/>
              </a:rPr>
              <a:t>31</a:t>
            </a:r>
            <a:r>
              <a:rPr lang="zh-TW" altLang="en-US" sz="2000" dirty="0">
                <a:latin typeface="+mn-ea"/>
              </a:rPr>
              <a:t>日</a:t>
            </a:r>
            <a:r>
              <a:rPr lang="en-US" altLang="zh-TW" sz="2000" dirty="0">
                <a:latin typeface="+mn-ea"/>
              </a:rPr>
              <a:t>(</a:t>
            </a:r>
            <a:r>
              <a:rPr lang="zh-TW" altLang="en-US" sz="2000" dirty="0">
                <a:latin typeface="+mn-ea"/>
              </a:rPr>
              <a:t>建中</a:t>
            </a:r>
            <a:r>
              <a:rPr lang="en-US" altLang="zh-TW" sz="2000" dirty="0">
                <a:latin typeface="+mn-ea"/>
              </a:rPr>
              <a:t>)</a:t>
            </a:r>
            <a:r>
              <a:rPr lang="zh-TW" altLang="en-US" sz="2000" dirty="0">
                <a:latin typeface="+mn-ea"/>
              </a:rPr>
              <a:t>、</a:t>
            </a:r>
            <a:r>
              <a:rPr lang="en-US" altLang="zh-TW" sz="2000" dirty="0">
                <a:latin typeface="+mn-ea"/>
              </a:rPr>
              <a:t>4</a:t>
            </a:r>
            <a:r>
              <a:rPr lang="zh-TW" altLang="en-US" sz="2000" dirty="0">
                <a:latin typeface="+mn-ea"/>
              </a:rPr>
              <a:t>月</a:t>
            </a:r>
            <a:r>
              <a:rPr lang="en-US" altLang="zh-TW" sz="2000" dirty="0">
                <a:latin typeface="+mn-ea"/>
              </a:rPr>
              <a:t>6</a:t>
            </a:r>
            <a:r>
              <a:rPr lang="zh-TW" altLang="en-US" sz="2000" dirty="0">
                <a:latin typeface="+mn-ea"/>
              </a:rPr>
              <a:t>日</a:t>
            </a:r>
            <a:r>
              <a:rPr lang="en-US" altLang="zh-TW" sz="2000" dirty="0">
                <a:latin typeface="+mn-ea"/>
              </a:rPr>
              <a:t>(</a:t>
            </a:r>
            <a:r>
              <a:rPr lang="zh-TW" altLang="en-US" sz="2000" dirty="0">
                <a:latin typeface="+mn-ea"/>
              </a:rPr>
              <a:t>附中</a:t>
            </a:r>
            <a:r>
              <a:rPr lang="en-US" altLang="zh-TW" sz="2000" dirty="0">
                <a:latin typeface="+mn-ea"/>
              </a:rPr>
              <a:t>)</a:t>
            </a:r>
            <a:endParaRPr lang="zh-TW" altLang="en-US" sz="2000" dirty="0">
              <a:latin typeface="+mn-ea"/>
            </a:endParaRPr>
          </a:p>
          <a:p>
            <a:pPr>
              <a:spcBef>
                <a:spcPts val="600"/>
              </a:spcBef>
              <a:spcAft>
                <a:spcPts val="600"/>
              </a:spcAft>
              <a:defRPr/>
            </a:pPr>
            <a:r>
              <a:rPr lang="zh-TW" altLang="en-US" sz="2000" dirty="0">
                <a:latin typeface="+mn-ea"/>
              </a:rPr>
              <a:t>錄取報到：正取</a:t>
            </a:r>
            <a:r>
              <a:rPr lang="en-US" altLang="zh-TW" sz="2000" dirty="0">
                <a:latin typeface="+mn-ea"/>
              </a:rPr>
              <a:t>112</a:t>
            </a:r>
            <a:r>
              <a:rPr lang="zh-TW" altLang="en-US" sz="2000" dirty="0">
                <a:latin typeface="+mn-ea"/>
              </a:rPr>
              <a:t>年</a:t>
            </a:r>
            <a:r>
              <a:rPr lang="en-US" altLang="zh-TW" sz="2000" dirty="0">
                <a:latin typeface="+mn-ea"/>
              </a:rPr>
              <a:t>4</a:t>
            </a:r>
            <a:r>
              <a:rPr lang="zh-TW" altLang="en-US" sz="2000" dirty="0">
                <a:latin typeface="+mn-ea"/>
              </a:rPr>
              <a:t>月</a:t>
            </a:r>
            <a:r>
              <a:rPr lang="en-US" altLang="zh-TW" sz="2000" dirty="0">
                <a:latin typeface="+mn-ea"/>
              </a:rPr>
              <a:t>7</a:t>
            </a:r>
            <a:r>
              <a:rPr lang="zh-TW" altLang="en-US" sz="2000" dirty="0">
                <a:latin typeface="+mn-ea"/>
              </a:rPr>
              <a:t>日</a:t>
            </a:r>
            <a:r>
              <a:rPr lang="en-US" altLang="zh-TW" sz="2000" dirty="0">
                <a:latin typeface="+mn-ea"/>
              </a:rPr>
              <a:t>(</a:t>
            </a:r>
            <a:r>
              <a:rPr lang="zh-TW" altLang="en-US" sz="2000" dirty="0">
                <a:latin typeface="+mn-ea"/>
              </a:rPr>
              <a:t>五</a:t>
            </a:r>
            <a:r>
              <a:rPr lang="en-US" altLang="zh-TW" sz="2000" dirty="0">
                <a:latin typeface="+mn-ea"/>
              </a:rPr>
              <a:t>)</a:t>
            </a:r>
          </a:p>
          <a:p>
            <a:pPr lvl="0">
              <a:defRPr/>
            </a:pPr>
            <a:r>
              <a:rPr lang="zh-TW" altLang="en-US" sz="2000" dirty="0">
                <a:latin typeface="+mn-ea"/>
              </a:rPr>
              <a:t>相關資訊請見招生學校網頁或教務處</a:t>
            </a:r>
            <a:r>
              <a:rPr lang="zh-TW" altLang="en-US" sz="2800" b="1" dirty="0">
                <a:solidFill>
                  <a:prstClr val="black"/>
                </a:solidFill>
              </a:rPr>
              <a:t>　</a:t>
            </a:r>
            <a:endParaRPr lang="zh-TW" altLang="en-US" sz="2000" b="1" dirty="0">
              <a:solidFill>
                <a:srgbClr val="FF0000"/>
              </a:solidFill>
            </a:endParaRPr>
          </a:p>
          <a:p>
            <a:pPr>
              <a:spcBef>
                <a:spcPts val="600"/>
              </a:spcBef>
              <a:spcAft>
                <a:spcPts val="600"/>
              </a:spcAft>
              <a:defRPr/>
            </a:pPr>
            <a:endParaRPr lang="zh-TW" altLang="en-US" sz="2000" dirty="0">
              <a:latin typeface="+mn-ea"/>
            </a:endParaRPr>
          </a:p>
        </p:txBody>
      </p:sp>
      <p:sp>
        <p:nvSpPr>
          <p:cNvPr id="2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54585" y="125375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54585" y="169431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51621" y="2164832"/>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51621" y="262535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51621" y="3085886"/>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51621" y="3838004"/>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49360" y="4308517"/>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49360" y="4756356"/>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49360" y="522686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49360" y="5680117"/>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60288" y="6133365"/>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3310502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4850825"/>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1" y="636929"/>
            <a:ext cx="4922379"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66</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3840011"/>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1289" y="5851312"/>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7158" y="5098538"/>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8" y="6099976"/>
            <a:ext cx="1107996" cy="369332"/>
          </a:xfrm>
          <a:prstGeom prst="rect">
            <a:avLst/>
          </a:prstGeom>
          <a:noFill/>
        </p:spPr>
        <p:txBody>
          <a:bodyPr wrap="none" rtlCol="0">
            <a:spAutoFit/>
          </a:bodyPr>
          <a:lstStyle/>
          <a:p>
            <a:r>
              <a:rPr lang="zh-TW" altLang="en-US" b="1" dirty="0"/>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3551157" y="472567"/>
            <a:ext cx="8640843" cy="677108"/>
          </a:xfrm>
          <a:prstGeom prst="rect">
            <a:avLst/>
          </a:prstGeom>
          <a:noFill/>
        </p:spPr>
        <p:txBody>
          <a:bodyPr wrap="square" lIns="0" tIns="0" rIns="0" bIns="0" rtlCol="0" anchor="t">
            <a:spAutoFit/>
          </a:bodyPr>
          <a:lstStyle/>
          <a:p>
            <a:pPr algn="ctr"/>
            <a:r>
              <a:rPr lang="zh-TW" altLang="en-US" sz="4400" b="1" dirty="0"/>
              <a:t>基北區特招考試分發</a:t>
            </a:r>
            <a:endParaRPr lang="en-US" sz="4400" b="1" dirty="0"/>
          </a:p>
        </p:txBody>
      </p:sp>
      <p:sp>
        <p:nvSpPr>
          <p:cNvPr id="2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41193" y="1392670"/>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41193" y="2098150"/>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8229" y="2568663"/>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8229" y="3003552"/>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8229" y="3788817"/>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8229" y="4233288"/>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5968" y="468670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5968" y="5126002"/>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xmlns="" id="{0823C732-8F44-466E-B9A4-83308DEE4F76}"/>
              </a:ext>
            </a:extLst>
          </p:cNvPr>
          <p:cNvSpPr>
            <a:spLocks noEditPoints="1"/>
          </p:cNvSpPr>
          <p:nvPr/>
        </p:nvSpPr>
        <p:spPr bwMode="auto">
          <a:xfrm>
            <a:off x="2235968" y="5596515"/>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 name="矩形 3"/>
          <p:cNvSpPr/>
          <p:nvPr/>
        </p:nvSpPr>
        <p:spPr>
          <a:xfrm>
            <a:off x="2397821" y="1314041"/>
            <a:ext cx="9472126" cy="5170646"/>
          </a:xfrm>
          <a:prstGeom prst="rect">
            <a:avLst/>
          </a:prstGeom>
        </p:spPr>
        <p:txBody>
          <a:bodyPr wrap="square">
            <a:spAutoFit/>
          </a:bodyPr>
          <a:lstStyle/>
          <a:p>
            <a:pPr>
              <a:spcBef>
                <a:spcPts val="0"/>
              </a:spcBef>
              <a:defRPr/>
            </a:pPr>
            <a:r>
              <a:rPr lang="zh-TW" altLang="en-US" sz="2000" dirty="0">
                <a:latin typeface="+mn-ea"/>
              </a:rPr>
              <a:t>招生學校：</a:t>
            </a:r>
            <a:r>
              <a:rPr lang="zh-TW" altLang="en-US" sz="2000" dirty="0">
                <a:solidFill>
                  <a:srgbClr val="FF0000"/>
                </a:solidFill>
                <a:latin typeface="+mn-ea"/>
              </a:rPr>
              <a:t>中正高中</a:t>
            </a:r>
            <a:r>
              <a:rPr lang="en-US" altLang="zh-TW" sz="2000" dirty="0">
                <a:solidFill>
                  <a:srgbClr val="FF0000"/>
                </a:solidFill>
                <a:latin typeface="+mn-ea"/>
              </a:rPr>
              <a:t>(</a:t>
            </a:r>
            <a:r>
              <a:rPr lang="zh-TW" altLang="en-US" sz="2000" dirty="0">
                <a:solidFill>
                  <a:srgbClr val="FF0000"/>
                </a:solidFill>
                <a:latin typeface="+mn-ea"/>
              </a:rPr>
              <a:t>國際移動力課程實驗班</a:t>
            </a:r>
            <a:r>
              <a:rPr lang="en-US" altLang="zh-TW" sz="2000" dirty="0">
                <a:solidFill>
                  <a:srgbClr val="FF0000"/>
                </a:solidFill>
                <a:latin typeface="+mn-ea"/>
              </a:rPr>
              <a:t>)</a:t>
            </a:r>
            <a:r>
              <a:rPr lang="zh-TW" altLang="en-US" sz="2000" dirty="0">
                <a:latin typeface="+mn-ea"/>
              </a:rPr>
              <a:t>、師大附中</a:t>
            </a:r>
            <a:r>
              <a:rPr lang="en-US" altLang="zh-TW" sz="2000" dirty="0">
                <a:latin typeface="+mn-ea"/>
              </a:rPr>
              <a:t>(</a:t>
            </a:r>
            <a:r>
              <a:rPr lang="zh-TW" altLang="en-US" sz="2000" dirty="0">
                <a:latin typeface="+mn-ea"/>
              </a:rPr>
              <a:t>資訊科學特色班</a:t>
            </a:r>
            <a:r>
              <a:rPr lang="en-US" altLang="zh-TW" sz="2000" dirty="0">
                <a:latin typeface="+mn-ea"/>
              </a:rPr>
              <a:t>)</a:t>
            </a:r>
            <a:r>
              <a:rPr lang="zh-TW" altLang="en-US" sz="2000" dirty="0">
                <a:latin typeface="+mn-ea"/>
              </a:rPr>
              <a:t>、</a:t>
            </a:r>
            <a:endParaRPr lang="en-US" altLang="zh-TW" sz="2000" dirty="0">
              <a:latin typeface="+mn-ea"/>
            </a:endParaRPr>
          </a:p>
          <a:p>
            <a:pPr>
              <a:spcBef>
                <a:spcPts val="0"/>
              </a:spcBef>
              <a:defRPr/>
            </a:pPr>
            <a:r>
              <a:rPr lang="zh-TW" altLang="en-US" sz="2000" dirty="0">
                <a:latin typeface="+mn-ea"/>
              </a:rPr>
              <a:t>             西松高中</a:t>
            </a:r>
            <a:r>
              <a:rPr lang="en-US" altLang="zh-TW" sz="2000" dirty="0">
                <a:latin typeface="+mn-ea"/>
              </a:rPr>
              <a:t>(</a:t>
            </a:r>
            <a:r>
              <a:rPr lang="zh-TW" altLang="en-US" sz="2000" dirty="0">
                <a:latin typeface="+mn-ea"/>
              </a:rPr>
              <a:t>國際文憑雙語實驗班</a:t>
            </a:r>
            <a:r>
              <a:rPr lang="en-US" altLang="zh-TW" sz="2000" dirty="0">
                <a:latin typeface="+mn-ea"/>
              </a:rPr>
              <a:t>)</a:t>
            </a:r>
            <a:r>
              <a:rPr lang="zh-TW" altLang="en-US" sz="2000" dirty="0">
                <a:latin typeface="+mn-ea"/>
              </a:rPr>
              <a:t>、海大附中</a:t>
            </a:r>
            <a:r>
              <a:rPr lang="en-US" altLang="zh-TW" sz="2000" dirty="0">
                <a:latin typeface="+mn-ea"/>
              </a:rPr>
              <a:t>(</a:t>
            </a:r>
            <a:r>
              <a:rPr lang="zh-TW" altLang="en-US" sz="2000" dirty="0">
                <a:latin typeface="+mn-ea"/>
              </a:rPr>
              <a:t>海洋科技人文培育實驗特色班</a:t>
            </a:r>
            <a:r>
              <a:rPr lang="en-US" altLang="zh-TW" sz="2000" dirty="0">
                <a:latin typeface="+mn-ea"/>
              </a:rPr>
              <a:t>)</a:t>
            </a:r>
          </a:p>
          <a:p>
            <a:pPr>
              <a:lnSpc>
                <a:spcPct val="150000"/>
              </a:lnSpc>
              <a:spcBef>
                <a:spcPts val="0"/>
              </a:spcBef>
              <a:defRPr/>
            </a:pPr>
            <a:r>
              <a:rPr lang="zh-TW" altLang="en-US" sz="2000" dirty="0">
                <a:latin typeface="+mn-ea"/>
              </a:rPr>
              <a:t>報名日期：</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19</a:t>
            </a:r>
            <a:r>
              <a:rPr lang="zh-TW" altLang="en-US" sz="2000" dirty="0">
                <a:latin typeface="+mn-ea"/>
              </a:rPr>
              <a:t>日</a:t>
            </a:r>
            <a:r>
              <a:rPr lang="en-US" altLang="zh-TW" sz="2000" dirty="0">
                <a:latin typeface="+mn-ea"/>
              </a:rPr>
              <a:t>-21</a:t>
            </a:r>
            <a:r>
              <a:rPr lang="zh-TW" altLang="en-US" sz="2000" dirty="0">
                <a:latin typeface="+mn-ea"/>
              </a:rPr>
              <a:t>日</a:t>
            </a:r>
            <a:r>
              <a:rPr lang="en-US" altLang="zh-TW" sz="2000" dirty="0">
                <a:latin typeface="+mn-ea"/>
              </a:rPr>
              <a:t>【</a:t>
            </a:r>
            <a:r>
              <a:rPr lang="zh-TW" altLang="en-US" sz="2000" dirty="0">
                <a:latin typeface="+mn-ea"/>
              </a:rPr>
              <a:t>擇</a:t>
            </a:r>
            <a:r>
              <a:rPr lang="zh-TW" altLang="en-US" sz="2000" dirty="0">
                <a:solidFill>
                  <a:schemeClr val="accent1"/>
                </a:solidFill>
                <a:latin typeface="+mn-ea"/>
              </a:rPr>
              <a:t>一校</a:t>
            </a:r>
            <a:r>
              <a:rPr lang="zh-TW" altLang="en-US" sz="2000" dirty="0">
                <a:latin typeface="+mn-ea"/>
              </a:rPr>
              <a:t>報名</a:t>
            </a:r>
            <a:r>
              <a:rPr lang="en-US" altLang="zh-TW" sz="2000" dirty="0">
                <a:latin typeface="+mn-ea"/>
              </a:rPr>
              <a:t>】</a:t>
            </a:r>
          </a:p>
          <a:p>
            <a:pPr>
              <a:lnSpc>
                <a:spcPct val="150000"/>
              </a:lnSpc>
              <a:spcBef>
                <a:spcPts val="0"/>
              </a:spcBef>
              <a:defRPr/>
            </a:pPr>
            <a:r>
              <a:rPr lang="zh-TW" altLang="en-US" sz="2000" dirty="0">
                <a:latin typeface="+mn-ea"/>
              </a:rPr>
              <a:t>會考成績為報名門檻。</a:t>
            </a:r>
          </a:p>
          <a:p>
            <a:pPr>
              <a:spcBef>
                <a:spcPts val="600"/>
              </a:spcBef>
              <a:defRPr/>
            </a:pPr>
            <a:r>
              <a:rPr lang="zh-TW" altLang="en-US" sz="2000" dirty="0">
                <a:solidFill>
                  <a:srgbClr val="FF0000"/>
                </a:solidFill>
                <a:latin typeface="+mn-ea"/>
              </a:rPr>
              <a:t>考試科目：中正高中</a:t>
            </a:r>
            <a:r>
              <a:rPr lang="en-US" altLang="zh-TW" sz="2000" dirty="0">
                <a:solidFill>
                  <a:srgbClr val="FF0000"/>
                </a:solidFill>
                <a:latin typeface="+mn-ea"/>
              </a:rPr>
              <a:t>(</a:t>
            </a:r>
            <a:r>
              <a:rPr lang="zh-TW" altLang="en-US" sz="2000" dirty="0">
                <a:solidFill>
                  <a:srgbClr val="FF0000"/>
                </a:solidFill>
                <a:latin typeface="+mn-ea"/>
              </a:rPr>
              <a:t>句意解析、訊息判別、創意思考</a:t>
            </a:r>
            <a:r>
              <a:rPr lang="en-US" altLang="zh-TW" sz="2000" dirty="0">
                <a:solidFill>
                  <a:srgbClr val="FF0000"/>
                </a:solidFill>
                <a:latin typeface="+mn-ea"/>
              </a:rPr>
              <a:t>)</a:t>
            </a:r>
            <a:r>
              <a:rPr lang="zh-TW" altLang="en-US" sz="2000" dirty="0">
                <a:solidFill>
                  <a:srgbClr val="FF0000"/>
                </a:solidFill>
                <a:latin typeface="+mn-ea"/>
              </a:rPr>
              <a:t>、師大附中</a:t>
            </a:r>
            <a:r>
              <a:rPr lang="en-US" altLang="zh-TW" sz="2000" dirty="0">
                <a:solidFill>
                  <a:srgbClr val="FF0000"/>
                </a:solidFill>
                <a:latin typeface="+mn-ea"/>
              </a:rPr>
              <a:t>(</a:t>
            </a:r>
            <a:r>
              <a:rPr lang="zh-TW" altLang="en-US" sz="2000" dirty="0">
                <a:solidFill>
                  <a:srgbClr val="FF0000"/>
                </a:solidFill>
                <a:latin typeface="+mn-ea"/>
              </a:rPr>
              <a:t>數學、運算思維</a:t>
            </a:r>
            <a:r>
              <a:rPr lang="en-US" altLang="zh-TW" sz="2000" dirty="0">
                <a:solidFill>
                  <a:srgbClr val="FF0000"/>
                </a:solidFill>
                <a:latin typeface="+mn-ea"/>
              </a:rPr>
              <a:t>)</a:t>
            </a:r>
          </a:p>
          <a:p>
            <a:pPr>
              <a:spcBef>
                <a:spcPts val="600"/>
              </a:spcBef>
              <a:defRPr/>
            </a:pPr>
            <a:r>
              <a:rPr lang="zh-TW" altLang="en-US" sz="2000" dirty="0">
                <a:solidFill>
                  <a:srgbClr val="FF0000"/>
                </a:solidFill>
                <a:latin typeface="+mn-ea"/>
              </a:rPr>
              <a:t>                  西松高中</a:t>
            </a:r>
            <a:r>
              <a:rPr lang="en-US" altLang="zh-TW" sz="2000" dirty="0">
                <a:solidFill>
                  <a:srgbClr val="FF0000"/>
                </a:solidFill>
                <a:latin typeface="+mn-ea"/>
              </a:rPr>
              <a:t>(</a:t>
            </a:r>
            <a:r>
              <a:rPr lang="zh-TW" altLang="en-US" sz="2000" dirty="0">
                <a:solidFill>
                  <a:srgbClr val="FF0000"/>
                </a:solidFill>
                <a:latin typeface="+mn-ea"/>
              </a:rPr>
              <a:t>文本分析、資料判讀</a:t>
            </a:r>
            <a:r>
              <a:rPr lang="en-US" altLang="zh-TW" sz="2000" dirty="0">
                <a:solidFill>
                  <a:srgbClr val="FF0000"/>
                </a:solidFill>
                <a:latin typeface="+mn-ea"/>
              </a:rPr>
              <a:t>)</a:t>
            </a:r>
            <a:r>
              <a:rPr lang="zh-TW" altLang="en-US" sz="2000" dirty="0">
                <a:solidFill>
                  <a:srgbClr val="FF0000"/>
                </a:solidFill>
                <a:latin typeface="+mn-ea"/>
              </a:rPr>
              <a:t>、海大附中</a:t>
            </a:r>
            <a:r>
              <a:rPr lang="en-US" altLang="zh-TW" sz="2000" dirty="0">
                <a:solidFill>
                  <a:srgbClr val="FF0000"/>
                </a:solidFill>
                <a:latin typeface="+mn-ea"/>
              </a:rPr>
              <a:t>(</a:t>
            </a:r>
            <a:r>
              <a:rPr lang="zh-TW" altLang="en-US" sz="2000" dirty="0">
                <a:solidFill>
                  <a:srgbClr val="FF0000"/>
                </a:solidFill>
                <a:latin typeface="+mn-ea"/>
              </a:rPr>
              <a:t>數學能力、自然能力</a:t>
            </a:r>
            <a:r>
              <a:rPr lang="en-US" altLang="zh-TW" sz="2000" dirty="0">
                <a:solidFill>
                  <a:srgbClr val="FF0000"/>
                </a:solidFill>
                <a:latin typeface="+mn-ea"/>
              </a:rPr>
              <a:t>)</a:t>
            </a:r>
          </a:p>
          <a:p>
            <a:pPr>
              <a:lnSpc>
                <a:spcPct val="150000"/>
              </a:lnSpc>
              <a:spcBef>
                <a:spcPts val="0"/>
              </a:spcBef>
              <a:defRPr/>
            </a:pPr>
            <a:r>
              <a:rPr lang="zh-TW" altLang="en-US" sz="2000" dirty="0">
                <a:latin typeface="+mn-ea"/>
              </a:rPr>
              <a:t>考試日期：</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25</a:t>
            </a:r>
            <a:r>
              <a:rPr lang="zh-TW" altLang="en-US" sz="2000" dirty="0">
                <a:latin typeface="+mn-ea"/>
              </a:rPr>
              <a:t>日</a:t>
            </a:r>
            <a:r>
              <a:rPr lang="en-US" altLang="zh-TW" sz="2000" dirty="0">
                <a:latin typeface="+mn-ea"/>
              </a:rPr>
              <a:t>(</a:t>
            </a:r>
            <a:r>
              <a:rPr lang="zh-TW" altLang="en-US" sz="2000" dirty="0">
                <a:latin typeface="+mn-ea"/>
              </a:rPr>
              <a:t>日</a:t>
            </a:r>
            <a:r>
              <a:rPr lang="en-US" altLang="zh-TW" sz="2000" dirty="0">
                <a:latin typeface="+mn-ea"/>
              </a:rPr>
              <a:t>)</a:t>
            </a:r>
          </a:p>
          <a:p>
            <a:pPr>
              <a:lnSpc>
                <a:spcPct val="150000"/>
              </a:lnSpc>
              <a:spcBef>
                <a:spcPts val="0"/>
              </a:spcBef>
              <a:defRPr/>
            </a:pPr>
            <a:r>
              <a:rPr lang="zh-TW" altLang="en-US" sz="2000" dirty="0">
                <a:latin typeface="+mn-ea"/>
              </a:rPr>
              <a:t>成績查詢截止日：</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27</a:t>
            </a:r>
            <a:r>
              <a:rPr lang="zh-TW" altLang="en-US" sz="2000" dirty="0">
                <a:latin typeface="+mn-ea"/>
              </a:rPr>
              <a:t>日</a:t>
            </a:r>
            <a:r>
              <a:rPr lang="en-US" altLang="zh-TW" sz="2000" dirty="0">
                <a:latin typeface="+mn-ea"/>
              </a:rPr>
              <a:t>(</a:t>
            </a:r>
            <a:r>
              <a:rPr lang="zh-TW" altLang="en-US" sz="2000" dirty="0">
                <a:latin typeface="+mn-ea"/>
              </a:rPr>
              <a:t>一</a:t>
            </a:r>
            <a:r>
              <a:rPr lang="en-US" altLang="zh-TW" sz="2000" dirty="0">
                <a:latin typeface="+mn-ea"/>
              </a:rPr>
              <a:t>)</a:t>
            </a:r>
            <a:endParaRPr lang="zh-TW" altLang="en-US" sz="2000" dirty="0">
              <a:latin typeface="+mn-ea"/>
            </a:endParaRPr>
          </a:p>
          <a:p>
            <a:pPr>
              <a:lnSpc>
                <a:spcPct val="150000"/>
              </a:lnSpc>
              <a:spcBef>
                <a:spcPts val="0"/>
              </a:spcBef>
              <a:defRPr/>
            </a:pPr>
            <a:r>
              <a:rPr lang="zh-TW" altLang="en-US" sz="2000" dirty="0">
                <a:latin typeface="+mn-ea"/>
              </a:rPr>
              <a:t>志願選填：</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27</a:t>
            </a:r>
            <a:r>
              <a:rPr lang="zh-TW" altLang="en-US" sz="2000" dirty="0">
                <a:latin typeface="+mn-ea"/>
              </a:rPr>
              <a:t>日</a:t>
            </a:r>
            <a:r>
              <a:rPr lang="en-US" altLang="zh-TW" sz="2000" dirty="0">
                <a:latin typeface="+mn-ea"/>
              </a:rPr>
              <a:t>(</a:t>
            </a:r>
            <a:r>
              <a:rPr lang="zh-TW" altLang="en-US" sz="2000" dirty="0">
                <a:latin typeface="+mn-ea"/>
              </a:rPr>
              <a:t>二</a:t>
            </a:r>
            <a:r>
              <a:rPr lang="en-US" altLang="zh-TW" sz="2000" dirty="0">
                <a:latin typeface="+mn-ea"/>
              </a:rPr>
              <a:t>)~6</a:t>
            </a:r>
            <a:r>
              <a:rPr lang="zh-TW" altLang="en-US" sz="2000" dirty="0">
                <a:latin typeface="+mn-ea"/>
              </a:rPr>
              <a:t>月</a:t>
            </a:r>
            <a:r>
              <a:rPr lang="en-US" altLang="zh-TW" sz="2000" dirty="0">
                <a:latin typeface="+mn-ea"/>
              </a:rPr>
              <a:t>29</a:t>
            </a:r>
            <a:r>
              <a:rPr lang="zh-TW" altLang="en-US" sz="2000" dirty="0">
                <a:latin typeface="+mn-ea"/>
              </a:rPr>
              <a:t>日</a:t>
            </a:r>
            <a:r>
              <a:rPr lang="en-US" altLang="zh-TW" sz="2000" dirty="0">
                <a:latin typeface="+mn-ea"/>
              </a:rPr>
              <a:t>(</a:t>
            </a:r>
            <a:r>
              <a:rPr lang="zh-TW" altLang="en-US" sz="2000">
                <a:latin typeface="+mn-ea"/>
              </a:rPr>
              <a:t>四</a:t>
            </a:r>
            <a:r>
              <a:rPr lang="en-US" altLang="zh-TW" sz="2000">
                <a:latin typeface="+mn-ea"/>
              </a:rPr>
              <a:t>)</a:t>
            </a:r>
            <a:endParaRPr lang="zh-TW" altLang="en-US" sz="2000" dirty="0">
              <a:latin typeface="+mn-ea"/>
            </a:endParaRPr>
          </a:p>
          <a:p>
            <a:pPr>
              <a:lnSpc>
                <a:spcPct val="150000"/>
              </a:lnSpc>
              <a:spcBef>
                <a:spcPts val="0"/>
              </a:spcBef>
              <a:defRPr/>
            </a:pPr>
            <a:r>
              <a:rPr lang="zh-TW" altLang="en-US" sz="2000" dirty="0">
                <a:latin typeface="+mn-ea"/>
              </a:rPr>
              <a:t>分發放榜：</a:t>
            </a:r>
            <a:r>
              <a:rPr lang="en-US" altLang="zh-TW" sz="2000" dirty="0">
                <a:latin typeface="+mn-ea"/>
              </a:rPr>
              <a:t>112</a:t>
            </a:r>
            <a:r>
              <a:rPr lang="zh-TW" altLang="en-US" sz="2000" dirty="0">
                <a:latin typeface="+mn-ea"/>
              </a:rPr>
              <a:t>年</a:t>
            </a:r>
            <a:r>
              <a:rPr lang="en-US" altLang="zh-TW" sz="2000" dirty="0">
                <a:latin typeface="+mn-ea"/>
              </a:rPr>
              <a:t>7</a:t>
            </a:r>
            <a:r>
              <a:rPr lang="zh-TW" altLang="en-US" sz="2000" dirty="0">
                <a:latin typeface="+mn-ea"/>
              </a:rPr>
              <a:t>月</a:t>
            </a:r>
            <a:r>
              <a:rPr lang="en-US" altLang="zh-TW" sz="2000" dirty="0">
                <a:latin typeface="+mn-ea"/>
              </a:rPr>
              <a:t>14</a:t>
            </a:r>
            <a:r>
              <a:rPr lang="zh-TW" altLang="en-US" sz="2000" dirty="0">
                <a:latin typeface="+mn-ea"/>
              </a:rPr>
              <a:t>日</a:t>
            </a:r>
            <a:r>
              <a:rPr lang="en-US" altLang="zh-TW" sz="2000" dirty="0">
                <a:latin typeface="+mn-ea"/>
              </a:rPr>
              <a:t>(</a:t>
            </a:r>
            <a:r>
              <a:rPr lang="zh-TW" altLang="en-US" sz="2000" dirty="0">
                <a:latin typeface="+mn-ea"/>
              </a:rPr>
              <a:t>五</a:t>
            </a:r>
            <a:r>
              <a:rPr lang="en-US" altLang="zh-TW" sz="2000" dirty="0">
                <a:latin typeface="+mn-ea"/>
              </a:rPr>
              <a:t>)【</a:t>
            </a:r>
            <a:r>
              <a:rPr lang="zh-TW" altLang="en-US" sz="2000" dirty="0">
                <a:latin typeface="+mn-ea"/>
              </a:rPr>
              <a:t>與基北區免試一次分發到位</a:t>
            </a:r>
            <a:r>
              <a:rPr lang="en-US" altLang="zh-TW" sz="2000" dirty="0">
                <a:latin typeface="+mn-ea"/>
              </a:rPr>
              <a:t>】</a:t>
            </a:r>
          </a:p>
          <a:p>
            <a:pPr>
              <a:lnSpc>
                <a:spcPct val="150000"/>
              </a:lnSpc>
              <a:spcBef>
                <a:spcPts val="0"/>
              </a:spcBef>
              <a:defRPr/>
            </a:pPr>
            <a:r>
              <a:rPr lang="zh-TW" altLang="en-US" sz="2000" dirty="0">
                <a:latin typeface="+mn-ea"/>
              </a:rPr>
              <a:t>相關資訊請見  </a:t>
            </a:r>
            <a:r>
              <a:rPr lang="en-US" altLang="zh-TW" sz="2000" dirty="0">
                <a:latin typeface="+mn-ea"/>
                <a:hlinkClick r:id="rId2"/>
              </a:rPr>
              <a:t>https://</a:t>
            </a:r>
            <a:r>
              <a:rPr lang="en-US" altLang="zh-TW" sz="2000" dirty="0" err="1">
                <a:latin typeface="+mn-ea"/>
                <a:hlinkClick r:id="rId2"/>
              </a:rPr>
              <a:t>specialexam.pro.k12ea.gov.tw</a:t>
            </a:r>
            <a:r>
              <a:rPr lang="en-US" altLang="zh-TW" sz="2000" dirty="0">
                <a:latin typeface="+mn-ea"/>
                <a:hlinkClick r:id="rId2"/>
              </a:rPr>
              <a:t>/</a:t>
            </a:r>
            <a:endParaRPr lang="en-US" altLang="zh-TW" sz="2000" dirty="0">
              <a:latin typeface="+mn-ea"/>
            </a:endParaRPr>
          </a:p>
          <a:p>
            <a:pPr>
              <a:lnSpc>
                <a:spcPct val="150000"/>
              </a:lnSpc>
              <a:spcBef>
                <a:spcPts val="0"/>
              </a:spcBef>
              <a:defRPr/>
            </a:pPr>
            <a:r>
              <a:rPr lang="en-US" altLang="zh-TW" sz="2000" dirty="0">
                <a:latin typeface="+mn-ea"/>
              </a:rPr>
              <a:t>             112</a:t>
            </a:r>
            <a:r>
              <a:rPr lang="zh-TW" altLang="en-US" sz="2000" dirty="0">
                <a:latin typeface="+mn-ea"/>
              </a:rPr>
              <a:t>學年度高級中等學校特色招生考試分發入學宣導網站</a:t>
            </a:r>
          </a:p>
        </p:txBody>
      </p:sp>
      <p:sp>
        <p:nvSpPr>
          <p:cNvPr id="45" name="文字方塊 44"/>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28471434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Oval 83">
            <a:extLst>
              <a:ext uri="{FF2B5EF4-FFF2-40B4-BE49-F238E27FC236}">
                <a16:creationId xmlns:a16="http://schemas.microsoft.com/office/drawing/2014/main" xmlns="" id="{B43C524D-9D6A-4800-B4AC-49E079ABD482}"/>
              </a:ext>
            </a:extLst>
          </p:cNvPr>
          <p:cNvSpPr/>
          <p:nvPr/>
        </p:nvSpPr>
        <p:spPr>
          <a:xfrm rot="5400000">
            <a:off x="7727387" y="3199252"/>
            <a:ext cx="5380018" cy="1217807"/>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83">
            <a:extLst>
              <a:ext uri="{FF2B5EF4-FFF2-40B4-BE49-F238E27FC236}">
                <a16:creationId xmlns:a16="http://schemas.microsoft.com/office/drawing/2014/main" xmlns="" id="{B43C524D-9D6A-4800-B4AC-49E079ABD482}"/>
              </a:ext>
            </a:extLst>
          </p:cNvPr>
          <p:cNvSpPr/>
          <p:nvPr/>
        </p:nvSpPr>
        <p:spPr>
          <a:xfrm rot="5400000">
            <a:off x="6461765" y="3385234"/>
            <a:ext cx="4321220" cy="973559"/>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Arrow: Chevron 51">
            <a:extLst>
              <a:ext uri="{FF2B5EF4-FFF2-40B4-BE49-F238E27FC236}">
                <a16:creationId xmlns:a16="http://schemas.microsoft.com/office/drawing/2014/main" xmlns="" id="{421BF210-F8C0-47E7-92CA-34F5EF9AA6FA}"/>
              </a:ext>
            </a:extLst>
          </p:cNvPr>
          <p:cNvSpPr/>
          <p:nvPr/>
        </p:nvSpPr>
        <p:spPr>
          <a:xfrm rot="10800000" flipH="1">
            <a:off x="4500681" y="4542276"/>
            <a:ext cx="3106619" cy="919876"/>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Oval 115">
            <a:extLst>
              <a:ext uri="{FF2B5EF4-FFF2-40B4-BE49-F238E27FC236}">
                <a16:creationId xmlns:a16="http://schemas.microsoft.com/office/drawing/2014/main" xmlns="" id="{424DBE1A-28BA-4F2D-87FC-2C0875049881}"/>
              </a:ext>
            </a:extLst>
          </p:cNvPr>
          <p:cNvSpPr/>
          <p:nvPr/>
        </p:nvSpPr>
        <p:spPr>
          <a:xfrm rot="10800000">
            <a:off x="5972217" y="5401418"/>
            <a:ext cx="187987" cy="178553"/>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row: Chevron 51">
            <a:extLst>
              <a:ext uri="{FF2B5EF4-FFF2-40B4-BE49-F238E27FC236}">
                <a16:creationId xmlns:a16="http://schemas.microsoft.com/office/drawing/2014/main" xmlns="" id="{421BF210-F8C0-47E7-92CA-34F5EF9AA6FA}"/>
              </a:ext>
            </a:extLst>
          </p:cNvPr>
          <p:cNvSpPr/>
          <p:nvPr/>
        </p:nvSpPr>
        <p:spPr>
          <a:xfrm rot="10800000" flipH="1">
            <a:off x="4500681" y="3341691"/>
            <a:ext cx="3106619" cy="919876"/>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Oval 115">
            <a:extLst>
              <a:ext uri="{FF2B5EF4-FFF2-40B4-BE49-F238E27FC236}">
                <a16:creationId xmlns:a16="http://schemas.microsoft.com/office/drawing/2014/main" xmlns="" id="{424DBE1A-28BA-4F2D-87FC-2C0875049881}"/>
              </a:ext>
            </a:extLst>
          </p:cNvPr>
          <p:cNvSpPr/>
          <p:nvPr/>
        </p:nvSpPr>
        <p:spPr>
          <a:xfrm rot="10800000">
            <a:off x="5954281" y="4208682"/>
            <a:ext cx="187987" cy="178553"/>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Arrow: Chevron 51">
            <a:extLst>
              <a:ext uri="{FF2B5EF4-FFF2-40B4-BE49-F238E27FC236}">
                <a16:creationId xmlns:a16="http://schemas.microsoft.com/office/drawing/2014/main" xmlns="" id="{421BF210-F8C0-47E7-92CA-34F5EF9AA6FA}"/>
              </a:ext>
            </a:extLst>
          </p:cNvPr>
          <p:cNvSpPr/>
          <p:nvPr/>
        </p:nvSpPr>
        <p:spPr>
          <a:xfrm rot="10800000" flipH="1">
            <a:off x="4518619" y="2155645"/>
            <a:ext cx="3088684" cy="919876"/>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Oval 115">
            <a:extLst>
              <a:ext uri="{FF2B5EF4-FFF2-40B4-BE49-F238E27FC236}">
                <a16:creationId xmlns:a16="http://schemas.microsoft.com/office/drawing/2014/main" xmlns="" id="{424DBE1A-28BA-4F2D-87FC-2C0875049881}"/>
              </a:ext>
            </a:extLst>
          </p:cNvPr>
          <p:cNvSpPr/>
          <p:nvPr/>
        </p:nvSpPr>
        <p:spPr>
          <a:xfrm rot="10800000">
            <a:off x="5972213" y="3022636"/>
            <a:ext cx="187987" cy="178553"/>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83">
            <a:extLst>
              <a:ext uri="{FF2B5EF4-FFF2-40B4-BE49-F238E27FC236}">
                <a16:creationId xmlns:a16="http://schemas.microsoft.com/office/drawing/2014/main" xmlns="" id="{B43C524D-9D6A-4800-B4AC-49E079ABD482}"/>
              </a:ext>
            </a:extLst>
          </p:cNvPr>
          <p:cNvSpPr/>
          <p:nvPr/>
        </p:nvSpPr>
        <p:spPr>
          <a:xfrm>
            <a:off x="2009607" y="4570422"/>
            <a:ext cx="2194912" cy="920231"/>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83">
            <a:extLst>
              <a:ext uri="{FF2B5EF4-FFF2-40B4-BE49-F238E27FC236}">
                <a16:creationId xmlns:a16="http://schemas.microsoft.com/office/drawing/2014/main" xmlns="" id="{B43C524D-9D6A-4800-B4AC-49E079ABD482}"/>
              </a:ext>
            </a:extLst>
          </p:cNvPr>
          <p:cNvSpPr/>
          <p:nvPr/>
        </p:nvSpPr>
        <p:spPr>
          <a:xfrm>
            <a:off x="2009607" y="3348040"/>
            <a:ext cx="2194912" cy="920231"/>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3">
            <a:extLst>
              <a:ext uri="{FF2B5EF4-FFF2-40B4-BE49-F238E27FC236}">
                <a16:creationId xmlns:a16="http://schemas.microsoft.com/office/drawing/2014/main" xmlns="" id="{B43C524D-9D6A-4800-B4AC-49E079ABD482}"/>
              </a:ext>
            </a:extLst>
          </p:cNvPr>
          <p:cNvSpPr/>
          <p:nvPr/>
        </p:nvSpPr>
        <p:spPr>
          <a:xfrm>
            <a:off x="2003257" y="2199777"/>
            <a:ext cx="2194912" cy="920231"/>
          </a:xfrm>
          <a:prstGeom prst="ellipse">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33" name="Rectangle 5">
            <a:extLst>
              <a:ext uri="{FF2B5EF4-FFF2-40B4-BE49-F238E27FC236}">
                <a16:creationId xmlns:a16="http://schemas.microsoft.com/office/drawing/2014/main" xmlns=""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xmlns="" id="{38C37A62-D4DE-47E8-8D85-CB5A7DC56BA2}"/>
              </a:ext>
            </a:extLst>
          </p:cNvPr>
          <p:cNvSpPr/>
          <p:nvPr/>
        </p:nvSpPr>
        <p:spPr>
          <a:xfrm>
            <a:off x="5701" y="4850825"/>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xmlns=""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xmlns="" id="{828F1EF8-D55F-4EAB-9B5F-B1D632BB5452}"/>
              </a:ext>
            </a:extLst>
          </p:cNvPr>
          <p:cNvSpPr/>
          <p:nvPr/>
        </p:nvSpPr>
        <p:spPr>
          <a:xfrm>
            <a:off x="5" y="636929"/>
            <a:ext cx="336232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67</a:t>
            </a:fld>
            <a:endParaRPr lang="en-US" sz="1600" dirty="0">
              <a:solidFill>
                <a:prstClr val="white"/>
              </a:solidFill>
            </a:endParaRPr>
          </a:p>
        </p:txBody>
      </p:sp>
      <p:sp>
        <p:nvSpPr>
          <p:cNvPr id="27" name="Rectangle 3">
            <a:extLst>
              <a:ext uri="{FF2B5EF4-FFF2-40B4-BE49-F238E27FC236}">
                <a16:creationId xmlns:a16="http://schemas.microsoft.com/office/drawing/2014/main" xmlns=""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xmlns="" id="{38C37A62-D4DE-47E8-8D85-CB5A7DC56BA2}"/>
              </a:ext>
            </a:extLst>
          </p:cNvPr>
          <p:cNvSpPr/>
          <p:nvPr/>
        </p:nvSpPr>
        <p:spPr>
          <a:xfrm>
            <a:off x="1" y="3840011"/>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xmlns=""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xmlns=""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xmlns="" id="{38C37A62-D4DE-47E8-8D85-CB5A7DC56BA2}"/>
              </a:ext>
            </a:extLst>
          </p:cNvPr>
          <p:cNvSpPr/>
          <p:nvPr/>
        </p:nvSpPr>
        <p:spPr>
          <a:xfrm>
            <a:off x="-11289" y="5851312"/>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7158" y="5098538"/>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8" y="6099976"/>
            <a:ext cx="1107996" cy="369332"/>
          </a:xfrm>
          <a:prstGeom prst="rect">
            <a:avLst/>
          </a:prstGeom>
          <a:noFill/>
        </p:spPr>
        <p:txBody>
          <a:bodyPr wrap="none" rtlCol="0">
            <a:spAutoFit/>
          </a:bodyPr>
          <a:lstStyle/>
          <a:p>
            <a:r>
              <a:rPr lang="zh-TW" altLang="en-US" b="1" dirty="0"/>
              <a:t>考試分發</a:t>
            </a: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1859507" y="412182"/>
            <a:ext cx="10332492" cy="677108"/>
          </a:xfrm>
          <a:prstGeom prst="rect">
            <a:avLst/>
          </a:prstGeom>
          <a:noFill/>
        </p:spPr>
        <p:txBody>
          <a:bodyPr wrap="square" lIns="0" tIns="0" rIns="0" bIns="0" rtlCol="0" anchor="t">
            <a:spAutoFit/>
          </a:bodyPr>
          <a:lstStyle/>
          <a:p>
            <a:pPr algn="ctr"/>
            <a:r>
              <a:rPr lang="zh-TW" altLang="en-US" sz="4400" b="1" dirty="0"/>
              <a:t>免試與考試分發一次到位規劃</a:t>
            </a:r>
            <a:endParaRPr lang="en-US" sz="4400" b="1" dirty="0"/>
          </a:p>
        </p:txBody>
      </p:sp>
      <p:sp>
        <p:nvSpPr>
          <p:cNvPr id="45" name="文字方塊 44"/>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grpSp>
        <p:nvGrpSpPr>
          <p:cNvPr id="44" name="群組 6"/>
          <p:cNvGrpSpPr>
            <a:grpSpLocks/>
          </p:cNvGrpSpPr>
          <p:nvPr/>
        </p:nvGrpSpPr>
        <p:grpSpPr bwMode="auto">
          <a:xfrm>
            <a:off x="2131465" y="1374580"/>
            <a:ext cx="8644567" cy="4892675"/>
            <a:chOff x="1983668" y="1898411"/>
            <a:chExt cx="9227877" cy="5221874"/>
          </a:xfrm>
        </p:grpSpPr>
        <p:sp>
          <p:nvSpPr>
            <p:cNvPr id="47" name="文字方塊 46"/>
            <p:cNvSpPr txBox="1"/>
            <p:nvPr/>
          </p:nvSpPr>
          <p:spPr>
            <a:xfrm>
              <a:off x="2088733" y="2843758"/>
              <a:ext cx="1825106" cy="75566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zh-TW" altLang="en-US" sz="2000" dirty="0">
                  <a:solidFill>
                    <a:schemeClr val="accent2">
                      <a:lumMod val="75000"/>
                    </a:schemeClr>
                  </a:solidFill>
                  <a:latin typeface="+mn-ea"/>
                </a:rPr>
                <a:t>甲生  </a:t>
              </a:r>
              <a:endParaRPr lang="en-US" altLang="zh-TW" sz="2000" dirty="0">
                <a:solidFill>
                  <a:schemeClr val="accent2">
                    <a:lumMod val="75000"/>
                  </a:schemeClr>
                </a:solidFill>
                <a:latin typeface="+mn-ea"/>
              </a:endParaRPr>
            </a:p>
            <a:p>
              <a:pPr algn="ctr">
                <a:defRPr/>
              </a:pPr>
              <a:r>
                <a:rPr lang="en-US" altLang="zh-TW" sz="2000" dirty="0">
                  <a:solidFill>
                    <a:schemeClr val="accent2">
                      <a:lumMod val="75000"/>
                    </a:schemeClr>
                  </a:solidFill>
                  <a:latin typeface="+mn-ea"/>
                </a:rPr>
                <a:t>(</a:t>
              </a:r>
              <a:r>
                <a:rPr lang="zh-TW" altLang="en-US" sz="2000" dirty="0">
                  <a:solidFill>
                    <a:schemeClr val="accent2">
                      <a:lumMod val="75000"/>
                    </a:schemeClr>
                  </a:solidFill>
                  <a:latin typeface="+mn-ea"/>
                </a:rPr>
                <a:t>免試</a:t>
              </a:r>
              <a:r>
                <a:rPr lang="en-US" altLang="zh-TW" sz="2000" dirty="0">
                  <a:solidFill>
                    <a:schemeClr val="accent2">
                      <a:lumMod val="75000"/>
                    </a:schemeClr>
                  </a:solidFill>
                  <a:latin typeface="+mn-ea"/>
                </a:rPr>
                <a:t>)</a:t>
              </a:r>
              <a:endParaRPr lang="zh-TW" altLang="en-US" sz="2000" dirty="0">
                <a:solidFill>
                  <a:schemeClr val="accent2">
                    <a:lumMod val="75000"/>
                  </a:schemeClr>
                </a:solidFill>
                <a:latin typeface="+mn-ea"/>
              </a:endParaRPr>
            </a:p>
          </p:txBody>
        </p:sp>
        <p:sp>
          <p:nvSpPr>
            <p:cNvPr id="48" name="文字方塊 47"/>
            <p:cNvSpPr txBox="1"/>
            <p:nvPr/>
          </p:nvSpPr>
          <p:spPr>
            <a:xfrm>
              <a:off x="2068399" y="4065357"/>
              <a:ext cx="1845442" cy="75551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zh-TW" altLang="en-US" sz="2000" dirty="0">
                  <a:solidFill>
                    <a:schemeClr val="bg1"/>
                  </a:solidFill>
                  <a:latin typeface="+mn-ea"/>
                </a:rPr>
                <a:t>乙生</a:t>
              </a:r>
              <a:endParaRPr lang="en-US" altLang="zh-TW" sz="2000" dirty="0">
                <a:solidFill>
                  <a:schemeClr val="bg1"/>
                </a:solidFill>
                <a:latin typeface="+mn-ea"/>
              </a:endParaRPr>
            </a:p>
            <a:p>
              <a:pPr>
                <a:defRPr/>
              </a:pPr>
              <a:r>
                <a:rPr lang="zh-TW" altLang="en-US" sz="2000" dirty="0">
                  <a:solidFill>
                    <a:schemeClr val="bg1"/>
                  </a:solidFill>
                  <a:latin typeface="+mn-ea"/>
                </a:rPr>
                <a:t>   </a:t>
              </a:r>
              <a:r>
                <a:rPr lang="en-US" altLang="zh-TW" sz="2000" dirty="0">
                  <a:solidFill>
                    <a:schemeClr val="bg1"/>
                  </a:solidFill>
                  <a:latin typeface="+mn-ea"/>
                </a:rPr>
                <a:t>(</a:t>
              </a:r>
              <a:r>
                <a:rPr lang="zh-TW" altLang="en-US" sz="2000" dirty="0">
                  <a:solidFill>
                    <a:schemeClr val="bg1"/>
                  </a:solidFill>
                  <a:latin typeface="+mn-ea"/>
                </a:rPr>
                <a:t>跨區特招</a:t>
              </a:r>
              <a:r>
                <a:rPr lang="en-US" altLang="zh-TW" sz="2000" dirty="0">
                  <a:solidFill>
                    <a:schemeClr val="bg1"/>
                  </a:solidFill>
                  <a:latin typeface="+mn-ea"/>
                </a:rPr>
                <a:t>)</a:t>
              </a:r>
              <a:endParaRPr lang="zh-TW" altLang="en-US" sz="2000" dirty="0">
                <a:solidFill>
                  <a:schemeClr val="bg1"/>
                </a:solidFill>
                <a:latin typeface="+mn-ea"/>
              </a:endParaRPr>
            </a:p>
          </p:txBody>
        </p:sp>
        <p:sp>
          <p:nvSpPr>
            <p:cNvPr id="49" name="文字方塊 48"/>
            <p:cNvSpPr txBox="1"/>
            <p:nvPr/>
          </p:nvSpPr>
          <p:spPr>
            <a:xfrm>
              <a:off x="1983668" y="5353036"/>
              <a:ext cx="1920006" cy="75551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zh-TW" altLang="en-US" sz="2000" dirty="0">
                  <a:solidFill>
                    <a:schemeClr val="bg1"/>
                  </a:solidFill>
                  <a:latin typeface="+mn-ea"/>
                </a:rPr>
                <a:t> 丙生</a:t>
              </a:r>
              <a:endParaRPr lang="en-US" altLang="zh-TW" sz="2000" dirty="0">
                <a:solidFill>
                  <a:schemeClr val="bg1"/>
                </a:solidFill>
                <a:latin typeface="+mn-ea"/>
              </a:endParaRPr>
            </a:p>
            <a:p>
              <a:pPr algn="ctr">
                <a:defRPr/>
              </a:pPr>
              <a:r>
                <a:rPr lang="en-US" altLang="zh-TW" sz="2000" dirty="0">
                  <a:solidFill>
                    <a:schemeClr val="bg1"/>
                  </a:solidFill>
                  <a:latin typeface="+mn-ea"/>
                </a:rPr>
                <a:t>(</a:t>
              </a:r>
              <a:r>
                <a:rPr lang="zh-TW" altLang="en-US" sz="2000" dirty="0">
                  <a:solidFill>
                    <a:schemeClr val="bg1"/>
                  </a:solidFill>
                  <a:latin typeface="+mn-ea"/>
                </a:rPr>
                <a:t>免試</a:t>
              </a:r>
              <a:r>
                <a:rPr lang="en-US" altLang="zh-TW" sz="2000" dirty="0">
                  <a:solidFill>
                    <a:schemeClr val="bg1"/>
                  </a:solidFill>
                  <a:latin typeface="+mn-ea"/>
                </a:rPr>
                <a:t>+</a:t>
              </a:r>
              <a:r>
                <a:rPr lang="zh-TW" altLang="en-US" sz="2000" dirty="0">
                  <a:solidFill>
                    <a:schemeClr val="bg1"/>
                  </a:solidFill>
                  <a:latin typeface="+mn-ea"/>
                </a:rPr>
                <a:t>特招</a:t>
              </a:r>
              <a:r>
                <a:rPr lang="en-US" altLang="zh-TW" sz="2000" dirty="0">
                  <a:solidFill>
                    <a:schemeClr val="bg1"/>
                  </a:solidFill>
                  <a:latin typeface="+mn-ea"/>
                </a:rPr>
                <a:t>)</a:t>
              </a:r>
              <a:endParaRPr lang="zh-TW" altLang="en-US" sz="2000" dirty="0">
                <a:solidFill>
                  <a:schemeClr val="bg1"/>
                </a:solidFill>
                <a:latin typeface="+mn-ea"/>
              </a:endParaRPr>
            </a:p>
          </p:txBody>
        </p:sp>
        <p:sp>
          <p:nvSpPr>
            <p:cNvPr id="53" name="文字方塊 52"/>
            <p:cNvSpPr txBox="1"/>
            <p:nvPr/>
          </p:nvSpPr>
          <p:spPr>
            <a:xfrm>
              <a:off x="4946751" y="2781617"/>
              <a:ext cx="2126747" cy="75551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zh-TW" altLang="en-US" sz="2000" dirty="0">
                  <a:solidFill>
                    <a:schemeClr val="accent2">
                      <a:lumMod val="75000"/>
                    </a:schemeClr>
                  </a:solidFill>
                  <a:latin typeface="+mn-ea"/>
                </a:rPr>
                <a:t>免試選填</a:t>
              </a:r>
              <a:endParaRPr lang="en-US" altLang="zh-TW" sz="2000" dirty="0">
                <a:solidFill>
                  <a:schemeClr val="accent2">
                    <a:lumMod val="75000"/>
                  </a:schemeClr>
                </a:solidFill>
                <a:latin typeface="+mn-ea"/>
              </a:endParaRPr>
            </a:p>
            <a:p>
              <a:pPr algn="ctr">
                <a:defRPr/>
              </a:pPr>
              <a:r>
                <a:rPr lang="en-US" altLang="zh-TW" sz="2000" dirty="0">
                  <a:solidFill>
                    <a:schemeClr val="accent2">
                      <a:lumMod val="75000"/>
                    </a:schemeClr>
                  </a:solidFill>
                  <a:latin typeface="+mn-ea"/>
                </a:rPr>
                <a:t>30</a:t>
              </a:r>
              <a:r>
                <a:rPr lang="zh-TW" altLang="en-US" sz="2000" dirty="0">
                  <a:solidFill>
                    <a:schemeClr val="accent2">
                      <a:lumMod val="75000"/>
                    </a:schemeClr>
                  </a:solidFill>
                  <a:latin typeface="+mn-ea"/>
                </a:rPr>
                <a:t>個志願</a:t>
              </a:r>
              <a:r>
                <a:rPr lang="en-US" altLang="zh-TW" sz="2000" b="1" dirty="0">
                  <a:solidFill>
                    <a:schemeClr val="accent2">
                      <a:lumMod val="75000"/>
                    </a:schemeClr>
                  </a:solidFill>
                  <a:latin typeface="+mn-ea"/>
                </a:rPr>
                <a:t>(A0)</a:t>
              </a:r>
            </a:p>
          </p:txBody>
        </p:sp>
        <p:sp>
          <p:nvSpPr>
            <p:cNvPr id="54" name="文字方塊 53"/>
            <p:cNvSpPr txBox="1"/>
            <p:nvPr/>
          </p:nvSpPr>
          <p:spPr>
            <a:xfrm>
              <a:off x="5043620" y="4065357"/>
              <a:ext cx="2126747" cy="75551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zh-TW" altLang="en-US" sz="2000" dirty="0">
                  <a:solidFill>
                    <a:schemeClr val="bg1"/>
                  </a:solidFill>
                  <a:latin typeface="+mn-ea"/>
                </a:rPr>
                <a:t>特招選填</a:t>
              </a:r>
              <a:endParaRPr lang="en-US" altLang="zh-TW" sz="2000" dirty="0">
                <a:solidFill>
                  <a:schemeClr val="bg1"/>
                </a:solidFill>
                <a:latin typeface="+mn-ea"/>
              </a:endParaRPr>
            </a:p>
            <a:p>
              <a:pPr algn="ctr">
                <a:defRPr/>
              </a:pPr>
              <a:r>
                <a:rPr lang="zh-TW" altLang="en-US" sz="2000" dirty="0">
                  <a:solidFill>
                    <a:schemeClr val="bg1"/>
                  </a:solidFill>
                  <a:latin typeface="+mn-ea"/>
                </a:rPr>
                <a:t>單</a:t>
              </a:r>
              <a:r>
                <a:rPr lang="en-US" altLang="zh-TW" sz="2000" dirty="0">
                  <a:solidFill>
                    <a:schemeClr val="bg1"/>
                  </a:solidFill>
                  <a:latin typeface="+mn-ea"/>
                </a:rPr>
                <a:t>1</a:t>
              </a:r>
              <a:r>
                <a:rPr lang="zh-TW" altLang="en-US" sz="2000" dirty="0">
                  <a:solidFill>
                    <a:schemeClr val="bg1"/>
                  </a:solidFill>
                  <a:latin typeface="+mn-ea"/>
                </a:rPr>
                <a:t>志願</a:t>
              </a:r>
              <a:r>
                <a:rPr lang="en-US" altLang="zh-TW" sz="2000" b="1" dirty="0">
                  <a:solidFill>
                    <a:schemeClr val="bg1"/>
                  </a:solidFill>
                  <a:latin typeface="+mn-ea"/>
                </a:rPr>
                <a:t>(B0)</a:t>
              </a:r>
              <a:endParaRPr lang="zh-TW" altLang="en-US" sz="2000" b="1" dirty="0">
                <a:solidFill>
                  <a:schemeClr val="bg1"/>
                </a:solidFill>
                <a:latin typeface="+mn-ea"/>
              </a:endParaRPr>
            </a:p>
          </p:txBody>
        </p:sp>
        <p:sp>
          <p:nvSpPr>
            <p:cNvPr id="55" name="文字方塊 54"/>
            <p:cNvSpPr txBox="1"/>
            <p:nvPr/>
          </p:nvSpPr>
          <p:spPr>
            <a:xfrm>
              <a:off x="4679966" y="5342871"/>
              <a:ext cx="2942747" cy="108400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zh-TW" altLang="en-US" sz="2000" dirty="0">
                  <a:solidFill>
                    <a:schemeClr val="bg1"/>
                  </a:solidFill>
                  <a:latin typeface="+mn-ea"/>
                </a:rPr>
                <a:t>免試</a:t>
              </a:r>
              <a:r>
                <a:rPr lang="en-US" altLang="zh-TW" sz="2000" dirty="0">
                  <a:solidFill>
                    <a:schemeClr val="bg1"/>
                  </a:solidFill>
                  <a:latin typeface="+mn-ea"/>
                </a:rPr>
                <a:t>30+</a:t>
              </a:r>
              <a:r>
                <a:rPr lang="zh-TW" altLang="en-US" sz="2000" dirty="0">
                  <a:solidFill>
                    <a:schemeClr val="bg1"/>
                  </a:solidFill>
                  <a:latin typeface="+mn-ea"/>
                </a:rPr>
                <a:t>特招</a:t>
              </a:r>
              <a:r>
                <a:rPr lang="en-US" altLang="zh-TW" sz="2000" dirty="0">
                  <a:solidFill>
                    <a:schemeClr val="bg1"/>
                  </a:solidFill>
                  <a:latin typeface="+mn-ea"/>
                </a:rPr>
                <a:t>1</a:t>
              </a:r>
              <a:endParaRPr lang="zh-TW" altLang="en-US" sz="2000" dirty="0">
                <a:solidFill>
                  <a:schemeClr val="bg1"/>
                </a:solidFill>
                <a:latin typeface="+mn-ea"/>
              </a:endParaRPr>
            </a:p>
            <a:p>
              <a:pPr algn="ctr">
                <a:defRPr/>
              </a:pPr>
              <a:r>
                <a:rPr lang="zh-TW" altLang="en-US" sz="2000" dirty="0">
                  <a:solidFill>
                    <a:schemeClr val="bg1"/>
                  </a:solidFill>
                  <a:latin typeface="+mn-ea"/>
                </a:rPr>
                <a:t>志願表   </a:t>
              </a:r>
              <a:r>
                <a:rPr lang="en-US" altLang="zh-TW" sz="2000" dirty="0">
                  <a:solidFill>
                    <a:schemeClr val="bg1"/>
                  </a:solidFill>
                  <a:latin typeface="+mn-ea"/>
                </a:rPr>
                <a:t>30+1</a:t>
              </a:r>
              <a:r>
                <a:rPr lang="en-US" altLang="zh-TW" sz="2000" b="1" dirty="0">
                  <a:solidFill>
                    <a:schemeClr val="bg1"/>
                  </a:solidFill>
                  <a:latin typeface="+mn-ea"/>
                </a:rPr>
                <a:t>(C0)</a:t>
              </a:r>
              <a:endParaRPr lang="zh-TW" altLang="en-US" sz="2000" b="1" dirty="0">
                <a:solidFill>
                  <a:schemeClr val="bg1"/>
                </a:solidFill>
                <a:latin typeface="+mn-ea"/>
              </a:endParaRPr>
            </a:p>
            <a:p>
              <a:pPr>
                <a:defRPr/>
              </a:pPr>
              <a:endParaRPr lang="zh-TW" altLang="en-US" sz="2000" dirty="0">
                <a:solidFill>
                  <a:schemeClr val="bg1"/>
                </a:solidFill>
                <a:latin typeface="+mn-ea"/>
              </a:endParaRPr>
            </a:p>
          </p:txBody>
        </p:sp>
        <p:sp>
          <p:nvSpPr>
            <p:cNvPr id="62" name="文字方塊 61"/>
            <p:cNvSpPr txBox="1"/>
            <p:nvPr/>
          </p:nvSpPr>
          <p:spPr>
            <a:xfrm>
              <a:off x="8556331" y="2529557"/>
              <a:ext cx="793082" cy="40392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zh-TW" altLang="en-US" sz="2400" dirty="0">
                  <a:solidFill>
                    <a:schemeClr val="bg1"/>
                  </a:solidFill>
                  <a:latin typeface="+mn-ea"/>
                </a:rPr>
                <a:t>列印志願表</a:t>
              </a:r>
              <a:endParaRPr lang="en-US" altLang="zh-TW" sz="2400" dirty="0">
                <a:solidFill>
                  <a:schemeClr val="bg1"/>
                </a:solidFill>
                <a:latin typeface="+mn-ea"/>
              </a:endParaRPr>
            </a:p>
            <a:p>
              <a:pPr>
                <a:defRPr/>
              </a:pPr>
              <a:r>
                <a:rPr lang="zh-TW" altLang="en-US" sz="2400" dirty="0">
                  <a:solidFill>
                    <a:schemeClr val="bg1"/>
                  </a:solidFill>
                  <a:latin typeface="+mn-ea"/>
                </a:rPr>
                <a:t>，家長簽名</a:t>
              </a:r>
            </a:p>
          </p:txBody>
        </p:sp>
        <p:sp>
          <p:nvSpPr>
            <p:cNvPr id="63" name="文字方塊 62"/>
            <p:cNvSpPr txBox="1"/>
            <p:nvPr/>
          </p:nvSpPr>
          <p:spPr>
            <a:xfrm>
              <a:off x="10572673" y="1898411"/>
              <a:ext cx="638872" cy="52218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zh-TW" altLang="en-US" sz="2400" dirty="0">
                  <a:solidFill>
                    <a:schemeClr val="bg1"/>
                  </a:solidFill>
                  <a:latin typeface="+mn-ea"/>
                </a:rPr>
                <a:t>同時選填志願</a:t>
              </a:r>
              <a:endParaRPr lang="en-US" altLang="zh-TW" sz="2400" dirty="0">
                <a:solidFill>
                  <a:schemeClr val="bg1"/>
                </a:solidFill>
                <a:latin typeface="+mn-ea"/>
              </a:endParaRPr>
            </a:p>
            <a:p>
              <a:pPr>
                <a:defRPr/>
              </a:pPr>
              <a:r>
                <a:rPr lang="zh-TW" altLang="en-US" sz="2400" dirty="0">
                  <a:solidFill>
                    <a:schemeClr val="bg1"/>
                  </a:solidFill>
                  <a:latin typeface="+mn-ea"/>
                </a:rPr>
                <a:t>，一次分發到位</a:t>
              </a:r>
            </a:p>
          </p:txBody>
        </p:sp>
      </p:grpSp>
      <p:sp>
        <p:nvSpPr>
          <p:cNvPr id="65" name="文字方塊 24"/>
          <p:cNvSpPr txBox="1">
            <a:spLocks noChangeArrowheads="1"/>
          </p:cNvSpPr>
          <p:nvPr/>
        </p:nvSpPr>
        <p:spPr bwMode="auto">
          <a:xfrm>
            <a:off x="4748252" y="1421085"/>
            <a:ext cx="2447925" cy="461665"/>
          </a:xfrm>
          <a:prstGeom prst="rect">
            <a:avLst/>
          </a:prstGeom>
          <a:noFill/>
          <a:ln w="9525">
            <a:noFill/>
            <a:miter lim="800000"/>
            <a:headEnd/>
            <a:tailEnd/>
          </a:ln>
        </p:spPr>
        <p:txBody>
          <a:bodyPr>
            <a:spAutoFit/>
          </a:bodyPr>
          <a:lstStyle/>
          <a:p>
            <a:pPr algn="ctr" eaLnBrk="1" hangingPunct="1">
              <a:defRPr/>
            </a:pPr>
            <a:r>
              <a:rPr lang="zh-TW" altLang="en-US" sz="2400" dirty="0">
                <a:solidFill>
                  <a:prstClr val="black"/>
                </a:solidFill>
              </a:rPr>
              <a:t>志願選填系統</a:t>
            </a:r>
          </a:p>
        </p:txBody>
      </p:sp>
      <p:sp>
        <p:nvSpPr>
          <p:cNvPr id="103" name="Arrow: Chevron 51">
            <a:extLst>
              <a:ext uri="{FF2B5EF4-FFF2-40B4-BE49-F238E27FC236}">
                <a16:creationId xmlns:a16="http://schemas.microsoft.com/office/drawing/2014/main" xmlns="" id="{421BF210-F8C0-47E7-92CA-34F5EF9AA6FA}"/>
              </a:ext>
            </a:extLst>
          </p:cNvPr>
          <p:cNvSpPr/>
          <p:nvPr/>
        </p:nvSpPr>
        <p:spPr>
          <a:xfrm rot="10800000" flipH="1" flipV="1">
            <a:off x="9167645" y="3704671"/>
            <a:ext cx="302015" cy="190350"/>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向右箭號 1"/>
          <p:cNvSpPr/>
          <p:nvPr/>
        </p:nvSpPr>
        <p:spPr>
          <a:xfrm>
            <a:off x="4221749" y="2535645"/>
            <a:ext cx="543731" cy="230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向右箭號 49"/>
          <p:cNvSpPr/>
          <p:nvPr/>
        </p:nvSpPr>
        <p:spPr>
          <a:xfrm>
            <a:off x="4228813" y="3664059"/>
            <a:ext cx="543731" cy="230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向右箭號 50"/>
          <p:cNvSpPr/>
          <p:nvPr/>
        </p:nvSpPr>
        <p:spPr>
          <a:xfrm>
            <a:off x="4204521" y="4909876"/>
            <a:ext cx="543731" cy="230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向右箭號 51"/>
          <p:cNvSpPr/>
          <p:nvPr/>
        </p:nvSpPr>
        <p:spPr>
          <a:xfrm>
            <a:off x="7607301" y="3484236"/>
            <a:ext cx="618995" cy="544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向右箭號 55"/>
          <p:cNvSpPr/>
          <p:nvPr/>
        </p:nvSpPr>
        <p:spPr>
          <a:xfrm>
            <a:off x="9079413" y="3556196"/>
            <a:ext cx="618995" cy="544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668913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28F1EF8-D55F-4EAB-9B5F-B1D632BB5452}"/>
              </a:ext>
            </a:extLst>
          </p:cNvPr>
          <p:cNvSpPr/>
          <p:nvPr/>
        </p:nvSpPr>
        <p:spPr>
          <a:xfrm>
            <a:off x="5" y="636937"/>
            <a:ext cx="2956847" cy="16664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68</a:t>
            </a:fld>
            <a:endParaRPr lang="en-US" sz="1600" dirty="0">
              <a:solidFill>
                <a:prstClr val="white"/>
              </a:solidFill>
            </a:endParaRP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6"/>
            <a:ext cx="6535563" cy="677108"/>
          </a:xfrm>
          <a:prstGeom prst="rect">
            <a:avLst/>
          </a:prstGeom>
          <a:noFill/>
        </p:spPr>
        <p:txBody>
          <a:bodyPr wrap="square" lIns="0" tIns="0" rIns="0" bIns="0" rtlCol="0" anchor="t">
            <a:spAutoFit/>
          </a:bodyPr>
          <a:lstStyle/>
          <a:p>
            <a:pPr algn="ctr"/>
            <a:r>
              <a:rPr lang="zh-TW" altLang="en-US" sz="4400" b="1" dirty="0"/>
              <a:t>基北區適性入學報名查詢</a:t>
            </a:r>
            <a:endParaRPr lang="en-US" sz="4400" b="1" dirty="0"/>
          </a:p>
        </p:txBody>
      </p:sp>
      <p:sp>
        <p:nvSpPr>
          <p:cNvPr id="2" name="矩形 1"/>
          <p:cNvSpPr/>
          <p:nvPr/>
        </p:nvSpPr>
        <p:spPr>
          <a:xfrm>
            <a:off x="2676571" y="1014270"/>
            <a:ext cx="3386440" cy="369332"/>
          </a:xfrm>
          <a:prstGeom prst="rect">
            <a:avLst/>
          </a:prstGeom>
        </p:spPr>
        <p:txBody>
          <a:bodyPr wrap="none">
            <a:spAutoFit/>
          </a:bodyPr>
          <a:lstStyle/>
          <a:p>
            <a:r>
              <a:rPr lang="zh-TW" altLang="en-US" dirty="0">
                <a:latin typeface="+mn-ea"/>
              </a:rPr>
              <a:t>網址</a:t>
            </a:r>
            <a:r>
              <a:rPr lang="en-US" altLang="zh-TW" dirty="0">
                <a:latin typeface="+mn-ea"/>
              </a:rPr>
              <a:t>:http://www.ttk.entry.edu.tw</a:t>
            </a:r>
            <a:endParaRPr lang="zh-TW" altLang="en-US" dirty="0">
              <a:latin typeface="+mn-ea"/>
            </a:endParaRPr>
          </a:p>
        </p:txBody>
      </p:sp>
      <p:pic>
        <p:nvPicPr>
          <p:cNvPr id="4" name="圖片 3"/>
          <p:cNvPicPr>
            <a:picLocks noChangeAspect="1"/>
          </p:cNvPicPr>
          <p:nvPr/>
        </p:nvPicPr>
        <p:blipFill>
          <a:blip r:embed="rId2"/>
          <a:stretch>
            <a:fillRect/>
          </a:stretch>
        </p:blipFill>
        <p:spPr>
          <a:xfrm>
            <a:off x="1337094" y="1386825"/>
            <a:ext cx="8357069" cy="5471175"/>
          </a:xfrm>
          <a:prstGeom prst="rect">
            <a:avLst/>
          </a:prstGeom>
        </p:spPr>
      </p:pic>
    </p:spTree>
    <p:extLst>
      <p:ext uri="{BB962C8B-B14F-4D97-AF65-F5344CB8AC3E}">
        <p14:creationId xmlns:p14="http://schemas.microsoft.com/office/powerpoint/2010/main" val="21800989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28F1EF8-D55F-4EAB-9B5F-B1D632BB5452}"/>
              </a:ext>
            </a:extLst>
          </p:cNvPr>
          <p:cNvSpPr/>
          <p:nvPr/>
        </p:nvSpPr>
        <p:spPr>
          <a:xfrm>
            <a:off x="-1" y="640943"/>
            <a:ext cx="326449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69</a:t>
            </a:fld>
            <a:endParaRPr lang="en-US" sz="1600" dirty="0">
              <a:solidFill>
                <a:prstClr val="white"/>
              </a:solidFill>
            </a:endParaRP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6"/>
            <a:ext cx="6535563" cy="677108"/>
          </a:xfrm>
          <a:prstGeom prst="rect">
            <a:avLst/>
          </a:prstGeom>
          <a:noFill/>
        </p:spPr>
        <p:txBody>
          <a:bodyPr wrap="square" lIns="0" tIns="0" rIns="0" bIns="0" rtlCol="0" anchor="t">
            <a:spAutoFit/>
          </a:bodyPr>
          <a:lstStyle/>
          <a:p>
            <a:pPr algn="ctr"/>
            <a:r>
              <a:rPr lang="zh-TW" altLang="en-US" sz="4400" b="1" dirty="0">
                <a:latin typeface="+mn-ea"/>
              </a:rPr>
              <a:t>免試入學模擬志願選填</a:t>
            </a:r>
            <a:endParaRPr lang="en-US" sz="4400" b="1" dirty="0">
              <a:latin typeface="+mn-ea"/>
            </a:endParaRPr>
          </a:p>
        </p:txBody>
      </p:sp>
      <p:sp>
        <p:nvSpPr>
          <p:cNvPr id="3" name="矩形 2"/>
          <p:cNvSpPr/>
          <p:nvPr/>
        </p:nvSpPr>
        <p:spPr>
          <a:xfrm>
            <a:off x="1996872" y="1318043"/>
            <a:ext cx="8886825" cy="4647426"/>
          </a:xfrm>
          <a:prstGeom prst="rect">
            <a:avLst/>
          </a:prstGeom>
        </p:spPr>
        <p:txBody>
          <a:bodyPr wrap="square">
            <a:spAutoFit/>
          </a:bodyPr>
          <a:lstStyle/>
          <a:p>
            <a:pPr>
              <a:spcBef>
                <a:spcPts val="1200"/>
              </a:spcBef>
            </a:pPr>
            <a:r>
              <a:rPr lang="zh-TW" altLang="en-US" sz="3200" dirty="0">
                <a:latin typeface="+mn-ea"/>
              </a:rPr>
              <a:t>英文網址：</a:t>
            </a:r>
            <a:r>
              <a:rPr lang="en-US" altLang="zh-TW" sz="3200" dirty="0">
                <a:latin typeface="+mn-ea"/>
                <a:hlinkClick r:id="rId2"/>
              </a:rPr>
              <a:t>https://ttk.entry.edu.tw</a:t>
            </a:r>
            <a:endParaRPr lang="zh-TW" altLang="en-US" sz="3200" dirty="0">
              <a:latin typeface="+mn-ea"/>
            </a:endParaRPr>
          </a:p>
          <a:p>
            <a:pPr>
              <a:spcBef>
                <a:spcPts val="1200"/>
              </a:spcBef>
            </a:pPr>
            <a:r>
              <a:rPr lang="zh-TW" altLang="en-US" sz="3200" dirty="0">
                <a:latin typeface="+mn-ea"/>
              </a:rPr>
              <a:t>第一次模擬志願選填：</a:t>
            </a:r>
            <a:r>
              <a:rPr lang="en-US" altLang="zh-TW" sz="3200" dirty="0">
                <a:solidFill>
                  <a:srgbClr val="FF0000"/>
                </a:solidFill>
                <a:latin typeface="+mn-ea"/>
              </a:rPr>
              <a:t>111.12.26.~112.1.13.</a:t>
            </a:r>
            <a:r>
              <a:rPr lang="zh-TW" altLang="en-US" sz="3200" dirty="0">
                <a:solidFill>
                  <a:srgbClr val="FF0000"/>
                </a:solidFill>
                <a:latin typeface="+mn-ea"/>
              </a:rPr>
              <a:t/>
            </a:r>
            <a:br>
              <a:rPr lang="zh-TW" altLang="en-US" sz="3200" dirty="0">
                <a:solidFill>
                  <a:srgbClr val="FF0000"/>
                </a:solidFill>
                <a:latin typeface="+mn-ea"/>
              </a:rPr>
            </a:br>
            <a:r>
              <a:rPr lang="zh-TW" altLang="en-US" sz="3200" dirty="0">
                <a:latin typeface="+mn-ea"/>
              </a:rPr>
              <a:t>（沒有特色招生志願的選填）</a:t>
            </a:r>
          </a:p>
          <a:p>
            <a:pPr>
              <a:spcBef>
                <a:spcPts val="1200"/>
              </a:spcBef>
            </a:pPr>
            <a:r>
              <a:rPr lang="zh-TW" altLang="en-US" sz="3200" dirty="0">
                <a:latin typeface="+mn-ea"/>
              </a:rPr>
              <a:t>第二次模擬志願選填：</a:t>
            </a:r>
            <a:r>
              <a:rPr lang="en-US" altLang="zh-TW" sz="3200" dirty="0">
                <a:solidFill>
                  <a:srgbClr val="FF0000"/>
                </a:solidFill>
                <a:latin typeface="+mn-ea"/>
              </a:rPr>
              <a:t>112.3.28.~112.4.12.</a:t>
            </a:r>
            <a:br>
              <a:rPr lang="en-US" altLang="zh-TW" sz="3200" dirty="0">
                <a:solidFill>
                  <a:srgbClr val="FF0000"/>
                </a:solidFill>
                <a:latin typeface="+mn-ea"/>
              </a:rPr>
            </a:br>
            <a:r>
              <a:rPr lang="zh-TW" altLang="en-US" sz="3200" dirty="0">
                <a:latin typeface="+mn-ea"/>
              </a:rPr>
              <a:t>（包含特色招生志願的選填）</a:t>
            </a:r>
          </a:p>
          <a:p>
            <a:pPr>
              <a:spcBef>
                <a:spcPts val="1200"/>
              </a:spcBef>
            </a:pPr>
            <a:r>
              <a:rPr lang="zh-TW" altLang="en-US" sz="3200" dirty="0">
                <a:latin typeface="+mn-ea"/>
              </a:rPr>
              <a:t>第三次模擬志願選填：</a:t>
            </a:r>
            <a:r>
              <a:rPr lang="en-US" altLang="zh-TW" sz="3200" dirty="0">
                <a:solidFill>
                  <a:srgbClr val="FF0000"/>
                </a:solidFill>
                <a:latin typeface="+mn-ea"/>
              </a:rPr>
              <a:t>112.6.12.</a:t>
            </a:r>
            <a:r>
              <a:rPr lang="zh-TW" altLang="en-US" sz="3200" dirty="0">
                <a:solidFill>
                  <a:srgbClr val="FF0000"/>
                </a:solidFill>
                <a:latin typeface="+mn-ea"/>
              </a:rPr>
              <a:t> </a:t>
            </a:r>
            <a:r>
              <a:rPr lang="en-US" altLang="zh-TW" sz="3200" dirty="0">
                <a:solidFill>
                  <a:srgbClr val="FF0000"/>
                </a:solidFill>
                <a:latin typeface="+mn-ea"/>
              </a:rPr>
              <a:t>~112.6.20.</a:t>
            </a:r>
            <a:br>
              <a:rPr lang="en-US" altLang="zh-TW" sz="3200" dirty="0">
                <a:solidFill>
                  <a:srgbClr val="FF0000"/>
                </a:solidFill>
                <a:latin typeface="+mn-ea"/>
              </a:rPr>
            </a:br>
            <a:r>
              <a:rPr lang="zh-TW" altLang="en-US" sz="3200" dirty="0">
                <a:latin typeface="+mn-ea"/>
              </a:rPr>
              <a:t> </a:t>
            </a:r>
            <a:r>
              <a:rPr lang="en-US" altLang="zh-TW" sz="3200" dirty="0">
                <a:latin typeface="+mn-ea"/>
              </a:rPr>
              <a:t>(</a:t>
            </a:r>
            <a:r>
              <a:rPr lang="zh-TW" altLang="en-US" sz="3200" dirty="0">
                <a:latin typeface="+mn-ea"/>
              </a:rPr>
              <a:t>模擬志願選填的資料可保留到正式選填時</a:t>
            </a:r>
            <a:r>
              <a:rPr lang="en-US" altLang="zh-TW" sz="3200" dirty="0">
                <a:latin typeface="+mn-ea"/>
              </a:rPr>
              <a:t>)</a:t>
            </a:r>
          </a:p>
          <a:p>
            <a:pPr>
              <a:spcBef>
                <a:spcPts val="1200"/>
              </a:spcBef>
            </a:pPr>
            <a:r>
              <a:rPr lang="zh-TW" altLang="en-US" sz="3200" dirty="0">
                <a:latin typeface="+mn-ea"/>
              </a:rPr>
              <a:t>正式選填：</a:t>
            </a:r>
            <a:r>
              <a:rPr lang="en-US" altLang="zh-TW" sz="3200" dirty="0">
                <a:solidFill>
                  <a:srgbClr val="FF0000"/>
                </a:solidFill>
                <a:latin typeface="+mn-ea"/>
              </a:rPr>
              <a:t>112.6.21.</a:t>
            </a:r>
            <a:r>
              <a:rPr lang="zh-TW" altLang="en-US" sz="3200" dirty="0">
                <a:solidFill>
                  <a:srgbClr val="FF0000"/>
                </a:solidFill>
                <a:latin typeface="+mn-ea"/>
              </a:rPr>
              <a:t> </a:t>
            </a:r>
            <a:r>
              <a:rPr lang="en-US" altLang="zh-TW" sz="3200" dirty="0">
                <a:solidFill>
                  <a:srgbClr val="FF0000"/>
                </a:solidFill>
                <a:latin typeface="+mn-ea"/>
              </a:rPr>
              <a:t>~112.6.29.</a:t>
            </a:r>
            <a:endParaRPr lang="zh-TW" altLang="en-US" sz="3200" dirty="0">
              <a:solidFill>
                <a:srgbClr val="FF0000"/>
              </a:solidFill>
              <a:latin typeface="+mn-ea"/>
            </a:endParaRPr>
          </a:p>
        </p:txBody>
      </p:sp>
    </p:spTree>
    <p:extLst>
      <p:ext uri="{BB962C8B-B14F-4D97-AF65-F5344CB8AC3E}">
        <p14:creationId xmlns:p14="http://schemas.microsoft.com/office/powerpoint/2010/main" val="24725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28F1EF8-D55F-4EAB-9B5F-B1D632BB5452}"/>
              </a:ext>
            </a:extLst>
          </p:cNvPr>
          <p:cNvSpPr/>
          <p:nvPr/>
        </p:nvSpPr>
        <p:spPr>
          <a:xfrm>
            <a:off x="0" y="636938"/>
            <a:ext cx="4341341" cy="169999"/>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E21BCBC-95AD-472E-B71B-712C78CF5E1C}"/>
              </a:ext>
            </a:extLst>
          </p:cNvPr>
          <p:cNvSpPr/>
          <p:nvPr/>
        </p:nvSpPr>
        <p:spPr>
          <a:xfrm>
            <a:off x="11239503" y="6356358"/>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Box 7">
            <a:extLst>
              <a:ext uri="{FF2B5EF4-FFF2-40B4-BE49-F238E27FC236}">
                <a16:creationId xmlns:a16="http://schemas.microsoft.com/office/drawing/2014/main" xmlns="" id="{5A0151CA-4F17-486D-A55B-4FFDBA3708A3}"/>
              </a:ext>
            </a:extLst>
          </p:cNvPr>
          <p:cNvSpPr txBox="1"/>
          <p:nvPr/>
        </p:nvSpPr>
        <p:spPr>
          <a:xfrm>
            <a:off x="4272481" y="388035"/>
            <a:ext cx="3647040" cy="677108"/>
          </a:xfrm>
          <a:prstGeom prst="rect">
            <a:avLst/>
          </a:prstGeom>
          <a:noFill/>
        </p:spPr>
        <p:txBody>
          <a:bodyPr wrap="square" lIns="0" tIns="0" rIns="0" bIns="0" rtlCol="0" anchor="t">
            <a:spAutoFit/>
          </a:bodyPr>
          <a:lstStyle/>
          <a:p>
            <a:pPr algn="ctr"/>
            <a:r>
              <a:rPr lang="zh-TW" altLang="en-US" sz="4400" b="1" dirty="0"/>
              <a:t>多元入學管道</a:t>
            </a:r>
            <a:endParaRPr lang="en-US" sz="4400" b="1" dirty="0"/>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590639" y="6356358"/>
            <a:ext cx="201312" cy="365125"/>
          </a:xfrm>
        </p:spPr>
        <p:txBody>
          <a:bodyPr/>
          <a:lstStyle/>
          <a:p>
            <a:fld id="{1046B996-B622-4B67-A455-51FC79324563}" type="slidenum">
              <a:rPr lang="en-US" sz="1600" smtClean="0">
                <a:solidFill>
                  <a:schemeClr val="bg1"/>
                </a:solidFill>
              </a:rPr>
              <a:t>7</a:t>
            </a:fld>
            <a:endParaRPr lang="en-US" sz="1600" dirty="0">
              <a:solidFill>
                <a:schemeClr val="bg1"/>
              </a:solidFill>
            </a:endParaRPr>
          </a:p>
        </p:txBody>
      </p:sp>
      <p:sp>
        <p:nvSpPr>
          <p:cNvPr id="4" name="Rectangle 3">
            <a:extLst>
              <a:ext uri="{FF2B5EF4-FFF2-40B4-BE49-F238E27FC236}">
                <a16:creationId xmlns:a16="http://schemas.microsoft.com/office/drawing/2014/main" xmlns="" id="{38C37A62-D4DE-47E8-8D85-CB5A7DC56BA2}"/>
              </a:ext>
            </a:extLst>
          </p:cNvPr>
          <p:cNvSpPr/>
          <p:nvPr/>
        </p:nvSpPr>
        <p:spPr>
          <a:xfrm>
            <a:off x="1778521" y="1302771"/>
            <a:ext cx="2493963" cy="7300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免試入學</a:t>
            </a:r>
            <a:endParaRPr lang="en-US" sz="3200" dirty="0"/>
          </a:p>
        </p:txBody>
      </p:sp>
      <p:sp>
        <p:nvSpPr>
          <p:cNvPr id="38" name="Rectangle 37">
            <a:extLst>
              <a:ext uri="{FF2B5EF4-FFF2-40B4-BE49-F238E27FC236}">
                <a16:creationId xmlns:a16="http://schemas.microsoft.com/office/drawing/2014/main" xmlns="" id="{7B772E86-F8B5-4309-AACD-AF6561137330}"/>
              </a:ext>
            </a:extLst>
          </p:cNvPr>
          <p:cNvSpPr/>
          <p:nvPr/>
        </p:nvSpPr>
        <p:spPr>
          <a:xfrm>
            <a:off x="7919521" y="1302771"/>
            <a:ext cx="2493963" cy="7300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特色招生</a:t>
            </a:r>
            <a:endParaRPr lang="en-US" sz="3200" dirty="0"/>
          </a:p>
        </p:txBody>
      </p:sp>
      <p:sp>
        <p:nvSpPr>
          <p:cNvPr id="55" name="Rectangle 54">
            <a:extLst>
              <a:ext uri="{FF2B5EF4-FFF2-40B4-BE49-F238E27FC236}">
                <a16:creationId xmlns:a16="http://schemas.microsoft.com/office/drawing/2014/main" xmlns="" id="{E8759C5D-A89B-40A9-B3BD-54739605DAC6}"/>
              </a:ext>
            </a:extLst>
          </p:cNvPr>
          <p:cNvSpPr/>
          <p:nvPr/>
        </p:nvSpPr>
        <p:spPr>
          <a:xfrm>
            <a:off x="1778521" y="2032795"/>
            <a:ext cx="2493963" cy="4463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639A7617-C89F-4E53-B90E-E3A0FC53B56B}"/>
              </a:ext>
            </a:extLst>
          </p:cNvPr>
          <p:cNvSpPr/>
          <p:nvPr/>
        </p:nvSpPr>
        <p:spPr>
          <a:xfrm>
            <a:off x="7919521" y="2032795"/>
            <a:ext cx="2493963" cy="4463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3435584E-47FC-45A5-AD11-6784E65E3757}"/>
              </a:ext>
            </a:extLst>
          </p:cNvPr>
          <p:cNvSpPr/>
          <p:nvPr/>
        </p:nvSpPr>
        <p:spPr>
          <a:xfrm>
            <a:off x="2725057" y="2178662"/>
            <a:ext cx="600895" cy="600894"/>
          </a:xfrm>
          <a:prstGeom prst="ellipse">
            <a:avLst/>
          </a:prstGeom>
          <a:solidFill>
            <a:schemeClr val="accent5">
              <a:lumMod val="7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6DAEF58D-E5D3-418E-8D55-21CD816C3A6F}"/>
              </a:ext>
            </a:extLst>
          </p:cNvPr>
          <p:cNvSpPr/>
          <p:nvPr/>
        </p:nvSpPr>
        <p:spPr>
          <a:xfrm>
            <a:off x="8866059" y="2178662"/>
            <a:ext cx="600895" cy="600894"/>
          </a:xfrm>
          <a:prstGeom prst="ellipse">
            <a:avLst/>
          </a:prstGeom>
          <a:solidFill>
            <a:schemeClr val="accent5">
              <a:lumMod val="50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xmlns="" id="{87DBEDF6-2BE5-40E5-913D-0A2AC361D6BC}"/>
              </a:ext>
            </a:extLst>
          </p:cNvPr>
          <p:cNvGrpSpPr/>
          <p:nvPr/>
        </p:nvGrpSpPr>
        <p:grpSpPr>
          <a:xfrm>
            <a:off x="2932637" y="2336234"/>
            <a:ext cx="185737" cy="285750"/>
            <a:chOff x="7666038" y="5922963"/>
            <a:chExt cx="185737" cy="285750"/>
          </a:xfrm>
          <a:solidFill>
            <a:schemeClr val="bg1"/>
          </a:solidFill>
        </p:grpSpPr>
        <p:sp>
          <p:nvSpPr>
            <p:cNvPr id="76" name="Freeform 3584">
              <a:extLst>
                <a:ext uri="{FF2B5EF4-FFF2-40B4-BE49-F238E27FC236}">
                  <a16:creationId xmlns:a16="http://schemas.microsoft.com/office/drawing/2014/main" xmlns="" id="{96B44FB5-B482-4520-AA3A-B239C765E6FF}"/>
                </a:ext>
              </a:extLst>
            </p:cNvPr>
            <p:cNvSpPr>
              <a:spLocks/>
            </p:cNvSpPr>
            <p:nvPr/>
          </p:nvSpPr>
          <p:spPr bwMode="auto">
            <a:xfrm>
              <a:off x="7689850" y="5922963"/>
              <a:ext cx="95250" cy="95250"/>
            </a:xfrm>
            <a:custGeom>
              <a:avLst/>
              <a:gdLst>
                <a:gd name="T0" fmla="*/ 133 w 240"/>
                <a:gd name="T1" fmla="*/ 239 h 240"/>
                <a:gd name="T2" fmla="*/ 156 w 240"/>
                <a:gd name="T3" fmla="*/ 235 h 240"/>
                <a:gd name="T4" fmla="*/ 177 w 240"/>
                <a:gd name="T5" fmla="*/ 226 h 240"/>
                <a:gd name="T6" fmla="*/ 197 w 240"/>
                <a:gd name="T7" fmla="*/ 212 h 240"/>
                <a:gd name="T8" fmla="*/ 213 w 240"/>
                <a:gd name="T9" fmla="*/ 196 h 240"/>
                <a:gd name="T10" fmla="*/ 226 w 240"/>
                <a:gd name="T11" fmla="*/ 177 h 240"/>
                <a:gd name="T12" fmla="*/ 235 w 240"/>
                <a:gd name="T13" fmla="*/ 155 h 240"/>
                <a:gd name="T14" fmla="*/ 240 w 240"/>
                <a:gd name="T15" fmla="*/ 132 h 240"/>
                <a:gd name="T16" fmla="*/ 240 w 240"/>
                <a:gd name="T17" fmla="*/ 108 h 240"/>
                <a:gd name="T18" fmla="*/ 235 w 240"/>
                <a:gd name="T19" fmla="*/ 83 h 240"/>
                <a:gd name="T20" fmla="*/ 226 w 240"/>
                <a:gd name="T21" fmla="*/ 63 h 240"/>
                <a:gd name="T22" fmla="*/ 213 w 240"/>
                <a:gd name="T23" fmla="*/ 43 h 240"/>
                <a:gd name="T24" fmla="*/ 197 w 240"/>
                <a:gd name="T25" fmla="*/ 27 h 240"/>
                <a:gd name="T26" fmla="*/ 177 w 240"/>
                <a:gd name="T27" fmla="*/ 14 h 240"/>
                <a:gd name="T28" fmla="*/ 156 w 240"/>
                <a:gd name="T29" fmla="*/ 5 h 240"/>
                <a:gd name="T30" fmla="*/ 133 w 240"/>
                <a:gd name="T31" fmla="*/ 0 h 240"/>
                <a:gd name="T32" fmla="*/ 108 w 240"/>
                <a:gd name="T33" fmla="*/ 0 h 240"/>
                <a:gd name="T34" fmla="*/ 85 w 240"/>
                <a:gd name="T35" fmla="*/ 5 h 240"/>
                <a:gd name="T36" fmla="*/ 63 w 240"/>
                <a:gd name="T37" fmla="*/ 14 h 240"/>
                <a:gd name="T38" fmla="*/ 44 w 240"/>
                <a:gd name="T39" fmla="*/ 27 h 240"/>
                <a:gd name="T40" fmla="*/ 27 w 240"/>
                <a:gd name="T41" fmla="*/ 43 h 240"/>
                <a:gd name="T42" fmla="*/ 14 w 240"/>
                <a:gd name="T43" fmla="*/ 63 h 240"/>
                <a:gd name="T44" fmla="*/ 5 w 240"/>
                <a:gd name="T45" fmla="*/ 83 h 240"/>
                <a:gd name="T46" fmla="*/ 0 w 240"/>
                <a:gd name="T47" fmla="*/ 108 h 240"/>
                <a:gd name="T48" fmla="*/ 0 w 240"/>
                <a:gd name="T49" fmla="*/ 132 h 240"/>
                <a:gd name="T50" fmla="*/ 5 w 240"/>
                <a:gd name="T51" fmla="*/ 155 h 240"/>
                <a:gd name="T52" fmla="*/ 14 w 240"/>
                <a:gd name="T53" fmla="*/ 177 h 240"/>
                <a:gd name="T54" fmla="*/ 27 w 240"/>
                <a:gd name="T55" fmla="*/ 196 h 240"/>
                <a:gd name="T56" fmla="*/ 44 w 240"/>
                <a:gd name="T57" fmla="*/ 212 h 240"/>
                <a:gd name="T58" fmla="*/ 63 w 240"/>
                <a:gd name="T59" fmla="*/ 226 h 240"/>
                <a:gd name="T60" fmla="*/ 85 w 240"/>
                <a:gd name="T61" fmla="*/ 235 h 240"/>
                <a:gd name="T62" fmla="*/ 108 w 240"/>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21" y="240"/>
                  </a:moveTo>
                  <a:lnTo>
                    <a:pt x="133" y="239"/>
                  </a:lnTo>
                  <a:lnTo>
                    <a:pt x="144" y="237"/>
                  </a:lnTo>
                  <a:lnTo>
                    <a:pt x="156" y="235"/>
                  </a:lnTo>
                  <a:lnTo>
                    <a:pt x="167" y="230"/>
                  </a:lnTo>
                  <a:lnTo>
                    <a:pt x="177" y="226"/>
                  </a:lnTo>
                  <a:lnTo>
                    <a:pt x="188" y="219"/>
                  </a:lnTo>
                  <a:lnTo>
                    <a:pt x="197" y="212"/>
                  </a:lnTo>
                  <a:lnTo>
                    <a:pt x="206" y="204"/>
                  </a:lnTo>
                  <a:lnTo>
                    <a:pt x="213" y="196"/>
                  </a:lnTo>
                  <a:lnTo>
                    <a:pt x="220" y="187"/>
                  </a:lnTo>
                  <a:lnTo>
                    <a:pt x="226" y="177"/>
                  </a:lnTo>
                  <a:lnTo>
                    <a:pt x="231" y="167"/>
                  </a:lnTo>
                  <a:lnTo>
                    <a:pt x="235" y="155"/>
                  </a:lnTo>
                  <a:lnTo>
                    <a:pt x="238" y="144"/>
                  </a:lnTo>
                  <a:lnTo>
                    <a:pt x="240" y="132"/>
                  </a:lnTo>
                  <a:lnTo>
                    <a:pt x="240" y="119"/>
                  </a:lnTo>
                  <a:lnTo>
                    <a:pt x="240" y="108"/>
                  </a:lnTo>
                  <a:lnTo>
                    <a:pt x="238" y="95"/>
                  </a:lnTo>
                  <a:lnTo>
                    <a:pt x="235" y="83"/>
                  </a:lnTo>
                  <a:lnTo>
                    <a:pt x="231" y="73"/>
                  </a:lnTo>
                  <a:lnTo>
                    <a:pt x="226" y="63"/>
                  </a:lnTo>
                  <a:lnTo>
                    <a:pt x="220" y="52"/>
                  </a:lnTo>
                  <a:lnTo>
                    <a:pt x="213" y="43"/>
                  </a:lnTo>
                  <a:lnTo>
                    <a:pt x="206" y="34"/>
                  </a:lnTo>
                  <a:lnTo>
                    <a:pt x="197" y="27"/>
                  </a:lnTo>
                  <a:lnTo>
                    <a:pt x="188" y="20"/>
                  </a:lnTo>
                  <a:lnTo>
                    <a:pt x="177" y="14"/>
                  </a:lnTo>
                  <a:lnTo>
                    <a:pt x="167" y="9"/>
                  </a:lnTo>
                  <a:lnTo>
                    <a:pt x="156" y="5"/>
                  </a:lnTo>
                  <a:lnTo>
                    <a:pt x="144" y="2"/>
                  </a:lnTo>
                  <a:lnTo>
                    <a:pt x="133" y="0"/>
                  </a:lnTo>
                  <a:lnTo>
                    <a:pt x="121" y="0"/>
                  </a:lnTo>
                  <a:lnTo>
                    <a:pt x="108" y="0"/>
                  </a:lnTo>
                  <a:lnTo>
                    <a:pt x="97" y="2"/>
                  </a:lnTo>
                  <a:lnTo>
                    <a:pt x="85" y="5"/>
                  </a:lnTo>
                  <a:lnTo>
                    <a:pt x="73" y="9"/>
                  </a:lnTo>
                  <a:lnTo>
                    <a:pt x="63" y="14"/>
                  </a:lnTo>
                  <a:lnTo>
                    <a:pt x="53" y="20"/>
                  </a:lnTo>
                  <a:lnTo>
                    <a:pt x="44" y="27"/>
                  </a:lnTo>
                  <a:lnTo>
                    <a:pt x="35" y="34"/>
                  </a:lnTo>
                  <a:lnTo>
                    <a:pt x="27" y="43"/>
                  </a:lnTo>
                  <a:lnTo>
                    <a:pt x="21" y="52"/>
                  </a:lnTo>
                  <a:lnTo>
                    <a:pt x="14" y="63"/>
                  </a:lnTo>
                  <a:lnTo>
                    <a:pt x="9" y="73"/>
                  </a:lnTo>
                  <a:lnTo>
                    <a:pt x="5" y="83"/>
                  </a:lnTo>
                  <a:lnTo>
                    <a:pt x="3" y="95"/>
                  </a:lnTo>
                  <a:lnTo>
                    <a:pt x="0" y="108"/>
                  </a:lnTo>
                  <a:lnTo>
                    <a:pt x="0" y="119"/>
                  </a:lnTo>
                  <a:lnTo>
                    <a:pt x="0" y="132"/>
                  </a:lnTo>
                  <a:lnTo>
                    <a:pt x="3" y="144"/>
                  </a:lnTo>
                  <a:lnTo>
                    <a:pt x="5" y="155"/>
                  </a:lnTo>
                  <a:lnTo>
                    <a:pt x="9" y="167"/>
                  </a:lnTo>
                  <a:lnTo>
                    <a:pt x="14" y="177"/>
                  </a:lnTo>
                  <a:lnTo>
                    <a:pt x="21" y="187"/>
                  </a:lnTo>
                  <a:lnTo>
                    <a:pt x="27" y="196"/>
                  </a:lnTo>
                  <a:lnTo>
                    <a:pt x="35" y="204"/>
                  </a:lnTo>
                  <a:lnTo>
                    <a:pt x="44" y="212"/>
                  </a:lnTo>
                  <a:lnTo>
                    <a:pt x="53" y="219"/>
                  </a:lnTo>
                  <a:lnTo>
                    <a:pt x="63" y="226"/>
                  </a:lnTo>
                  <a:lnTo>
                    <a:pt x="73" y="230"/>
                  </a:lnTo>
                  <a:lnTo>
                    <a:pt x="85" y="235"/>
                  </a:lnTo>
                  <a:lnTo>
                    <a:pt x="97" y="237"/>
                  </a:lnTo>
                  <a:lnTo>
                    <a:pt x="108" y="239"/>
                  </a:lnTo>
                  <a:lnTo>
                    <a:pt x="12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585">
              <a:extLst>
                <a:ext uri="{FF2B5EF4-FFF2-40B4-BE49-F238E27FC236}">
                  <a16:creationId xmlns:a16="http://schemas.microsoft.com/office/drawing/2014/main" xmlns="" id="{A67E8C55-21FF-4E70-BE34-E5F2389FE377}"/>
                </a:ext>
              </a:extLst>
            </p:cNvPr>
            <p:cNvSpPr>
              <a:spLocks/>
            </p:cNvSpPr>
            <p:nvPr/>
          </p:nvSpPr>
          <p:spPr bwMode="auto">
            <a:xfrm>
              <a:off x="7666038" y="6027738"/>
              <a:ext cx="142875" cy="180975"/>
            </a:xfrm>
            <a:custGeom>
              <a:avLst/>
              <a:gdLst>
                <a:gd name="T0" fmla="*/ 361 w 361"/>
                <a:gd name="T1" fmla="*/ 0 h 456"/>
                <a:gd name="T2" fmla="*/ 200 w 361"/>
                <a:gd name="T3" fmla="*/ 0 h 456"/>
                <a:gd name="T4" fmla="*/ 216 w 361"/>
                <a:gd name="T5" fmla="*/ 202 h 456"/>
                <a:gd name="T6" fmla="*/ 214 w 361"/>
                <a:gd name="T7" fmla="*/ 204 h 456"/>
                <a:gd name="T8" fmla="*/ 213 w 361"/>
                <a:gd name="T9" fmla="*/ 206 h 456"/>
                <a:gd name="T10" fmla="*/ 184 w 361"/>
                <a:gd name="T11" fmla="*/ 237 h 456"/>
                <a:gd name="T12" fmla="*/ 181 w 361"/>
                <a:gd name="T13" fmla="*/ 238 h 456"/>
                <a:gd name="T14" fmla="*/ 178 w 361"/>
                <a:gd name="T15" fmla="*/ 238 h 456"/>
                <a:gd name="T16" fmla="*/ 177 w 361"/>
                <a:gd name="T17" fmla="*/ 238 h 456"/>
                <a:gd name="T18" fmla="*/ 175 w 361"/>
                <a:gd name="T19" fmla="*/ 237 h 456"/>
                <a:gd name="T20" fmla="*/ 144 w 361"/>
                <a:gd name="T21" fmla="*/ 206 h 456"/>
                <a:gd name="T22" fmla="*/ 142 w 361"/>
                <a:gd name="T23" fmla="*/ 204 h 456"/>
                <a:gd name="T24" fmla="*/ 142 w 361"/>
                <a:gd name="T25" fmla="*/ 202 h 456"/>
                <a:gd name="T26" fmla="*/ 158 w 361"/>
                <a:gd name="T27" fmla="*/ 0 h 456"/>
                <a:gd name="T28" fmla="*/ 0 w 361"/>
                <a:gd name="T29" fmla="*/ 0 h 456"/>
                <a:gd name="T30" fmla="*/ 0 w 361"/>
                <a:gd name="T31" fmla="*/ 12 h 456"/>
                <a:gd name="T32" fmla="*/ 1 w 361"/>
                <a:gd name="T33" fmla="*/ 36 h 456"/>
                <a:gd name="T34" fmla="*/ 2 w 361"/>
                <a:gd name="T35" fmla="*/ 59 h 456"/>
                <a:gd name="T36" fmla="*/ 6 w 361"/>
                <a:gd name="T37" fmla="*/ 81 h 456"/>
                <a:gd name="T38" fmla="*/ 10 w 361"/>
                <a:gd name="T39" fmla="*/ 102 h 456"/>
                <a:gd name="T40" fmla="*/ 15 w 361"/>
                <a:gd name="T41" fmla="*/ 121 h 456"/>
                <a:gd name="T42" fmla="*/ 20 w 361"/>
                <a:gd name="T43" fmla="*/ 139 h 456"/>
                <a:gd name="T44" fmla="*/ 28 w 361"/>
                <a:gd name="T45" fmla="*/ 157 h 456"/>
                <a:gd name="T46" fmla="*/ 35 w 361"/>
                <a:gd name="T47" fmla="*/ 172 h 456"/>
                <a:gd name="T48" fmla="*/ 44 w 361"/>
                <a:gd name="T49" fmla="*/ 188 h 456"/>
                <a:gd name="T50" fmla="*/ 51 w 361"/>
                <a:gd name="T51" fmla="*/ 201 h 456"/>
                <a:gd name="T52" fmla="*/ 60 w 361"/>
                <a:gd name="T53" fmla="*/ 213 h 456"/>
                <a:gd name="T54" fmla="*/ 69 w 361"/>
                <a:gd name="T55" fmla="*/ 225 h 456"/>
                <a:gd name="T56" fmla="*/ 80 w 361"/>
                <a:gd name="T57" fmla="*/ 235 h 456"/>
                <a:gd name="T58" fmla="*/ 89 w 361"/>
                <a:gd name="T59" fmla="*/ 244 h 456"/>
                <a:gd name="T60" fmla="*/ 99 w 361"/>
                <a:gd name="T61" fmla="*/ 252 h 456"/>
                <a:gd name="T62" fmla="*/ 108 w 361"/>
                <a:gd name="T63" fmla="*/ 258 h 456"/>
                <a:gd name="T64" fmla="*/ 108 w 361"/>
                <a:gd name="T65" fmla="*/ 456 h 456"/>
                <a:gd name="T66" fmla="*/ 253 w 361"/>
                <a:gd name="T67" fmla="*/ 456 h 456"/>
                <a:gd name="T68" fmla="*/ 253 w 361"/>
                <a:gd name="T69" fmla="*/ 258 h 456"/>
                <a:gd name="T70" fmla="*/ 262 w 361"/>
                <a:gd name="T71" fmla="*/ 252 h 456"/>
                <a:gd name="T72" fmla="*/ 272 w 361"/>
                <a:gd name="T73" fmla="*/ 244 h 456"/>
                <a:gd name="T74" fmla="*/ 281 w 361"/>
                <a:gd name="T75" fmla="*/ 235 h 456"/>
                <a:gd name="T76" fmla="*/ 291 w 361"/>
                <a:gd name="T77" fmla="*/ 225 h 456"/>
                <a:gd name="T78" fmla="*/ 300 w 361"/>
                <a:gd name="T79" fmla="*/ 213 h 456"/>
                <a:gd name="T80" fmla="*/ 309 w 361"/>
                <a:gd name="T81" fmla="*/ 201 h 456"/>
                <a:gd name="T82" fmla="*/ 318 w 361"/>
                <a:gd name="T83" fmla="*/ 188 h 456"/>
                <a:gd name="T84" fmla="*/ 326 w 361"/>
                <a:gd name="T85" fmla="*/ 172 h 456"/>
                <a:gd name="T86" fmla="*/ 334 w 361"/>
                <a:gd name="T87" fmla="*/ 157 h 456"/>
                <a:gd name="T88" fmla="*/ 340 w 361"/>
                <a:gd name="T89" fmla="*/ 139 h 456"/>
                <a:gd name="T90" fmla="*/ 345 w 361"/>
                <a:gd name="T91" fmla="*/ 121 h 456"/>
                <a:gd name="T92" fmla="*/ 351 w 361"/>
                <a:gd name="T93" fmla="*/ 102 h 456"/>
                <a:gd name="T94" fmla="*/ 356 w 361"/>
                <a:gd name="T95" fmla="*/ 81 h 456"/>
                <a:gd name="T96" fmla="*/ 358 w 361"/>
                <a:gd name="T97" fmla="*/ 59 h 456"/>
                <a:gd name="T98" fmla="*/ 359 w 361"/>
                <a:gd name="T99" fmla="*/ 36 h 456"/>
                <a:gd name="T100" fmla="*/ 361 w 361"/>
                <a:gd name="T101" fmla="*/ 12 h 456"/>
                <a:gd name="T102" fmla="*/ 361 w 361"/>
                <a:gd name="T10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 h="456">
                  <a:moveTo>
                    <a:pt x="361" y="0"/>
                  </a:moveTo>
                  <a:lnTo>
                    <a:pt x="200" y="0"/>
                  </a:lnTo>
                  <a:lnTo>
                    <a:pt x="216" y="202"/>
                  </a:lnTo>
                  <a:lnTo>
                    <a:pt x="214" y="204"/>
                  </a:lnTo>
                  <a:lnTo>
                    <a:pt x="213" y="206"/>
                  </a:lnTo>
                  <a:lnTo>
                    <a:pt x="184" y="237"/>
                  </a:lnTo>
                  <a:lnTo>
                    <a:pt x="181" y="238"/>
                  </a:lnTo>
                  <a:lnTo>
                    <a:pt x="178" y="238"/>
                  </a:lnTo>
                  <a:lnTo>
                    <a:pt x="177" y="238"/>
                  </a:lnTo>
                  <a:lnTo>
                    <a:pt x="175" y="237"/>
                  </a:lnTo>
                  <a:lnTo>
                    <a:pt x="144" y="206"/>
                  </a:lnTo>
                  <a:lnTo>
                    <a:pt x="142" y="204"/>
                  </a:lnTo>
                  <a:lnTo>
                    <a:pt x="142" y="202"/>
                  </a:lnTo>
                  <a:lnTo>
                    <a:pt x="158" y="0"/>
                  </a:lnTo>
                  <a:lnTo>
                    <a:pt x="0" y="0"/>
                  </a:lnTo>
                  <a:lnTo>
                    <a:pt x="0" y="12"/>
                  </a:lnTo>
                  <a:lnTo>
                    <a:pt x="1" y="36"/>
                  </a:lnTo>
                  <a:lnTo>
                    <a:pt x="2" y="59"/>
                  </a:lnTo>
                  <a:lnTo>
                    <a:pt x="6" y="81"/>
                  </a:lnTo>
                  <a:lnTo>
                    <a:pt x="10" y="102"/>
                  </a:lnTo>
                  <a:lnTo>
                    <a:pt x="15" y="121"/>
                  </a:lnTo>
                  <a:lnTo>
                    <a:pt x="20" y="139"/>
                  </a:lnTo>
                  <a:lnTo>
                    <a:pt x="28" y="157"/>
                  </a:lnTo>
                  <a:lnTo>
                    <a:pt x="35" y="172"/>
                  </a:lnTo>
                  <a:lnTo>
                    <a:pt x="44" y="188"/>
                  </a:lnTo>
                  <a:lnTo>
                    <a:pt x="51" y="201"/>
                  </a:lnTo>
                  <a:lnTo>
                    <a:pt x="60" y="213"/>
                  </a:lnTo>
                  <a:lnTo>
                    <a:pt x="69" y="225"/>
                  </a:lnTo>
                  <a:lnTo>
                    <a:pt x="80" y="235"/>
                  </a:lnTo>
                  <a:lnTo>
                    <a:pt x="89" y="244"/>
                  </a:lnTo>
                  <a:lnTo>
                    <a:pt x="99" y="252"/>
                  </a:lnTo>
                  <a:lnTo>
                    <a:pt x="108" y="258"/>
                  </a:lnTo>
                  <a:lnTo>
                    <a:pt x="108" y="456"/>
                  </a:lnTo>
                  <a:lnTo>
                    <a:pt x="253" y="456"/>
                  </a:lnTo>
                  <a:lnTo>
                    <a:pt x="253" y="258"/>
                  </a:lnTo>
                  <a:lnTo>
                    <a:pt x="262" y="252"/>
                  </a:lnTo>
                  <a:lnTo>
                    <a:pt x="272" y="244"/>
                  </a:lnTo>
                  <a:lnTo>
                    <a:pt x="281" y="235"/>
                  </a:lnTo>
                  <a:lnTo>
                    <a:pt x="291" y="225"/>
                  </a:lnTo>
                  <a:lnTo>
                    <a:pt x="300" y="213"/>
                  </a:lnTo>
                  <a:lnTo>
                    <a:pt x="309" y="201"/>
                  </a:lnTo>
                  <a:lnTo>
                    <a:pt x="318" y="188"/>
                  </a:lnTo>
                  <a:lnTo>
                    <a:pt x="326" y="172"/>
                  </a:lnTo>
                  <a:lnTo>
                    <a:pt x="334" y="157"/>
                  </a:lnTo>
                  <a:lnTo>
                    <a:pt x="340" y="139"/>
                  </a:lnTo>
                  <a:lnTo>
                    <a:pt x="345" y="121"/>
                  </a:lnTo>
                  <a:lnTo>
                    <a:pt x="351" y="102"/>
                  </a:lnTo>
                  <a:lnTo>
                    <a:pt x="356" y="81"/>
                  </a:lnTo>
                  <a:lnTo>
                    <a:pt x="358" y="59"/>
                  </a:lnTo>
                  <a:lnTo>
                    <a:pt x="359" y="36"/>
                  </a:lnTo>
                  <a:lnTo>
                    <a:pt x="361" y="12"/>
                  </a:lnTo>
                  <a:lnTo>
                    <a:pt x="3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586">
              <a:extLst>
                <a:ext uri="{FF2B5EF4-FFF2-40B4-BE49-F238E27FC236}">
                  <a16:creationId xmlns:a16="http://schemas.microsoft.com/office/drawing/2014/main" xmlns="" id="{5CB9995B-2D17-41FC-AB98-322E7D6443C9}"/>
                </a:ext>
              </a:extLst>
            </p:cNvPr>
            <p:cNvSpPr>
              <a:spLocks/>
            </p:cNvSpPr>
            <p:nvPr/>
          </p:nvSpPr>
          <p:spPr bwMode="auto">
            <a:xfrm>
              <a:off x="7804150" y="6103938"/>
              <a:ext cx="47625" cy="104775"/>
            </a:xfrm>
            <a:custGeom>
              <a:avLst/>
              <a:gdLst>
                <a:gd name="T0" fmla="*/ 72 w 120"/>
                <a:gd name="T1" fmla="*/ 24 h 264"/>
                <a:gd name="T2" fmla="*/ 72 w 120"/>
                <a:gd name="T3" fmla="*/ 0 h 264"/>
                <a:gd name="T4" fmla="*/ 48 w 120"/>
                <a:gd name="T5" fmla="*/ 0 h 264"/>
                <a:gd name="T6" fmla="*/ 48 w 120"/>
                <a:gd name="T7" fmla="*/ 24 h 264"/>
                <a:gd name="T8" fmla="*/ 0 w 120"/>
                <a:gd name="T9" fmla="*/ 24 h 264"/>
                <a:gd name="T10" fmla="*/ 0 w 120"/>
                <a:gd name="T11" fmla="*/ 264 h 264"/>
                <a:gd name="T12" fmla="*/ 120 w 120"/>
                <a:gd name="T13" fmla="*/ 264 h 264"/>
                <a:gd name="T14" fmla="*/ 120 w 120"/>
                <a:gd name="T15" fmla="*/ 24 h 264"/>
                <a:gd name="T16" fmla="*/ 72 w 120"/>
                <a:gd name="T1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64">
                  <a:moveTo>
                    <a:pt x="72" y="24"/>
                  </a:moveTo>
                  <a:lnTo>
                    <a:pt x="72" y="0"/>
                  </a:lnTo>
                  <a:lnTo>
                    <a:pt x="48" y="0"/>
                  </a:lnTo>
                  <a:lnTo>
                    <a:pt x="48" y="24"/>
                  </a:lnTo>
                  <a:lnTo>
                    <a:pt x="0" y="24"/>
                  </a:lnTo>
                  <a:lnTo>
                    <a:pt x="0" y="264"/>
                  </a:lnTo>
                  <a:lnTo>
                    <a:pt x="120" y="264"/>
                  </a:lnTo>
                  <a:lnTo>
                    <a:pt x="120" y="24"/>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9" name="Freeform 391">
            <a:extLst>
              <a:ext uri="{FF2B5EF4-FFF2-40B4-BE49-F238E27FC236}">
                <a16:creationId xmlns:a16="http://schemas.microsoft.com/office/drawing/2014/main" xmlns="" id="{EB7F16CC-82B8-4D3E-8129-556BD9AF9C65}"/>
              </a:ext>
            </a:extLst>
          </p:cNvPr>
          <p:cNvSpPr>
            <a:spLocks noEditPoints="1"/>
          </p:cNvSpPr>
          <p:nvPr/>
        </p:nvSpPr>
        <p:spPr bwMode="auto">
          <a:xfrm>
            <a:off x="9022833" y="2335440"/>
            <a:ext cx="287339" cy="287338"/>
          </a:xfrm>
          <a:custGeom>
            <a:avLst/>
            <a:gdLst>
              <a:gd name="T0" fmla="*/ 515 w 903"/>
              <a:gd name="T1" fmla="*/ 619 h 904"/>
              <a:gd name="T2" fmla="*/ 486 w 903"/>
              <a:gd name="T3" fmla="*/ 580 h 904"/>
              <a:gd name="T4" fmla="*/ 488 w 903"/>
              <a:gd name="T5" fmla="*/ 528 h 904"/>
              <a:gd name="T6" fmla="*/ 521 w 903"/>
              <a:gd name="T7" fmla="*/ 491 h 904"/>
              <a:gd name="T8" fmla="*/ 573 w 903"/>
              <a:gd name="T9" fmla="*/ 483 h 904"/>
              <a:gd name="T10" fmla="*/ 616 w 903"/>
              <a:gd name="T11" fmla="*/ 509 h 904"/>
              <a:gd name="T12" fmla="*/ 633 w 903"/>
              <a:gd name="T13" fmla="*/ 557 h 904"/>
              <a:gd name="T14" fmla="*/ 616 w 903"/>
              <a:gd name="T15" fmla="*/ 604 h 904"/>
              <a:gd name="T16" fmla="*/ 573 w 903"/>
              <a:gd name="T17" fmla="*/ 631 h 904"/>
              <a:gd name="T18" fmla="*/ 305 w 903"/>
              <a:gd name="T19" fmla="*/ 617 h 904"/>
              <a:gd name="T20" fmla="*/ 288 w 903"/>
              <a:gd name="T21" fmla="*/ 608 h 904"/>
              <a:gd name="T22" fmla="*/ 592 w 903"/>
              <a:gd name="T23" fmla="*/ 290 h 904"/>
              <a:gd name="T24" fmla="*/ 610 w 903"/>
              <a:gd name="T25" fmla="*/ 289 h 904"/>
              <a:gd name="T26" fmla="*/ 617 w 903"/>
              <a:gd name="T27" fmla="*/ 307 h 904"/>
              <a:gd name="T28" fmla="*/ 275 w 903"/>
              <a:gd name="T29" fmla="*/ 324 h 904"/>
              <a:gd name="T30" fmla="*/ 305 w 903"/>
              <a:gd name="T31" fmla="*/ 284 h 904"/>
              <a:gd name="T32" fmla="*/ 354 w 903"/>
              <a:gd name="T33" fmla="*/ 272 h 904"/>
              <a:gd name="T34" fmla="*/ 400 w 903"/>
              <a:gd name="T35" fmla="*/ 293 h 904"/>
              <a:gd name="T36" fmla="*/ 422 w 903"/>
              <a:gd name="T37" fmla="*/ 338 h 904"/>
              <a:gd name="T38" fmla="*/ 409 w 903"/>
              <a:gd name="T39" fmla="*/ 389 h 904"/>
              <a:gd name="T40" fmla="*/ 369 w 903"/>
              <a:gd name="T41" fmla="*/ 418 h 904"/>
              <a:gd name="T42" fmla="*/ 318 w 903"/>
              <a:gd name="T43" fmla="*/ 416 h 904"/>
              <a:gd name="T44" fmla="*/ 280 w 903"/>
              <a:gd name="T45" fmla="*/ 382 h 904"/>
              <a:gd name="T46" fmla="*/ 903 w 903"/>
              <a:gd name="T47" fmla="*/ 452 h 904"/>
              <a:gd name="T48" fmla="*/ 866 w 903"/>
              <a:gd name="T49" fmla="*/ 378 h 904"/>
              <a:gd name="T50" fmla="*/ 875 w 903"/>
              <a:gd name="T51" fmla="*/ 303 h 904"/>
              <a:gd name="T52" fmla="*/ 829 w 903"/>
              <a:gd name="T53" fmla="*/ 234 h 904"/>
              <a:gd name="T54" fmla="*/ 795 w 903"/>
              <a:gd name="T55" fmla="*/ 175 h 904"/>
              <a:gd name="T56" fmla="*/ 750 w 903"/>
              <a:gd name="T57" fmla="*/ 116 h 904"/>
              <a:gd name="T58" fmla="*/ 680 w 903"/>
              <a:gd name="T59" fmla="*/ 110 h 904"/>
              <a:gd name="T60" fmla="*/ 636 w 903"/>
              <a:gd name="T61" fmla="*/ 40 h 904"/>
              <a:gd name="T62" fmla="*/ 552 w 903"/>
              <a:gd name="T63" fmla="*/ 36 h 904"/>
              <a:gd name="T64" fmla="*/ 488 w 903"/>
              <a:gd name="T65" fmla="*/ 8 h 904"/>
              <a:gd name="T66" fmla="*/ 404 w 903"/>
              <a:gd name="T67" fmla="*/ 13 h 904"/>
              <a:gd name="T68" fmla="*/ 340 w 903"/>
              <a:gd name="T69" fmla="*/ 32 h 904"/>
              <a:gd name="T70" fmla="*/ 257 w 903"/>
              <a:gd name="T71" fmla="*/ 47 h 904"/>
              <a:gd name="T72" fmla="*/ 210 w 903"/>
              <a:gd name="T73" fmla="*/ 107 h 904"/>
              <a:gd name="T74" fmla="*/ 146 w 903"/>
              <a:gd name="T75" fmla="*/ 121 h 904"/>
              <a:gd name="T76" fmla="*/ 106 w 903"/>
              <a:gd name="T77" fmla="*/ 187 h 904"/>
              <a:gd name="T78" fmla="*/ 64 w 903"/>
              <a:gd name="T79" fmla="*/ 241 h 904"/>
              <a:gd name="T80" fmla="*/ 28 w 903"/>
              <a:gd name="T81" fmla="*/ 316 h 904"/>
              <a:gd name="T82" fmla="*/ 29 w 903"/>
              <a:gd name="T83" fmla="*/ 386 h 904"/>
              <a:gd name="T84" fmla="*/ 1 w 903"/>
              <a:gd name="T85" fmla="*/ 464 h 904"/>
              <a:gd name="T86" fmla="*/ 48 w 903"/>
              <a:gd name="T87" fmla="*/ 531 h 904"/>
              <a:gd name="T88" fmla="*/ 30 w 903"/>
              <a:gd name="T89" fmla="*/ 613 h 904"/>
              <a:gd name="T90" fmla="*/ 86 w 903"/>
              <a:gd name="T91" fmla="*/ 674 h 904"/>
              <a:gd name="T92" fmla="*/ 113 w 903"/>
              <a:gd name="T93" fmla="*/ 740 h 904"/>
              <a:gd name="T94" fmla="*/ 162 w 903"/>
              <a:gd name="T95" fmla="*/ 791 h 904"/>
              <a:gd name="T96" fmla="*/ 225 w 903"/>
              <a:gd name="T97" fmla="*/ 806 h 904"/>
              <a:gd name="T98" fmla="*/ 279 w 903"/>
              <a:gd name="T99" fmla="*/ 869 h 904"/>
              <a:gd name="T100" fmla="*/ 362 w 903"/>
              <a:gd name="T101" fmla="*/ 862 h 904"/>
              <a:gd name="T102" fmla="*/ 427 w 903"/>
              <a:gd name="T103" fmla="*/ 900 h 904"/>
              <a:gd name="T104" fmla="*/ 510 w 903"/>
              <a:gd name="T105" fmla="*/ 883 h 904"/>
              <a:gd name="T106" fmla="*/ 576 w 903"/>
              <a:gd name="T107" fmla="*/ 875 h 904"/>
              <a:gd name="T108" fmla="*/ 655 w 903"/>
              <a:gd name="T109" fmla="*/ 848 h 904"/>
              <a:gd name="T110" fmla="*/ 707 w 903"/>
              <a:gd name="T111" fmla="*/ 797 h 904"/>
              <a:gd name="T112" fmla="*/ 765 w 903"/>
              <a:gd name="T113" fmla="*/ 777 h 904"/>
              <a:gd name="T114" fmla="*/ 798 w 903"/>
              <a:gd name="T115" fmla="*/ 704 h 904"/>
              <a:gd name="T116" fmla="*/ 848 w 903"/>
              <a:gd name="T117" fmla="*/ 655 h 904"/>
              <a:gd name="T118" fmla="*/ 875 w 903"/>
              <a:gd name="T119" fmla="*/ 575 h 904"/>
              <a:gd name="T120" fmla="*/ 883 w 903"/>
              <a:gd name="T121" fmla="*/ 509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904">
                <a:moveTo>
                  <a:pt x="558" y="632"/>
                </a:moveTo>
                <a:lnTo>
                  <a:pt x="549" y="632"/>
                </a:lnTo>
                <a:lnTo>
                  <a:pt x="542" y="631"/>
                </a:lnTo>
                <a:lnTo>
                  <a:pt x="535" y="629"/>
                </a:lnTo>
                <a:lnTo>
                  <a:pt x="528" y="627"/>
                </a:lnTo>
                <a:lnTo>
                  <a:pt x="521" y="624"/>
                </a:lnTo>
                <a:lnTo>
                  <a:pt x="515" y="619"/>
                </a:lnTo>
                <a:lnTo>
                  <a:pt x="510" y="615"/>
                </a:lnTo>
                <a:lnTo>
                  <a:pt x="504" y="610"/>
                </a:lnTo>
                <a:lnTo>
                  <a:pt x="499" y="604"/>
                </a:lnTo>
                <a:lnTo>
                  <a:pt x="495" y="599"/>
                </a:lnTo>
                <a:lnTo>
                  <a:pt x="491" y="593"/>
                </a:lnTo>
                <a:lnTo>
                  <a:pt x="488" y="586"/>
                </a:lnTo>
                <a:lnTo>
                  <a:pt x="486" y="580"/>
                </a:lnTo>
                <a:lnTo>
                  <a:pt x="484" y="572"/>
                </a:lnTo>
                <a:lnTo>
                  <a:pt x="483" y="565"/>
                </a:lnTo>
                <a:lnTo>
                  <a:pt x="482" y="557"/>
                </a:lnTo>
                <a:lnTo>
                  <a:pt x="483" y="550"/>
                </a:lnTo>
                <a:lnTo>
                  <a:pt x="484" y="542"/>
                </a:lnTo>
                <a:lnTo>
                  <a:pt x="486" y="535"/>
                </a:lnTo>
                <a:lnTo>
                  <a:pt x="488" y="528"/>
                </a:lnTo>
                <a:lnTo>
                  <a:pt x="491" y="521"/>
                </a:lnTo>
                <a:lnTo>
                  <a:pt x="495" y="515"/>
                </a:lnTo>
                <a:lnTo>
                  <a:pt x="499" y="509"/>
                </a:lnTo>
                <a:lnTo>
                  <a:pt x="504" y="504"/>
                </a:lnTo>
                <a:lnTo>
                  <a:pt x="510" y="499"/>
                </a:lnTo>
                <a:lnTo>
                  <a:pt x="515" y="495"/>
                </a:lnTo>
                <a:lnTo>
                  <a:pt x="521" y="491"/>
                </a:lnTo>
                <a:lnTo>
                  <a:pt x="528" y="487"/>
                </a:lnTo>
                <a:lnTo>
                  <a:pt x="535" y="485"/>
                </a:lnTo>
                <a:lnTo>
                  <a:pt x="542" y="483"/>
                </a:lnTo>
                <a:lnTo>
                  <a:pt x="549" y="482"/>
                </a:lnTo>
                <a:lnTo>
                  <a:pt x="558" y="482"/>
                </a:lnTo>
                <a:lnTo>
                  <a:pt x="565" y="482"/>
                </a:lnTo>
                <a:lnTo>
                  <a:pt x="573" y="483"/>
                </a:lnTo>
                <a:lnTo>
                  <a:pt x="579" y="485"/>
                </a:lnTo>
                <a:lnTo>
                  <a:pt x="587" y="487"/>
                </a:lnTo>
                <a:lnTo>
                  <a:pt x="593" y="491"/>
                </a:lnTo>
                <a:lnTo>
                  <a:pt x="600" y="495"/>
                </a:lnTo>
                <a:lnTo>
                  <a:pt x="605" y="499"/>
                </a:lnTo>
                <a:lnTo>
                  <a:pt x="610" y="504"/>
                </a:lnTo>
                <a:lnTo>
                  <a:pt x="616" y="509"/>
                </a:lnTo>
                <a:lnTo>
                  <a:pt x="620" y="515"/>
                </a:lnTo>
                <a:lnTo>
                  <a:pt x="623" y="521"/>
                </a:lnTo>
                <a:lnTo>
                  <a:pt x="626" y="528"/>
                </a:lnTo>
                <a:lnTo>
                  <a:pt x="630" y="535"/>
                </a:lnTo>
                <a:lnTo>
                  <a:pt x="631" y="542"/>
                </a:lnTo>
                <a:lnTo>
                  <a:pt x="632" y="550"/>
                </a:lnTo>
                <a:lnTo>
                  <a:pt x="633" y="557"/>
                </a:lnTo>
                <a:lnTo>
                  <a:pt x="632" y="565"/>
                </a:lnTo>
                <a:lnTo>
                  <a:pt x="631" y="572"/>
                </a:lnTo>
                <a:lnTo>
                  <a:pt x="630" y="580"/>
                </a:lnTo>
                <a:lnTo>
                  <a:pt x="626" y="586"/>
                </a:lnTo>
                <a:lnTo>
                  <a:pt x="623" y="593"/>
                </a:lnTo>
                <a:lnTo>
                  <a:pt x="620" y="599"/>
                </a:lnTo>
                <a:lnTo>
                  <a:pt x="616" y="604"/>
                </a:lnTo>
                <a:lnTo>
                  <a:pt x="610" y="610"/>
                </a:lnTo>
                <a:lnTo>
                  <a:pt x="605" y="615"/>
                </a:lnTo>
                <a:lnTo>
                  <a:pt x="600" y="619"/>
                </a:lnTo>
                <a:lnTo>
                  <a:pt x="593" y="624"/>
                </a:lnTo>
                <a:lnTo>
                  <a:pt x="587" y="627"/>
                </a:lnTo>
                <a:lnTo>
                  <a:pt x="579" y="629"/>
                </a:lnTo>
                <a:lnTo>
                  <a:pt x="573" y="631"/>
                </a:lnTo>
                <a:lnTo>
                  <a:pt x="565" y="632"/>
                </a:lnTo>
                <a:lnTo>
                  <a:pt x="558" y="632"/>
                </a:lnTo>
                <a:lnTo>
                  <a:pt x="558" y="632"/>
                </a:lnTo>
                <a:close/>
                <a:moveTo>
                  <a:pt x="312" y="613"/>
                </a:moveTo>
                <a:lnTo>
                  <a:pt x="310" y="615"/>
                </a:lnTo>
                <a:lnTo>
                  <a:pt x="307" y="616"/>
                </a:lnTo>
                <a:lnTo>
                  <a:pt x="305" y="617"/>
                </a:lnTo>
                <a:lnTo>
                  <a:pt x="301" y="617"/>
                </a:lnTo>
                <a:lnTo>
                  <a:pt x="298" y="617"/>
                </a:lnTo>
                <a:lnTo>
                  <a:pt x="296" y="616"/>
                </a:lnTo>
                <a:lnTo>
                  <a:pt x="293" y="615"/>
                </a:lnTo>
                <a:lnTo>
                  <a:pt x="291" y="613"/>
                </a:lnTo>
                <a:lnTo>
                  <a:pt x="289" y="611"/>
                </a:lnTo>
                <a:lnTo>
                  <a:pt x="288" y="608"/>
                </a:lnTo>
                <a:lnTo>
                  <a:pt x="286" y="605"/>
                </a:lnTo>
                <a:lnTo>
                  <a:pt x="286" y="602"/>
                </a:lnTo>
                <a:lnTo>
                  <a:pt x="286" y="599"/>
                </a:lnTo>
                <a:lnTo>
                  <a:pt x="288" y="597"/>
                </a:lnTo>
                <a:lnTo>
                  <a:pt x="289" y="594"/>
                </a:lnTo>
                <a:lnTo>
                  <a:pt x="291" y="591"/>
                </a:lnTo>
                <a:lnTo>
                  <a:pt x="592" y="290"/>
                </a:lnTo>
                <a:lnTo>
                  <a:pt x="594" y="289"/>
                </a:lnTo>
                <a:lnTo>
                  <a:pt x="596" y="287"/>
                </a:lnTo>
                <a:lnTo>
                  <a:pt x="600" y="286"/>
                </a:lnTo>
                <a:lnTo>
                  <a:pt x="603" y="286"/>
                </a:lnTo>
                <a:lnTo>
                  <a:pt x="605" y="286"/>
                </a:lnTo>
                <a:lnTo>
                  <a:pt x="608" y="287"/>
                </a:lnTo>
                <a:lnTo>
                  <a:pt x="610" y="289"/>
                </a:lnTo>
                <a:lnTo>
                  <a:pt x="614" y="290"/>
                </a:lnTo>
                <a:lnTo>
                  <a:pt x="615" y="293"/>
                </a:lnTo>
                <a:lnTo>
                  <a:pt x="617" y="295"/>
                </a:lnTo>
                <a:lnTo>
                  <a:pt x="617" y="299"/>
                </a:lnTo>
                <a:lnTo>
                  <a:pt x="618" y="301"/>
                </a:lnTo>
                <a:lnTo>
                  <a:pt x="617" y="304"/>
                </a:lnTo>
                <a:lnTo>
                  <a:pt x="617" y="307"/>
                </a:lnTo>
                <a:lnTo>
                  <a:pt x="615" y="309"/>
                </a:lnTo>
                <a:lnTo>
                  <a:pt x="614" y="312"/>
                </a:lnTo>
                <a:lnTo>
                  <a:pt x="312" y="613"/>
                </a:lnTo>
                <a:close/>
                <a:moveTo>
                  <a:pt x="271" y="346"/>
                </a:moveTo>
                <a:lnTo>
                  <a:pt x="271" y="338"/>
                </a:lnTo>
                <a:lnTo>
                  <a:pt x="273" y="331"/>
                </a:lnTo>
                <a:lnTo>
                  <a:pt x="275" y="324"/>
                </a:lnTo>
                <a:lnTo>
                  <a:pt x="277" y="317"/>
                </a:lnTo>
                <a:lnTo>
                  <a:pt x="280" y="310"/>
                </a:lnTo>
                <a:lnTo>
                  <a:pt x="284" y="304"/>
                </a:lnTo>
                <a:lnTo>
                  <a:pt x="289" y="299"/>
                </a:lnTo>
                <a:lnTo>
                  <a:pt x="293" y="293"/>
                </a:lnTo>
                <a:lnTo>
                  <a:pt x="298" y="288"/>
                </a:lnTo>
                <a:lnTo>
                  <a:pt x="305" y="284"/>
                </a:lnTo>
                <a:lnTo>
                  <a:pt x="311" y="280"/>
                </a:lnTo>
                <a:lnTo>
                  <a:pt x="318" y="277"/>
                </a:lnTo>
                <a:lnTo>
                  <a:pt x="324" y="274"/>
                </a:lnTo>
                <a:lnTo>
                  <a:pt x="331" y="273"/>
                </a:lnTo>
                <a:lnTo>
                  <a:pt x="339" y="272"/>
                </a:lnTo>
                <a:lnTo>
                  <a:pt x="347" y="271"/>
                </a:lnTo>
                <a:lnTo>
                  <a:pt x="354" y="272"/>
                </a:lnTo>
                <a:lnTo>
                  <a:pt x="362" y="273"/>
                </a:lnTo>
                <a:lnTo>
                  <a:pt x="369" y="274"/>
                </a:lnTo>
                <a:lnTo>
                  <a:pt x="375" y="277"/>
                </a:lnTo>
                <a:lnTo>
                  <a:pt x="382" y="280"/>
                </a:lnTo>
                <a:lnTo>
                  <a:pt x="388" y="284"/>
                </a:lnTo>
                <a:lnTo>
                  <a:pt x="395" y="288"/>
                </a:lnTo>
                <a:lnTo>
                  <a:pt x="400" y="293"/>
                </a:lnTo>
                <a:lnTo>
                  <a:pt x="404" y="299"/>
                </a:lnTo>
                <a:lnTo>
                  <a:pt x="409" y="304"/>
                </a:lnTo>
                <a:lnTo>
                  <a:pt x="413" y="310"/>
                </a:lnTo>
                <a:lnTo>
                  <a:pt x="416" y="317"/>
                </a:lnTo>
                <a:lnTo>
                  <a:pt x="418" y="324"/>
                </a:lnTo>
                <a:lnTo>
                  <a:pt x="421" y="331"/>
                </a:lnTo>
                <a:lnTo>
                  <a:pt x="422" y="338"/>
                </a:lnTo>
                <a:lnTo>
                  <a:pt x="422" y="346"/>
                </a:lnTo>
                <a:lnTo>
                  <a:pt x="422" y="354"/>
                </a:lnTo>
                <a:lnTo>
                  <a:pt x="421" y="362"/>
                </a:lnTo>
                <a:lnTo>
                  <a:pt x="418" y="368"/>
                </a:lnTo>
                <a:lnTo>
                  <a:pt x="416" y="376"/>
                </a:lnTo>
                <a:lnTo>
                  <a:pt x="413" y="382"/>
                </a:lnTo>
                <a:lnTo>
                  <a:pt x="409" y="389"/>
                </a:lnTo>
                <a:lnTo>
                  <a:pt x="404" y="394"/>
                </a:lnTo>
                <a:lnTo>
                  <a:pt x="400" y="399"/>
                </a:lnTo>
                <a:lnTo>
                  <a:pt x="395" y="405"/>
                </a:lnTo>
                <a:lnTo>
                  <a:pt x="388" y="409"/>
                </a:lnTo>
                <a:lnTo>
                  <a:pt x="382" y="412"/>
                </a:lnTo>
                <a:lnTo>
                  <a:pt x="375" y="416"/>
                </a:lnTo>
                <a:lnTo>
                  <a:pt x="369" y="418"/>
                </a:lnTo>
                <a:lnTo>
                  <a:pt x="362" y="420"/>
                </a:lnTo>
                <a:lnTo>
                  <a:pt x="354" y="421"/>
                </a:lnTo>
                <a:lnTo>
                  <a:pt x="347" y="422"/>
                </a:lnTo>
                <a:lnTo>
                  <a:pt x="339" y="421"/>
                </a:lnTo>
                <a:lnTo>
                  <a:pt x="331" y="420"/>
                </a:lnTo>
                <a:lnTo>
                  <a:pt x="324" y="418"/>
                </a:lnTo>
                <a:lnTo>
                  <a:pt x="318" y="416"/>
                </a:lnTo>
                <a:lnTo>
                  <a:pt x="311" y="412"/>
                </a:lnTo>
                <a:lnTo>
                  <a:pt x="305" y="409"/>
                </a:lnTo>
                <a:lnTo>
                  <a:pt x="298" y="405"/>
                </a:lnTo>
                <a:lnTo>
                  <a:pt x="293" y="399"/>
                </a:lnTo>
                <a:lnTo>
                  <a:pt x="289" y="394"/>
                </a:lnTo>
                <a:lnTo>
                  <a:pt x="284" y="389"/>
                </a:lnTo>
                <a:lnTo>
                  <a:pt x="280" y="382"/>
                </a:lnTo>
                <a:lnTo>
                  <a:pt x="277" y="376"/>
                </a:lnTo>
                <a:lnTo>
                  <a:pt x="275" y="368"/>
                </a:lnTo>
                <a:lnTo>
                  <a:pt x="273" y="362"/>
                </a:lnTo>
                <a:lnTo>
                  <a:pt x="271" y="354"/>
                </a:lnTo>
                <a:lnTo>
                  <a:pt x="271" y="346"/>
                </a:lnTo>
                <a:lnTo>
                  <a:pt x="271" y="346"/>
                </a:lnTo>
                <a:close/>
                <a:moveTo>
                  <a:pt x="903" y="452"/>
                </a:moveTo>
                <a:lnTo>
                  <a:pt x="903" y="439"/>
                </a:lnTo>
                <a:lnTo>
                  <a:pt x="900" y="426"/>
                </a:lnTo>
                <a:lnTo>
                  <a:pt x="896" y="416"/>
                </a:lnTo>
                <a:lnTo>
                  <a:pt x="890" y="405"/>
                </a:lnTo>
                <a:lnTo>
                  <a:pt x="883" y="394"/>
                </a:lnTo>
                <a:lnTo>
                  <a:pt x="875" y="386"/>
                </a:lnTo>
                <a:lnTo>
                  <a:pt x="866" y="378"/>
                </a:lnTo>
                <a:lnTo>
                  <a:pt x="855" y="372"/>
                </a:lnTo>
                <a:lnTo>
                  <a:pt x="862" y="362"/>
                </a:lnTo>
                <a:lnTo>
                  <a:pt x="868" y="351"/>
                </a:lnTo>
                <a:lnTo>
                  <a:pt x="872" y="339"/>
                </a:lnTo>
                <a:lnTo>
                  <a:pt x="875" y="328"/>
                </a:lnTo>
                <a:lnTo>
                  <a:pt x="876" y="316"/>
                </a:lnTo>
                <a:lnTo>
                  <a:pt x="875" y="303"/>
                </a:lnTo>
                <a:lnTo>
                  <a:pt x="873" y="291"/>
                </a:lnTo>
                <a:lnTo>
                  <a:pt x="869" y="279"/>
                </a:lnTo>
                <a:lnTo>
                  <a:pt x="863" y="268"/>
                </a:lnTo>
                <a:lnTo>
                  <a:pt x="857" y="258"/>
                </a:lnTo>
                <a:lnTo>
                  <a:pt x="848" y="248"/>
                </a:lnTo>
                <a:lnTo>
                  <a:pt x="839" y="241"/>
                </a:lnTo>
                <a:lnTo>
                  <a:pt x="829" y="234"/>
                </a:lnTo>
                <a:lnTo>
                  <a:pt x="817" y="229"/>
                </a:lnTo>
                <a:lnTo>
                  <a:pt x="807" y="225"/>
                </a:lnTo>
                <a:lnTo>
                  <a:pt x="794" y="224"/>
                </a:lnTo>
                <a:lnTo>
                  <a:pt x="797" y="211"/>
                </a:lnTo>
                <a:lnTo>
                  <a:pt x="798" y="199"/>
                </a:lnTo>
                <a:lnTo>
                  <a:pt x="797" y="187"/>
                </a:lnTo>
                <a:lnTo>
                  <a:pt x="795" y="175"/>
                </a:lnTo>
                <a:lnTo>
                  <a:pt x="792" y="163"/>
                </a:lnTo>
                <a:lnTo>
                  <a:pt x="786" y="153"/>
                </a:lnTo>
                <a:lnTo>
                  <a:pt x="780" y="142"/>
                </a:lnTo>
                <a:lnTo>
                  <a:pt x="771" y="132"/>
                </a:lnTo>
                <a:lnTo>
                  <a:pt x="765" y="126"/>
                </a:lnTo>
                <a:lnTo>
                  <a:pt x="757" y="121"/>
                </a:lnTo>
                <a:lnTo>
                  <a:pt x="750" y="116"/>
                </a:lnTo>
                <a:lnTo>
                  <a:pt x="742" y="113"/>
                </a:lnTo>
                <a:lnTo>
                  <a:pt x="734" y="110"/>
                </a:lnTo>
                <a:lnTo>
                  <a:pt x="725" y="108"/>
                </a:lnTo>
                <a:lnTo>
                  <a:pt x="717" y="107"/>
                </a:lnTo>
                <a:lnTo>
                  <a:pt x="707" y="106"/>
                </a:lnTo>
                <a:lnTo>
                  <a:pt x="694" y="107"/>
                </a:lnTo>
                <a:lnTo>
                  <a:pt x="680" y="110"/>
                </a:lnTo>
                <a:lnTo>
                  <a:pt x="678" y="98"/>
                </a:lnTo>
                <a:lnTo>
                  <a:pt x="675" y="86"/>
                </a:lnTo>
                <a:lnTo>
                  <a:pt x="669" y="74"/>
                </a:lnTo>
                <a:lnTo>
                  <a:pt x="663" y="65"/>
                </a:lnTo>
                <a:lnTo>
                  <a:pt x="655" y="55"/>
                </a:lnTo>
                <a:lnTo>
                  <a:pt x="647" y="48"/>
                </a:lnTo>
                <a:lnTo>
                  <a:pt x="636" y="40"/>
                </a:lnTo>
                <a:lnTo>
                  <a:pt x="624" y="35"/>
                </a:lnTo>
                <a:lnTo>
                  <a:pt x="612" y="30"/>
                </a:lnTo>
                <a:lnTo>
                  <a:pt x="601" y="28"/>
                </a:lnTo>
                <a:lnTo>
                  <a:pt x="588" y="27"/>
                </a:lnTo>
                <a:lnTo>
                  <a:pt x="576" y="28"/>
                </a:lnTo>
                <a:lnTo>
                  <a:pt x="564" y="32"/>
                </a:lnTo>
                <a:lnTo>
                  <a:pt x="552" y="36"/>
                </a:lnTo>
                <a:lnTo>
                  <a:pt x="542" y="41"/>
                </a:lnTo>
                <a:lnTo>
                  <a:pt x="532" y="49"/>
                </a:lnTo>
                <a:lnTo>
                  <a:pt x="526" y="38"/>
                </a:lnTo>
                <a:lnTo>
                  <a:pt x="518" y="28"/>
                </a:lnTo>
                <a:lnTo>
                  <a:pt x="510" y="20"/>
                </a:lnTo>
                <a:lnTo>
                  <a:pt x="499" y="13"/>
                </a:lnTo>
                <a:lnTo>
                  <a:pt x="488" y="8"/>
                </a:lnTo>
                <a:lnTo>
                  <a:pt x="476" y="4"/>
                </a:lnTo>
                <a:lnTo>
                  <a:pt x="464" y="0"/>
                </a:lnTo>
                <a:lnTo>
                  <a:pt x="452" y="0"/>
                </a:lnTo>
                <a:lnTo>
                  <a:pt x="439" y="0"/>
                </a:lnTo>
                <a:lnTo>
                  <a:pt x="427" y="4"/>
                </a:lnTo>
                <a:lnTo>
                  <a:pt x="415" y="8"/>
                </a:lnTo>
                <a:lnTo>
                  <a:pt x="404" y="13"/>
                </a:lnTo>
                <a:lnTo>
                  <a:pt x="395" y="20"/>
                </a:lnTo>
                <a:lnTo>
                  <a:pt x="386" y="28"/>
                </a:lnTo>
                <a:lnTo>
                  <a:pt x="379" y="38"/>
                </a:lnTo>
                <a:lnTo>
                  <a:pt x="371" y="49"/>
                </a:lnTo>
                <a:lnTo>
                  <a:pt x="362" y="41"/>
                </a:lnTo>
                <a:lnTo>
                  <a:pt x="351" y="36"/>
                </a:lnTo>
                <a:lnTo>
                  <a:pt x="340" y="32"/>
                </a:lnTo>
                <a:lnTo>
                  <a:pt x="327" y="28"/>
                </a:lnTo>
                <a:lnTo>
                  <a:pt x="315" y="27"/>
                </a:lnTo>
                <a:lnTo>
                  <a:pt x="304" y="28"/>
                </a:lnTo>
                <a:lnTo>
                  <a:pt x="291" y="30"/>
                </a:lnTo>
                <a:lnTo>
                  <a:pt x="279" y="35"/>
                </a:lnTo>
                <a:lnTo>
                  <a:pt x="268" y="40"/>
                </a:lnTo>
                <a:lnTo>
                  <a:pt x="257" y="47"/>
                </a:lnTo>
                <a:lnTo>
                  <a:pt x="249" y="55"/>
                </a:lnTo>
                <a:lnTo>
                  <a:pt x="240" y="65"/>
                </a:lnTo>
                <a:lnTo>
                  <a:pt x="234" y="74"/>
                </a:lnTo>
                <a:lnTo>
                  <a:pt x="229" y="86"/>
                </a:lnTo>
                <a:lnTo>
                  <a:pt x="225" y="98"/>
                </a:lnTo>
                <a:lnTo>
                  <a:pt x="223" y="110"/>
                </a:lnTo>
                <a:lnTo>
                  <a:pt x="210" y="107"/>
                </a:lnTo>
                <a:lnTo>
                  <a:pt x="196" y="106"/>
                </a:lnTo>
                <a:lnTo>
                  <a:pt x="188" y="107"/>
                </a:lnTo>
                <a:lnTo>
                  <a:pt x="179" y="108"/>
                </a:lnTo>
                <a:lnTo>
                  <a:pt x="171" y="110"/>
                </a:lnTo>
                <a:lnTo>
                  <a:pt x="162" y="113"/>
                </a:lnTo>
                <a:lnTo>
                  <a:pt x="155" y="116"/>
                </a:lnTo>
                <a:lnTo>
                  <a:pt x="146" y="121"/>
                </a:lnTo>
                <a:lnTo>
                  <a:pt x="140" y="126"/>
                </a:lnTo>
                <a:lnTo>
                  <a:pt x="133" y="132"/>
                </a:lnTo>
                <a:lnTo>
                  <a:pt x="125" y="142"/>
                </a:lnTo>
                <a:lnTo>
                  <a:pt x="117" y="153"/>
                </a:lnTo>
                <a:lnTo>
                  <a:pt x="113" y="163"/>
                </a:lnTo>
                <a:lnTo>
                  <a:pt x="108" y="175"/>
                </a:lnTo>
                <a:lnTo>
                  <a:pt x="106" y="187"/>
                </a:lnTo>
                <a:lnTo>
                  <a:pt x="106" y="199"/>
                </a:lnTo>
                <a:lnTo>
                  <a:pt x="107" y="211"/>
                </a:lnTo>
                <a:lnTo>
                  <a:pt x="109" y="224"/>
                </a:lnTo>
                <a:lnTo>
                  <a:pt x="98" y="225"/>
                </a:lnTo>
                <a:lnTo>
                  <a:pt x="86" y="229"/>
                </a:lnTo>
                <a:lnTo>
                  <a:pt x="75" y="234"/>
                </a:lnTo>
                <a:lnTo>
                  <a:pt x="64" y="241"/>
                </a:lnTo>
                <a:lnTo>
                  <a:pt x="56" y="248"/>
                </a:lnTo>
                <a:lnTo>
                  <a:pt x="47" y="258"/>
                </a:lnTo>
                <a:lnTo>
                  <a:pt x="40" y="268"/>
                </a:lnTo>
                <a:lnTo>
                  <a:pt x="34" y="279"/>
                </a:lnTo>
                <a:lnTo>
                  <a:pt x="30" y="291"/>
                </a:lnTo>
                <a:lnTo>
                  <a:pt x="28" y="303"/>
                </a:lnTo>
                <a:lnTo>
                  <a:pt x="28" y="316"/>
                </a:lnTo>
                <a:lnTo>
                  <a:pt x="29" y="328"/>
                </a:lnTo>
                <a:lnTo>
                  <a:pt x="31" y="339"/>
                </a:lnTo>
                <a:lnTo>
                  <a:pt x="35" y="351"/>
                </a:lnTo>
                <a:lnTo>
                  <a:pt x="42" y="362"/>
                </a:lnTo>
                <a:lnTo>
                  <a:pt x="48" y="372"/>
                </a:lnTo>
                <a:lnTo>
                  <a:pt x="39" y="378"/>
                </a:lnTo>
                <a:lnTo>
                  <a:pt x="29" y="386"/>
                </a:lnTo>
                <a:lnTo>
                  <a:pt x="20" y="394"/>
                </a:lnTo>
                <a:lnTo>
                  <a:pt x="14" y="405"/>
                </a:lnTo>
                <a:lnTo>
                  <a:pt x="8" y="416"/>
                </a:lnTo>
                <a:lnTo>
                  <a:pt x="3" y="427"/>
                </a:lnTo>
                <a:lnTo>
                  <a:pt x="1" y="439"/>
                </a:lnTo>
                <a:lnTo>
                  <a:pt x="0" y="452"/>
                </a:lnTo>
                <a:lnTo>
                  <a:pt x="1" y="464"/>
                </a:lnTo>
                <a:lnTo>
                  <a:pt x="3" y="477"/>
                </a:lnTo>
                <a:lnTo>
                  <a:pt x="8" y="488"/>
                </a:lnTo>
                <a:lnTo>
                  <a:pt x="14" y="499"/>
                </a:lnTo>
                <a:lnTo>
                  <a:pt x="20" y="509"/>
                </a:lnTo>
                <a:lnTo>
                  <a:pt x="29" y="517"/>
                </a:lnTo>
                <a:lnTo>
                  <a:pt x="38" y="525"/>
                </a:lnTo>
                <a:lnTo>
                  <a:pt x="48" y="531"/>
                </a:lnTo>
                <a:lnTo>
                  <a:pt x="41" y="542"/>
                </a:lnTo>
                <a:lnTo>
                  <a:pt x="35" y="553"/>
                </a:lnTo>
                <a:lnTo>
                  <a:pt x="31" y="564"/>
                </a:lnTo>
                <a:lnTo>
                  <a:pt x="29" y="575"/>
                </a:lnTo>
                <a:lnTo>
                  <a:pt x="28" y="588"/>
                </a:lnTo>
                <a:lnTo>
                  <a:pt x="28" y="600"/>
                </a:lnTo>
                <a:lnTo>
                  <a:pt x="30" y="613"/>
                </a:lnTo>
                <a:lnTo>
                  <a:pt x="34" y="625"/>
                </a:lnTo>
                <a:lnTo>
                  <a:pt x="40" y="635"/>
                </a:lnTo>
                <a:lnTo>
                  <a:pt x="47" y="646"/>
                </a:lnTo>
                <a:lnTo>
                  <a:pt x="56" y="655"/>
                </a:lnTo>
                <a:lnTo>
                  <a:pt x="64" y="663"/>
                </a:lnTo>
                <a:lnTo>
                  <a:pt x="75" y="670"/>
                </a:lnTo>
                <a:lnTo>
                  <a:pt x="86" y="674"/>
                </a:lnTo>
                <a:lnTo>
                  <a:pt x="98" y="678"/>
                </a:lnTo>
                <a:lnTo>
                  <a:pt x="109" y="681"/>
                </a:lnTo>
                <a:lnTo>
                  <a:pt x="107" y="692"/>
                </a:lnTo>
                <a:lnTo>
                  <a:pt x="106" y="704"/>
                </a:lnTo>
                <a:lnTo>
                  <a:pt x="106" y="716"/>
                </a:lnTo>
                <a:lnTo>
                  <a:pt x="108" y="729"/>
                </a:lnTo>
                <a:lnTo>
                  <a:pt x="113" y="740"/>
                </a:lnTo>
                <a:lnTo>
                  <a:pt x="118" y="751"/>
                </a:lnTo>
                <a:lnTo>
                  <a:pt x="125" y="761"/>
                </a:lnTo>
                <a:lnTo>
                  <a:pt x="133" y="771"/>
                </a:lnTo>
                <a:lnTo>
                  <a:pt x="140" y="777"/>
                </a:lnTo>
                <a:lnTo>
                  <a:pt x="147" y="782"/>
                </a:lnTo>
                <a:lnTo>
                  <a:pt x="155" y="787"/>
                </a:lnTo>
                <a:lnTo>
                  <a:pt x="162" y="791"/>
                </a:lnTo>
                <a:lnTo>
                  <a:pt x="171" y="794"/>
                </a:lnTo>
                <a:lnTo>
                  <a:pt x="179" y="796"/>
                </a:lnTo>
                <a:lnTo>
                  <a:pt x="188" y="797"/>
                </a:lnTo>
                <a:lnTo>
                  <a:pt x="196" y="797"/>
                </a:lnTo>
                <a:lnTo>
                  <a:pt x="210" y="796"/>
                </a:lnTo>
                <a:lnTo>
                  <a:pt x="223" y="793"/>
                </a:lnTo>
                <a:lnTo>
                  <a:pt x="225" y="806"/>
                </a:lnTo>
                <a:lnTo>
                  <a:pt x="229" y="818"/>
                </a:lnTo>
                <a:lnTo>
                  <a:pt x="234" y="829"/>
                </a:lnTo>
                <a:lnTo>
                  <a:pt x="240" y="838"/>
                </a:lnTo>
                <a:lnTo>
                  <a:pt x="248" y="848"/>
                </a:lnTo>
                <a:lnTo>
                  <a:pt x="257" y="856"/>
                </a:lnTo>
                <a:lnTo>
                  <a:pt x="268" y="863"/>
                </a:lnTo>
                <a:lnTo>
                  <a:pt x="279" y="869"/>
                </a:lnTo>
                <a:lnTo>
                  <a:pt x="291" y="873"/>
                </a:lnTo>
                <a:lnTo>
                  <a:pt x="304" y="875"/>
                </a:lnTo>
                <a:lnTo>
                  <a:pt x="315" y="876"/>
                </a:lnTo>
                <a:lnTo>
                  <a:pt x="327" y="875"/>
                </a:lnTo>
                <a:lnTo>
                  <a:pt x="340" y="871"/>
                </a:lnTo>
                <a:lnTo>
                  <a:pt x="351" y="868"/>
                </a:lnTo>
                <a:lnTo>
                  <a:pt x="362" y="862"/>
                </a:lnTo>
                <a:lnTo>
                  <a:pt x="371" y="855"/>
                </a:lnTo>
                <a:lnTo>
                  <a:pt x="379" y="865"/>
                </a:lnTo>
                <a:lnTo>
                  <a:pt x="386" y="875"/>
                </a:lnTo>
                <a:lnTo>
                  <a:pt x="395" y="883"/>
                </a:lnTo>
                <a:lnTo>
                  <a:pt x="404" y="890"/>
                </a:lnTo>
                <a:lnTo>
                  <a:pt x="415" y="896"/>
                </a:lnTo>
                <a:lnTo>
                  <a:pt x="427" y="900"/>
                </a:lnTo>
                <a:lnTo>
                  <a:pt x="439" y="903"/>
                </a:lnTo>
                <a:lnTo>
                  <a:pt x="452" y="904"/>
                </a:lnTo>
                <a:lnTo>
                  <a:pt x="464" y="903"/>
                </a:lnTo>
                <a:lnTo>
                  <a:pt x="476" y="899"/>
                </a:lnTo>
                <a:lnTo>
                  <a:pt x="488" y="896"/>
                </a:lnTo>
                <a:lnTo>
                  <a:pt x="499" y="890"/>
                </a:lnTo>
                <a:lnTo>
                  <a:pt x="510" y="883"/>
                </a:lnTo>
                <a:lnTo>
                  <a:pt x="518" y="875"/>
                </a:lnTo>
                <a:lnTo>
                  <a:pt x="526" y="865"/>
                </a:lnTo>
                <a:lnTo>
                  <a:pt x="532" y="855"/>
                </a:lnTo>
                <a:lnTo>
                  <a:pt x="542" y="862"/>
                </a:lnTo>
                <a:lnTo>
                  <a:pt x="552" y="868"/>
                </a:lnTo>
                <a:lnTo>
                  <a:pt x="564" y="871"/>
                </a:lnTo>
                <a:lnTo>
                  <a:pt x="576" y="875"/>
                </a:lnTo>
                <a:lnTo>
                  <a:pt x="588" y="876"/>
                </a:lnTo>
                <a:lnTo>
                  <a:pt x="601" y="875"/>
                </a:lnTo>
                <a:lnTo>
                  <a:pt x="612" y="873"/>
                </a:lnTo>
                <a:lnTo>
                  <a:pt x="624" y="869"/>
                </a:lnTo>
                <a:lnTo>
                  <a:pt x="636" y="863"/>
                </a:lnTo>
                <a:lnTo>
                  <a:pt x="647" y="856"/>
                </a:lnTo>
                <a:lnTo>
                  <a:pt x="655" y="848"/>
                </a:lnTo>
                <a:lnTo>
                  <a:pt x="663" y="838"/>
                </a:lnTo>
                <a:lnTo>
                  <a:pt x="669" y="829"/>
                </a:lnTo>
                <a:lnTo>
                  <a:pt x="675" y="818"/>
                </a:lnTo>
                <a:lnTo>
                  <a:pt x="678" y="806"/>
                </a:lnTo>
                <a:lnTo>
                  <a:pt x="680" y="793"/>
                </a:lnTo>
                <a:lnTo>
                  <a:pt x="694" y="796"/>
                </a:lnTo>
                <a:lnTo>
                  <a:pt x="707" y="797"/>
                </a:lnTo>
                <a:lnTo>
                  <a:pt x="717" y="797"/>
                </a:lnTo>
                <a:lnTo>
                  <a:pt x="725" y="796"/>
                </a:lnTo>
                <a:lnTo>
                  <a:pt x="734" y="794"/>
                </a:lnTo>
                <a:lnTo>
                  <a:pt x="742" y="791"/>
                </a:lnTo>
                <a:lnTo>
                  <a:pt x="750" y="787"/>
                </a:lnTo>
                <a:lnTo>
                  <a:pt x="757" y="782"/>
                </a:lnTo>
                <a:lnTo>
                  <a:pt x="765" y="777"/>
                </a:lnTo>
                <a:lnTo>
                  <a:pt x="771" y="771"/>
                </a:lnTo>
                <a:lnTo>
                  <a:pt x="780" y="761"/>
                </a:lnTo>
                <a:lnTo>
                  <a:pt x="786" y="751"/>
                </a:lnTo>
                <a:lnTo>
                  <a:pt x="792" y="740"/>
                </a:lnTo>
                <a:lnTo>
                  <a:pt x="795" y="729"/>
                </a:lnTo>
                <a:lnTo>
                  <a:pt x="797" y="716"/>
                </a:lnTo>
                <a:lnTo>
                  <a:pt x="798" y="704"/>
                </a:lnTo>
                <a:lnTo>
                  <a:pt x="797" y="692"/>
                </a:lnTo>
                <a:lnTo>
                  <a:pt x="794" y="681"/>
                </a:lnTo>
                <a:lnTo>
                  <a:pt x="807" y="678"/>
                </a:lnTo>
                <a:lnTo>
                  <a:pt x="817" y="674"/>
                </a:lnTo>
                <a:lnTo>
                  <a:pt x="829" y="670"/>
                </a:lnTo>
                <a:lnTo>
                  <a:pt x="839" y="663"/>
                </a:lnTo>
                <a:lnTo>
                  <a:pt x="848" y="655"/>
                </a:lnTo>
                <a:lnTo>
                  <a:pt x="857" y="646"/>
                </a:lnTo>
                <a:lnTo>
                  <a:pt x="863" y="635"/>
                </a:lnTo>
                <a:lnTo>
                  <a:pt x="869" y="625"/>
                </a:lnTo>
                <a:lnTo>
                  <a:pt x="873" y="613"/>
                </a:lnTo>
                <a:lnTo>
                  <a:pt x="875" y="600"/>
                </a:lnTo>
                <a:lnTo>
                  <a:pt x="876" y="588"/>
                </a:lnTo>
                <a:lnTo>
                  <a:pt x="875" y="575"/>
                </a:lnTo>
                <a:lnTo>
                  <a:pt x="872" y="564"/>
                </a:lnTo>
                <a:lnTo>
                  <a:pt x="868" y="553"/>
                </a:lnTo>
                <a:lnTo>
                  <a:pt x="862" y="542"/>
                </a:lnTo>
                <a:lnTo>
                  <a:pt x="855" y="531"/>
                </a:lnTo>
                <a:lnTo>
                  <a:pt x="866" y="525"/>
                </a:lnTo>
                <a:lnTo>
                  <a:pt x="875" y="517"/>
                </a:lnTo>
                <a:lnTo>
                  <a:pt x="883" y="509"/>
                </a:lnTo>
                <a:lnTo>
                  <a:pt x="890" y="499"/>
                </a:lnTo>
                <a:lnTo>
                  <a:pt x="896" y="488"/>
                </a:lnTo>
                <a:lnTo>
                  <a:pt x="900" y="477"/>
                </a:lnTo>
                <a:lnTo>
                  <a:pt x="903" y="464"/>
                </a:lnTo>
                <a:lnTo>
                  <a:pt x="903" y="45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文字方塊 1"/>
          <p:cNvSpPr txBox="1"/>
          <p:nvPr/>
        </p:nvSpPr>
        <p:spPr>
          <a:xfrm>
            <a:off x="7919521" y="3180440"/>
            <a:ext cx="2646878" cy="584775"/>
          </a:xfrm>
          <a:prstGeom prst="rect">
            <a:avLst/>
          </a:prstGeom>
          <a:noFill/>
        </p:spPr>
        <p:txBody>
          <a:bodyPr wrap="none" rtlCol="0">
            <a:spAutoFit/>
          </a:bodyPr>
          <a:lstStyle/>
          <a:p>
            <a:r>
              <a:rPr lang="zh-TW" altLang="en-US" sz="3200" b="1" dirty="0"/>
              <a:t>學科考試分發</a:t>
            </a:r>
          </a:p>
        </p:txBody>
      </p:sp>
      <p:sp>
        <p:nvSpPr>
          <p:cNvPr id="3" name="文字方塊 2"/>
          <p:cNvSpPr txBox="1"/>
          <p:nvPr/>
        </p:nvSpPr>
        <p:spPr>
          <a:xfrm>
            <a:off x="8397105" y="4013386"/>
            <a:ext cx="1826141" cy="584775"/>
          </a:xfrm>
          <a:prstGeom prst="rect">
            <a:avLst/>
          </a:prstGeom>
          <a:noFill/>
        </p:spPr>
        <p:txBody>
          <a:bodyPr wrap="none" rtlCol="0">
            <a:spAutoFit/>
          </a:bodyPr>
          <a:lstStyle/>
          <a:p>
            <a:r>
              <a:rPr lang="zh-TW" altLang="en-US" sz="3200" b="1" dirty="0"/>
              <a:t>甄選入學</a:t>
            </a:r>
          </a:p>
        </p:txBody>
      </p:sp>
      <p:sp>
        <p:nvSpPr>
          <p:cNvPr id="5" name="文字方塊 4"/>
          <p:cNvSpPr txBox="1"/>
          <p:nvPr/>
        </p:nvSpPr>
        <p:spPr>
          <a:xfrm>
            <a:off x="2138624" y="3358337"/>
            <a:ext cx="1826141" cy="584775"/>
          </a:xfrm>
          <a:prstGeom prst="rect">
            <a:avLst/>
          </a:prstGeom>
          <a:noFill/>
        </p:spPr>
        <p:txBody>
          <a:bodyPr wrap="none" rtlCol="0">
            <a:spAutoFit/>
          </a:bodyPr>
          <a:lstStyle/>
          <a:p>
            <a:r>
              <a:rPr lang="zh-TW" altLang="en-US" sz="3200" b="1" dirty="0"/>
              <a:t>完全免試</a:t>
            </a:r>
          </a:p>
        </p:txBody>
      </p:sp>
      <p:sp>
        <p:nvSpPr>
          <p:cNvPr id="11" name="文字方塊 10"/>
          <p:cNvSpPr txBox="1"/>
          <p:nvPr/>
        </p:nvSpPr>
        <p:spPr>
          <a:xfrm>
            <a:off x="2138624" y="3829409"/>
            <a:ext cx="1826141" cy="584775"/>
          </a:xfrm>
          <a:prstGeom prst="rect">
            <a:avLst/>
          </a:prstGeom>
          <a:noFill/>
        </p:spPr>
        <p:txBody>
          <a:bodyPr wrap="none" rtlCol="0">
            <a:spAutoFit/>
          </a:bodyPr>
          <a:lstStyle/>
          <a:p>
            <a:r>
              <a:rPr lang="zh-TW" altLang="en-US" sz="3200" b="1" dirty="0"/>
              <a:t>優先免試</a:t>
            </a:r>
          </a:p>
        </p:txBody>
      </p:sp>
      <p:sp>
        <p:nvSpPr>
          <p:cNvPr id="13" name="文字方塊 12"/>
          <p:cNvSpPr txBox="1"/>
          <p:nvPr/>
        </p:nvSpPr>
        <p:spPr>
          <a:xfrm>
            <a:off x="2023206" y="5258504"/>
            <a:ext cx="2236510" cy="584775"/>
          </a:xfrm>
          <a:prstGeom prst="rect">
            <a:avLst/>
          </a:prstGeom>
          <a:noFill/>
        </p:spPr>
        <p:txBody>
          <a:bodyPr wrap="none" rtlCol="0">
            <a:spAutoFit/>
          </a:bodyPr>
          <a:lstStyle/>
          <a:p>
            <a:r>
              <a:rPr lang="zh-TW" altLang="en-US" sz="3200" b="1" dirty="0"/>
              <a:t>原住民專班</a:t>
            </a:r>
          </a:p>
        </p:txBody>
      </p:sp>
      <p:sp>
        <p:nvSpPr>
          <p:cNvPr id="14" name="文字方塊 13"/>
          <p:cNvSpPr txBox="1"/>
          <p:nvPr/>
        </p:nvSpPr>
        <p:spPr>
          <a:xfrm>
            <a:off x="2138624" y="4305774"/>
            <a:ext cx="1826141" cy="584775"/>
          </a:xfrm>
          <a:prstGeom prst="rect">
            <a:avLst/>
          </a:prstGeom>
          <a:noFill/>
        </p:spPr>
        <p:txBody>
          <a:bodyPr wrap="none" rtlCol="0">
            <a:spAutoFit/>
          </a:bodyPr>
          <a:lstStyle/>
          <a:p>
            <a:r>
              <a:rPr lang="zh-TW" altLang="en-US" sz="3200" b="1"/>
              <a:t>直升入學</a:t>
            </a:r>
          </a:p>
        </p:txBody>
      </p:sp>
      <p:sp>
        <p:nvSpPr>
          <p:cNvPr id="15" name="文字方塊 14"/>
          <p:cNvSpPr txBox="1"/>
          <p:nvPr/>
        </p:nvSpPr>
        <p:spPr>
          <a:xfrm>
            <a:off x="2138624" y="2884339"/>
            <a:ext cx="1826141" cy="584775"/>
          </a:xfrm>
          <a:prstGeom prst="rect">
            <a:avLst/>
          </a:prstGeom>
          <a:noFill/>
        </p:spPr>
        <p:txBody>
          <a:bodyPr wrap="none" rtlCol="0">
            <a:spAutoFit/>
          </a:bodyPr>
          <a:lstStyle/>
          <a:p>
            <a:r>
              <a:rPr lang="zh-TW" altLang="en-US" sz="3200" b="1" dirty="0"/>
              <a:t>分區免試</a:t>
            </a:r>
          </a:p>
        </p:txBody>
      </p:sp>
      <p:sp>
        <p:nvSpPr>
          <p:cNvPr id="16" name="文字方塊 15"/>
          <p:cNvSpPr txBox="1"/>
          <p:nvPr/>
        </p:nvSpPr>
        <p:spPr>
          <a:xfrm>
            <a:off x="2138624" y="4782139"/>
            <a:ext cx="1826141" cy="584775"/>
          </a:xfrm>
          <a:prstGeom prst="rect">
            <a:avLst/>
          </a:prstGeom>
          <a:noFill/>
        </p:spPr>
        <p:txBody>
          <a:bodyPr wrap="none" rtlCol="0">
            <a:spAutoFit/>
          </a:bodyPr>
          <a:lstStyle/>
          <a:p>
            <a:r>
              <a:rPr lang="zh-TW" altLang="en-US" sz="3200" b="1" dirty="0"/>
              <a:t>五專免試</a:t>
            </a:r>
          </a:p>
        </p:txBody>
      </p:sp>
      <p:pic>
        <p:nvPicPr>
          <p:cNvPr id="12" name="圖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718" y="2185250"/>
            <a:ext cx="577577" cy="577577"/>
          </a:xfrm>
          <a:prstGeom prst="rect">
            <a:avLst/>
          </a:prstGeom>
        </p:spPr>
      </p:pic>
    </p:spTree>
    <p:extLst>
      <p:ext uri="{BB962C8B-B14F-4D97-AF65-F5344CB8AC3E}">
        <p14:creationId xmlns:p14="http://schemas.microsoft.com/office/powerpoint/2010/main" val="39427863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28F1EF8-D55F-4EAB-9B5F-B1D632BB5452}"/>
              </a:ext>
            </a:extLst>
          </p:cNvPr>
          <p:cNvSpPr/>
          <p:nvPr/>
        </p:nvSpPr>
        <p:spPr>
          <a:xfrm>
            <a:off x="-2" y="640943"/>
            <a:ext cx="5187299"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70</a:t>
            </a:fld>
            <a:endParaRPr lang="en-US" sz="1600" dirty="0">
              <a:solidFill>
                <a:prstClr val="white"/>
              </a:solidFill>
            </a:endParaRP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latin typeface="+mn-ea"/>
              </a:rPr>
              <a:t>步驟一</a:t>
            </a:r>
            <a:endParaRPr lang="en-US" sz="4400" b="1" dirty="0">
              <a:latin typeface="+mn-ea"/>
            </a:endParaRPr>
          </a:p>
        </p:txBody>
      </p:sp>
      <p:sp>
        <p:nvSpPr>
          <p:cNvPr id="2" name="矩形 1"/>
          <p:cNvSpPr/>
          <p:nvPr/>
        </p:nvSpPr>
        <p:spPr>
          <a:xfrm>
            <a:off x="3837063" y="1032327"/>
            <a:ext cx="4493538" cy="523220"/>
          </a:xfrm>
          <a:prstGeom prst="rect">
            <a:avLst/>
          </a:prstGeom>
        </p:spPr>
        <p:txBody>
          <a:bodyPr wrap="none">
            <a:spAutoFit/>
          </a:bodyPr>
          <a:lstStyle/>
          <a:p>
            <a:pPr>
              <a:defRPr/>
            </a:pPr>
            <a:r>
              <a:rPr lang="zh-TW" altLang="en-US" sz="2800" b="1" dirty="0"/>
              <a:t>請依身分別選擇進入的管道</a:t>
            </a:r>
          </a:p>
        </p:txBody>
      </p:sp>
      <p:pic>
        <p:nvPicPr>
          <p:cNvPr id="8"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4355" y="2199807"/>
            <a:ext cx="8470900" cy="38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線單箭頭接點 11"/>
          <p:cNvCxnSpPr/>
          <p:nvPr/>
        </p:nvCxnSpPr>
        <p:spPr>
          <a:xfrm>
            <a:off x="8144144" y="2580830"/>
            <a:ext cx="604165" cy="96846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H="1">
            <a:off x="7708309" y="2580830"/>
            <a:ext cx="435835" cy="96846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46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28F1EF8-D55F-4EAB-9B5F-B1D632BB5452}"/>
              </a:ext>
            </a:extLst>
          </p:cNvPr>
          <p:cNvSpPr/>
          <p:nvPr/>
        </p:nvSpPr>
        <p:spPr>
          <a:xfrm>
            <a:off x="-2" y="640943"/>
            <a:ext cx="5187299"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71</a:t>
            </a:fld>
            <a:endParaRPr lang="en-US" sz="1600" dirty="0">
              <a:solidFill>
                <a:prstClr val="white"/>
              </a:solidFill>
            </a:endParaRP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latin typeface="+mn-ea"/>
              </a:rPr>
              <a:t>步驟二</a:t>
            </a:r>
            <a:endParaRPr lang="en-US" sz="4400" b="1" dirty="0">
              <a:latin typeface="+mn-ea"/>
            </a:endParaRPr>
          </a:p>
        </p:txBody>
      </p:sp>
      <p:sp>
        <p:nvSpPr>
          <p:cNvPr id="2" name="矩形 1"/>
          <p:cNvSpPr/>
          <p:nvPr/>
        </p:nvSpPr>
        <p:spPr>
          <a:xfrm>
            <a:off x="3118918" y="1056433"/>
            <a:ext cx="5570756" cy="523220"/>
          </a:xfrm>
          <a:prstGeom prst="rect">
            <a:avLst/>
          </a:prstGeom>
        </p:spPr>
        <p:txBody>
          <a:bodyPr wrap="none">
            <a:spAutoFit/>
          </a:bodyPr>
          <a:lstStyle/>
          <a:p>
            <a:pPr>
              <a:defRPr/>
            </a:pPr>
            <a:r>
              <a:rPr lang="zh-TW" altLang="en-US" sz="2800" b="1" dirty="0"/>
              <a:t>請利用身分證字號及出生月日登入</a:t>
            </a:r>
          </a:p>
        </p:txBody>
      </p:sp>
      <p:pic>
        <p:nvPicPr>
          <p:cNvPr id="10" name="Picture 2"/>
          <p:cNvPicPr>
            <a:picLocks noChangeAspect="1" noChangeArrowheads="1"/>
          </p:cNvPicPr>
          <p:nvPr/>
        </p:nvPicPr>
        <p:blipFill rotWithShape="1">
          <a:blip r:embed="rId2"/>
          <a:srcRect l="13934" t="10991" r="13970" b="9698"/>
          <a:stretch/>
        </p:blipFill>
        <p:spPr bwMode="auto">
          <a:xfrm>
            <a:off x="1840199" y="1579653"/>
            <a:ext cx="8636951" cy="4984240"/>
          </a:xfrm>
          <a:prstGeom prst="rect">
            <a:avLst/>
          </a:prstGeom>
          <a:noFill/>
          <a:ln>
            <a:noFill/>
          </a:ln>
          <a:effectLst>
            <a:prstShdw prst="shdw17" dist="17961" dir="2700000">
              <a:schemeClr val="accent1">
                <a:gamma/>
                <a:shade val="60000"/>
                <a:invGamma/>
              </a:schemeClr>
            </a:prstShdw>
          </a:effectLst>
          <a:extLst/>
        </p:spPr>
      </p:pic>
    </p:spTree>
    <p:extLst>
      <p:ext uri="{BB962C8B-B14F-4D97-AF65-F5344CB8AC3E}">
        <p14:creationId xmlns:p14="http://schemas.microsoft.com/office/powerpoint/2010/main" val="14419162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28F1EF8-D55F-4EAB-9B5F-B1D632BB5452}"/>
              </a:ext>
            </a:extLst>
          </p:cNvPr>
          <p:cNvSpPr/>
          <p:nvPr/>
        </p:nvSpPr>
        <p:spPr>
          <a:xfrm>
            <a:off x="-1" y="640943"/>
            <a:ext cx="223045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72</a:t>
            </a:fld>
            <a:endParaRPr lang="en-US" sz="1600" dirty="0">
              <a:solidFill>
                <a:prstClr val="white"/>
              </a:solidFill>
            </a:endParaRP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1668599" y="413513"/>
            <a:ext cx="8471396" cy="677108"/>
          </a:xfrm>
          <a:prstGeom prst="rect">
            <a:avLst/>
          </a:prstGeom>
          <a:noFill/>
        </p:spPr>
        <p:txBody>
          <a:bodyPr wrap="square" lIns="0" tIns="0" rIns="0" bIns="0" rtlCol="0" anchor="t">
            <a:spAutoFit/>
          </a:bodyPr>
          <a:lstStyle/>
          <a:p>
            <a:pPr algn="ctr"/>
            <a:r>
              <a:rPr lang="zh-TW" altLang="en-US" sz="4400" b="1" dirty="0"/>
              <a:t>基本資料與超額比序積分查詢</a:t>
            </a:r>
            <a:endParaRPr lang="en-US" sz="4400" b="1" dirty="0"/>
          </a:p>
        </p:txBody>
      </p:sp>
      <p:pic>
        <p:nvPicPr>
          <p:cNvPr id="8"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8603" y="1182196"/>
            <a:ext cx="8491671" cy="542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橢圓 10"/>
          <p:cNvSpPr/>
          <p:nvPr/>
        </p:nvSpPr>
        <p:spPr>
          <a:xfrm>
            <a:off x="2519485" y="1182196"/>
            <a:ext cx="1693595" cy="517006"/>
          </a:xfrm>
          <a:prstGeom prst="ellipse">
            <a:avLst/>
          </a:prstGeom>
          <a:noFill/>
          <a:ln w="47625" cmpd="sng">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Tree>
    <p:extLst>
      <p:ext uri="{BB962C8B-B14F-4D97-AF65-F5344CB8AC3E}">
        <p14:creationId xmlns:p14="http://schemas.microsoft.com/office/powerpoint/2010/main" val="29587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28F1EF8-D55F-4EAB-9B5F-B1D632BB5452}"/>
              </a:ext>
            </a:extLst>
          </p:cNvPr>
          <p:cNvSpPr/>
          <p:nvPr/>
        </p:nvSpPr>
        <p:spPr>
          <a:xfrm>
            <a:off x="3" y="640943"/>
            <a:ext cx="436690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69BC9"/>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73</a:t>
            </a:fld>
            <a:endParaRPr lang="en-US" sz="1600" dirty="0">
              <a:solidFill>
                <a:prstClr val="white"/>
              </a:solidFill>
            </a:endParaRP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招生名額查詢</a:t>
            </a:r>
            <a:endParaRPr lang="en-US" sz="4400" b="1" dirty="0">
              <a:solidFill>
                <a:prstClr val="black"/>
              </a:solidFill>
            </a:endParaRPr>
          </a:p>
        </p:txBody>
      </p:sp>
      <p:sp>
        <p:nvSpPr>
          <p:cNvPr id="13" name="橢圓 12"/>
          <p:cNvSpPr/>
          <p:nvPr/>
        </p:nvSpPr>
        <p:spPr>
          <a:xfrm>
            <a:off x="4220096" y="1897173"/>
            <a:ext cx="1172301" cy="494245"/>
          </a:xfrm>
          <a:prstGeom prst="ellipse">
            <a:avLst/>
          </a:prstGeom>
          <a:noFill/>
          <a:ln w="47625" cmpd="sng">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4" y="1438278"/>
            <a:ext cx="9916925" cy="4550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00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28F1EF8-D55F-4EAB-9B5F-B1D632BB5452}"/>
              </a:ext>
            </a:extLst>
          </p:cNvPr>
          <p:cNvSpPr/>
          <p:nvPr/>
        </p:nvSpPr>
        <p:spPr>
          <a:xfrm>
            <a:off x="3" y="640943"/>
            <a:ext cx="436690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74</a:t>
            </a:fld>
            <a:endParaRPr lang="en-US" sz="1600" dirty="0">
              <a:solidFill>
                <a:prstClr val="white"/>
              </a:solidFill>
            </a:endParaRP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招生名額查詢</a:t>
            </a:r>
            <a:endParaRPr lang="en-US" sz="4400" b="1" dirty="0"/>
          </a:p>
        </p:txBody>
      </p:sp>
      <p:pic>
        <p:nvPicPr>
          <p:cNvPr id="8" name="Picture 2"/>
          <p:cNvPicPr>
            <a:picLocks noChangeAspect="1" noChangeArrowheads="1"/>
          </p:cNvPicPr>
          <p:nvPr/>
        </p:nvPicPr>
        <p:blipFill rotWithShape="1">
          <a:blip r:embed="rId2"/>
          <a:srcRect l="14298" t="23436" r="13848"/>
          <a:stretch/>
        </p:blipFill>
        <p:spPr bwMode="auto">
          <a:xfrm>
            <a:off x="1524000" y="1196975"/>
            <a:ext cx="9144000" cy="4997450"/>
          </a:xfrm>
          <a:prstGeom prst="rect">
            <a:avLst/>
          </a:prstGeom>
          <a:noFill/>
          <a:ln>
            <a:noFill/>
          </a:ln>
          <a:effectLst>
            <a:prstShdw prst="shdw17" dist="17961" dir="2700000">
              <a:schemeClr val="accent1">
                <a:gamma/>
                <a:shade val="60000"/>
                <a:invGamma/>
              </a:schemeClr>
            </a:prstShdw>
          </a:effectLst>
          <a:extLst/>
        </p:spPr>
      </p:pic>
      <p:sp>
        <p:nvSpPr>
          <p:cNvPr id="12" name="文字方塊 3"/>
          <p:cNvSpPr txBox="1">
            <a:spLocks noChangeArrowheads="1"/>
          </p:cNvSpPr>
          <p:nvPr/>
        </p:nvSpPr>
        <p:spPr bwMode="auto">
          <a:xfrm>
            <a:off x="6271403" y="1693177"/>
            <a:ext cx="47199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b="1" dirty="0">
                <a:solidFill>
                  <a:srgbClr val="FF3300"/>
                </a:solidFill>
                <a:latin typeface="+mn-ea"/>
                <a:ea typeface="+mn-ea"/>
              </a:rPr>
              <a:t>目前招生名額為簡章招生名額，實際招生名額以</a:t>
            </a:r>
            <a:r>
              <a:rPr lang="en-US" altLang="zh-TW" b="1" dirty="0">
                <a:solidFill>
                  <a:srgbClr val="FF3300"/>
                </a:solidFill>
                <a:latin typeface="+mn-ea"/>
                <a:ea typeface="+mn-ea"/>
              </a:rPr>
              <a:t>112</a:t>
            </a:r>
            <a:r>
              <a:rPr lang="zh-TW" altLang="en-US" b="1" dirty="0">
                <a:solidFill>
                  <a:srgbClr val="FF3300"/>
                </a:solidFill>
                <a:latin typeface="+mn-ea"/>
                <a:ea typeface="+mn-ea"/>
              </a:rPr>
              <a:t>年</a:t>
            </a:r>
            <a:r>
              <a:rPr lang="en-US" altLang="zh-TW" b="1" dirty="0">
                <a:solidFill>
                  <a:srgbClr val="FF3300"/>
                </a:solidFill>
                <a:latin typeface="+mn-ea"/>
                <a:ea typeface="+mn-ea"/>
              </a:rPr>
              <a:t>6</a:t>
            </a:r>
            <a:r>
              <a:rPr lang="zh-TW" altLang="en-US" b="1" dirty="0">
                <a:solidFill>
                  <a:srgbClr val="FF3300"/>
                </a:solidFill>
                <a:latin typeface="+mn-ea"/>
                <a:ea typeface="+mn-ea"/>
              </a:rPr>
              <a:t>月</a:t>
            </a:r>
            <a:r>
              <a:rPr lang="en-US" altLang="zh-TW" b="1" dirty="0">
                <a:solidFill>
                  <a:srgbClr val="FF3300"/>
                </a:solidFill>
                <a:latin typeface="+mn-ea"/>
                <a:ea typeface="+mn-ea"/>
              </a:rPr>
              <a:t>21</a:t>
            </a:r>
            <a:r>
              <a:rPr lang="zh-TW" altLang="en-US" b="1" dirty="0">
                <a:solidFill>
                  <a:srgbClr val="FF3300"/>
                </a:solidFill>
                <a:latin typeface="+mn-ea"/>
                <a:ea typeface="+mn-ea"/>
              </a:rPr>
              <a:t>日</a:t>
            </a:r>
            <a:endParaRPr lang="en-US" altLang="zh-TW" b="1" dirty="0">
              <a:solidFill>
                <a:srgbClr val="FF3300"/>
              </a:solidFill>
              <a:latin typeface="+mn-ea"/>
              <a:ea typeface="+mn-ea"/>
            </a:endParaRPr>
          </a:p>
          <a:p>
            <a:pPr>
              <a:spcBef>
                <a:spcPct val="0"/>
              </a:spcBef>
              <a:buFontTx/>
              <a:buNone/>
            </a:pPr>
            <a:r>
              <a:rPr lang="zh-TW" altLang="en-US" b="1" dirty="0">
                <a:solidFill>
                  <a:srgbClr val="FF3300"/>
                </a:solidFill>
                <a:latin typeface="+mn-ea"/>
                <a:ea typeface="+mn-ea"/>
              </a:rPr>
              <a:t>中午</a:t>
            </a:r>
            <a:r>
              <a:rPr lang="en-US" altLang="zh-TW" b="1" dirty="0">
                <a:solidFill>
                  <a:srgbClr val="FF3300"/>
                </a:solidFill>
                <a:latin typeface="+mn-ea"/>
                <a:ea typeface="+mn-ea"/>
              </a:rPr>
              <a:t>12</a:t>
            </a:r>
            <a:r>
              <a:rPr lang="zh-TW" altLang="en-US" b="1" dirty="0">
                <a:solidFill>
                  <a:srgbClr val="FF3300"/>
                </a:solidFill>
                <a:latin typeface="+mn-ea"/>
                <a:ea typeface="+mn-ea"/>
              </a:rPr>
              <a:t>時公告為主</a:t>
            </a:r>
          </a:p>
        </p:txBody>
      </p:sp>
    </p:spTree>
    <p:extLst>
      <p:ext uri="{BB962C8B-B14F-4D97-AF65-F5344CB8AC3E}">
        <p14:creationId xmlns:p14="http://schemas.microsoft.com/office/powerpoint/2010/main" val="2077192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28F1EF8-D55F-4EAB-9B5F-B1D632BB5452}"/>
              </a:ext>
            </a:extLst>
          </p:cNvPr>
          <p:cNvSpPr/>
          <p:nvPr/>
        </p:nvSpPr>
        <p:spPr>
          <a:xfrm>
            <a:off x="1" y="640943"/>
            <a:ext cx="251948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75</a:t>
            </a:fld>
            <a:endParaRPr lang="en-US" sz="1600" dirty="0">
              <a:solidFill>
                <a:prstClr val="white"/>
              </a:solidFill>
            </a:endParaRP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1668599" y="413513"/>
            <a:ext cx="8471396" cy="677108"/>
          </a:xfrm>
          <a:prstGeom prst="rect">
            <a:avLst/>
          </a:prstGeom>
          <a:noFill/>
        </p:spPr>
        <p:txBody>
          <a:bodyPr wrap="square" lIns="0" tIns="0" rIns="0" bIns="0" rtlCol="0" anchor="t">
            <a:spAutoFit/>
          </a:bodyPr>
          <a:lstStyle/>
          <a:p>
            <a:pPr algn="ctr"/>
            <a:r>
              <a:rPr lang="zh-TW" altLang="en-US" sz="4400" b="1" dirty="0"/>
              <a:t>免試入學個人序位區間查詢</a:t>
            </a:r>
            <a:endParaRPr lang="en-US" sz="4400" b="1" dirty="0"/>
          </a:p>
        </p:txBody>
      </p:sp>
      <p:sp>
        <p:nvSpPr>
          <p:cNvPr id="2" name="矩形 1"/>
          <p:cNvSpPr/>
          <p:nvPr/>
        </p:nvSpPr>
        <p:spPr>
          <a:xfrm>
            <a:off x="1822428" y="1163246"/>
            <a:ext cx="8760593" cy="5016758"/>
          </a:xfrm>
          <a:prstGeom prst="rect">
            <a:avLst/>
          </a:prstGeom>
        </p:spPr>
        <p:txBody>
          <a:bodyPr wrap="square">
            <a:spAutoFit/>
          </a:bodyPr>
          <a:lstStyle/>
          <a:p>
            <a:pPr>
              <a:spcBef>
                <a:spcPts val="0"/>
              </a:spcBef>
              <a:defRPr/>
            </a:pPr>
            <a:r>
              <a:rPr lang="zh-TW" altLang="en-US" sz="2000" dirty="0">
                <a:latin typeface="+mn-ea"/>
              </a:rPr>
              <a:t>查詢資訊（</a:t>
            </a:r>
            <a:r>
              <a:rPr lang="zh-TW" altLang="en-US" sz="2000" dirty="0">
                <a:solidFill>
                  <a:srgbClr val="FF0000"/>
                </a:solidFill>
                <a:latin typeface="+mn-ea"/>
              </a:rPr>
              <a:t>學生個人</a:t>
            </a:r>
            <a:r>
              <a:rPr lang="zh-TW" altLang="en-US" sz="2000" dirty="0">
                <a:latin typeface="+mn-ea"/>
              </a:rPr>
              <a:t>的）： </a:t>
            </a:r>
          </a:p>
          <a:p>
            <a:pPr lvl="1">
              <a:defRPr/>
            </a:pPr>
            <a:r>
              <a:rPr lang="zh-TW" altLang="en-US" sz="2000" dirty="0">
                <a:latin typeface="+mn-ea"/>
              </a:rPr>
              <a:t>免試入學超額比序（未含志願序）個別序位之比率及累積人數區間（依教育部規定，比率未定）</a:t>
            </a:r>
          </a:p>
          <a:p>
            <a:pPr>
              <a:spcBef>
                <a:spcPts val="0"/>
              </a:spcBef>
              <a:defRPr/>
            </a:pPr>
            <a:r>
              <a:rPr lang="zh-TW" altLang="en-US" sz="2000" dirty="0">
                <a:latin typeface="+mn-ea"/>
              </a:rPr>
              <a:t>預計查詢畫面</a:t>
            </a:r>
          </a:p>
          <a:p>
            <a:pPr lvl="1">
              <a:spcBef>
                <a:spcPts val="0"/>
              </a:spcBef>
              <a:defRPr/>
            </a:pPr>
            <a:r>
              <a:rPr lang="zh-TW" altLang="en-US" sz="2000" dirty="0">
                <a:latin typeface="+mn-ea"/>
              </a:rPr>
              <a:t>個別序位（不分性別）區間落在：</a:t>
            </a:r>
            <a:br>
              <a:rPr lang="zh-TW" altLang="en-US" sz="2000" dirty="0">
                <a:latin typeface="+mn-ea"/>
              </a:rPr>
            </a:br>
            <a:r>
              <a:rPr lang="zh-TW" altLang="en-US" sz="2000" dirty="0">
                <a:latin typeface="+mn-ea"/>
              </a:rPr>
              <a:t>Ｘ</a:t>
            </a:r>
            <a:r>
              <a:rPr lang="en-US" altLang="zh-TW" sz="2000" dirty="0">
                <a:latin typeface="+mn-ea"/>
              </a:rPr>
              <a:t>%</a:t>
            </a:r>
            <a:r>
              <a:rPr lang="zh-TW" altLang="en-US" sz="2000" dirty="0">
                <a:latin typeface="+mn-ea"/>
              </a:rPr>
              <a:t>（人數：０００）～  Ｙ</a:t>
            </a:r>
            <a:r>
              <a:rPr lang="en-US" altLang="zh-TW" sz="2000" dirty="0">
                <a:latin typeface="+mn-ea"/>
              </a:rPr>
              <a:t>%</a:t>
            </a:r>
            <a:r>
              <a:rPr lang="zh-TW" altLang="en-US" sz="2000" dirty="0">
                <a:latin typeface="+mn-ea"/>
              </a:rPr>
              <a:t>（人數：０００  ）</a:t>
            </a:r>
          </a:p>
          <a:p>
            <a:pPr lvl="1">
              <a:spcBef>
                <a:spcPts val="0"/>
              </a:spcBef>
              <a:defRPr/>
            </a:pPr>
            <a:r>
              <a:rPr lang="zh-TW" altLang="en-US" sz="2000" dirty="0">
                <a:latin typeface="+mn-ea"/>
              </a:rPr>
              <a:t>男生（女生）的個別序位區間落在：００  ～００人</a:t>
            </a:r>
          </a:p>
          <a:p>
            <a:pPr lvl="1">
              <a:spcBef>
                <a:spcPts val="0"/>
              </a:spcBef>
              <a:defRPr/>
            </a:pPr>
            <a:r>
              <a:rPr lang="zh-TW" altLang="en-US" sz="2000" dirty="0">
                <a:latin typeface="+mn-ea"/>
              </a:rPr>
              <a:t>國中教育會考各科成績（等級、標示）</a:t>
            </a:r>
          </a:p>
          <a:p>
            <a:pPr lvl="1">
              <a:spcBef>
                <a:spcPts val="0"/>
              </a:spcBef>
              <a:defRPr/>
            </a:pPr>
            <a:r>
              <a:rPr lang="zh-TW" altLang="en-US" sz="2000" dirty="0">
                <a:latin typeface="+mn-ea"/>
              </a:rPr>
              <a:t>多元學習表現成績</a:t>
            </a:r>
          </a:p>
          <a:p>
            <a:pPr lvl="1">
              <a:spcBef>
                <a:spcPts val="0"/>
              </a:spcBef>
              <a:defRPr/>
            </a:pPr>
            <a:endParaRPr lang="zh-TW" altLang="en-US" sz="2000" dirty="0">
              <a:latin typeface="+mn-ea"/>
            </a:endParaRPr>
          </a:p>
          <a:p>
            <a:pPr>
              <a:spcBef>
                <a:spcPts val="0"/>
              </a:spcBef>
              <a:defRPr/>
            </a:pPr>
            <a:r>
              <a:rPr lang="zh-TW" altLang="en-US" sz="2000" dirty="0">
                <a:latin typeface="+mn-ea"/>
              </a:rPr>
              <a:t>本序位之計算係</a:t>
            </a:r>
            <a:r>
              <a:rPr lang="zh-TW" altLang="en-US" sz="2000" dirty="0">
                <a:solidFill>
                  <a:srgbClr val="FF0000"/>
                </a:solidFill>
                <a:latin typeface="+mn-ea"/>
              </a:rPr>
              <a:t>以報名免試入學的學生人數</a:t>
            </a:r>
            <a:r>
              <a:rPr lang="zh-TW" altLang="en-US" sz="2000" dirty="0">
                <a:latin typeface="+mn-ea"/>
              </a:rPr>
              <a:t>為主，已</a:t>
            </a:r>
            <a:r>
              <a:rPr lang="zh-TW" altLang="en-US" sz="2000" dirty="0">
                <a:solidFill>
                  <a:srgbClr val="FF0000"/>
                </a:solidFill>
                <a:latin typeface="+mn-ea"/>
              </a:rPr>
              <a:t>扣除</a:t>
            </a:r>
            <a:r>
              <a:rPr lang="zh-TW" altLang="en-US" sz="2000" dirty="0">
                <a:latin typeface="+mn-ea"/>
              </a:rPr>
              <a:t>經各入學管道錄取報到者</a:t>
            </a:r>
            <a:r>
              <a:rPr lang="en-US" altLang="zh-TW" sz="2000" dirty="0">
                <a:latin typeface="+mn-ea"/>
              </a:rPr>
              <a:t>(</a:t>
            </a:r>
            <a:r>
              <a:rPr lang="zh-TW" altLang="en-US" sz="2000" dirty="0">
                <a:latin typeface="+mn-ea"/>
              </a:rPr>
              <a:t>如直升入學、職科甄選入學、國中技藝技能優良學生甄審入學、產業特殊需求類科優先入學、實用技能學程、新北市公私校優先免試入學錄取報到者</a:t>
            </a:r>
            <a:r>
              <a:rPr lang="en-US" altLang="zh-TW" sz="2000" dirty="0">
                <a:latin typeface="+mn-ea"/>
              </a:rPr>
              <a:t>)</a:t>
            </a:r>
            <a:r>
              <a:rPr lang="zh-TW" altLang="en-US" sz="2000" dirty="0">
                <a:latin typeface="+mn-ea"/>
              </a:rPr>
              <a:t>。</a:t>
            </a:r>
          </a:p>
          <a:p>
            <a:pPr>
              <a:spcBef>
                <a:spcPts val="0"/>
              </a:spcBef>
              <a:defRPr/>
            </a:pPr>
            <a:r>
              <a:rPr lang="zh-TW" altLang="en-US" sz="2000" dirty="0">
                <a:latin typeface="+mn-ea"/>
              </a:rPr>
              <a:t>超額比序（會考</a:t>
            </a:r>
            <a:r>
              <a:rPr lang="en-US" altLang="zh-TW" sz="2000" dirty="0">
                <a:latin typeface="+mn-ea"/>
              </a:rPr>
              <a:t>+</a:t>
            </a:r>
            <a:r>
              <a:rPr lang="zh-TW" altLang="en-US" sz="2000" dirty="0">
                <a:latin typeface="+mn-ea"/>
              </a:rPr>
              <a:t>多元學習成績，</a:t>
            </a:r>
            <a:r>
              <a:rPr lang="zh-TW" altLang="en-US" sz="2000" dirty="0">
                <a:solidFill>
                  <a:srgbClr val="FF0000"/>
                </a:solidFill>
                <a:latin typeface="+mn-ea"/>
              </a:rPr>
              <a:t>不含志願序</a:t>
            </a:r>
            <a:r>
              <a:rPr lang="zh-TW" altLang="en-US" sz="2000" dirty="0">
                <a:latin typeface="+mn-ea"/>
              </a:rPr>
              <a:t>）的個別序位區間，把所有超額比序順次都納入比較，以◎</a:t>
            </a:r>
            <a:r>
              <a:rPr lang="en-US" altLang="zh-TW" sz="2000" dirty="0">
                <a:latin typeface="+mn-ea"/>
              </a:rPr>
              <a:t>%</a:t>
            </a:r>
            <a:r>
              <a:rPr lang="zh-TW" altLang="en-US" sz="2000" dirty="0">
                <a:latin typeface="+mn-ea"/>
              </a:rPr>
              <a:t>為一區間單位、另</a:t>
            </a:r>
            <a:r>
              <a:rPr lang="zh-TW" altLang="en-US" sz="2000" dirty="0">
                <a:solidFill>
                  <a:srgbClr val="FF0000"/>
                </a:solidFill>
                <a:latin typeface="+mn-ea"/>
              </a:rPr>
              <a:t>會分列男女人數</a:t>
            </a:r>
            <a:r>
              <a:rPr lang="zh-TW" altLang="en-US" sz="2000" dirty="0">
                <a:latin typeface="+mn-ea"/>
              </a:rPr>
              <a:t>。 </a:t>
            </a:r>
          </a:p>
        </p:txBody>
      </p:sp>
    </p:spTree>
    <p:extLst>
      <p:ext uri="{BB962C8B-B14F-4D97-AF65-F5344CB8AC3E}">
        <p14:creationId xmlns:p14="http://schemas.microsoft.com/office/powerpoint/2010/main" val="13030190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28F1EF8-D55F-4EAB-9B5F-B1D632BB5452}"/>
              </a:ext>
            </a:extLst>
          </p:cNvPr>
          <p:cNvSpPr/>
          <p:nvPr/>
        </p:nvSpPr>
        <p:spPr>
          <a:xfrm>
            <a:off x="1" y="640943"/>
            <a:ext cx="251948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76</a:t>
            </a:fld>
            <a:endParaRPr lang="en-US" sz="1600" dirty="0">
              <a:solidFill>
                <a:prstClr val="white"/>
              </a:solidFill>
            </a:endParaRP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1668599" y="413513"/>
            <a:ext cx="8471396" cy="677108"/>
          </a:xfrm>
          <a:prstGeom prst="rect">
            <a:avLst/>
          </a:prstGeom>
          <a:noFill/>
        </p:spPr>
        <p:txBody>
          <a:bodyPr wrap="square" lIns="0" tIns="0" rIns="0" bIns="0" rtlCol="0" anchor="t">
            <a:spAutoFit/>
          </a:bodyPr>
          <a:lstStyle/>
          <a:p>
            <a:pPr algn="ctr"/>
            <a:r>
              <a:rPr lang="zh-TW" altLang="en-US" sz="4400" b="1" dirty="0"/>
              <a:t>免試入學個人序位區間查詢</a:t>
            </a:r>
            <a:endParaRPr lang="en-US" sz="4400" b="1" dirty="0"/>
          </a:p>
        </p:txBody>
      </p:sp>
      <p:sp>
        <p:nvSpPr>
          <p:cNvPr id="3" name="矩形 2"/>
          <p:cNvSpPr/>
          <p:nvPr/>
        </p:nvSpPr>
        <p:spPr>
          <a:xfrm>
            <a:off x="1718508" y="1318047"/>
            <a:ext cx="9768645" cy="4893647"/>
          </a:xfrm>
          <a:prstGeom prst="rect">
            <a:avLst/>
          </a:prstGeom>
        </p:spPr>
        <p:txBody>
          <a:bodyPr wrap="square">
            <a:spAutoFit/>
          </a:bodyPr>
          <a:lstStyle/>
          <a:p>
            <a:pPr>
              <a:spcBef>
                <a:spcPts val="1200"/>
              </a:spcBef>
            </a:pPr>
            <a:r>
              <a:rPr lang="zh-TW" altLang="en-US" sz="2800" dirty="0">
                <a:latin typeface="+mn-ea"/>
              </a:rPr>
              <a:t>查詢時間：</a:t>
            </a:r>
          </a:p>
          <a:p>
            <a:pPr>
              <a:spcBef>
                <a:spcPts val="1200"/>
              </a:spcBef>
            </a:pPr>
            <a:r>
              <a:rPr lang="en-US" altLang="zh-TW" sz="2800" dirty="0">
                <a:latin typeface="+mn-ea"/>
              </a:rPr>
              <a:t>112</a:t>
            </a:r>
            <a:r>
              <a:rPr lang="zh-TW" altLang="en-US" sz="2800" dirty="0">
                <a:latin typeface="+mn-ea"/>
              </a:rPr>
              <a:t>年</a:t>
            </a:r>
            <a:r>
              <a:rPr lang="en-US" altLang="zh-TW" sz="2800" dirty="0">
                <a:latin typeface="+mn-ea"/>
              </a:rPr>
              <a:t>6</a:t>
            </a:r>
            <a:r>
              <a:rPr lang="zh-TW" altLang="en-US" sz="2800" dirty="0">
                <a:latin typeface="+mn-ea"/>
              </a:rPr>
              <a:t>月</a:t>
            </a:r>
            <a:r>
              <a:rPr lang="en-US" altLang="zh-TW" sz="2800" dirty="0">
                <a:latin typeface="+mn-ea"/>
              </a:rPr>
              <a:t>21</a:t>
            </a:r>
            <a:r>
              <a:rPr lang="zh-TW" altLang="en-US" sz="2800" dirty="0">
                <a:latin typeface="+mn-ea"/>
              </a:rPr>
              <a:t>日</a:t>
            </a:r>
            <a:r>
              <a:rPr lang="en-US" altLang="zh-TW" sz="2800" dirty="0">
                <a:latin typeface="+mn-ea"/>
              </a:rPr>
              <a:t>(</a:t>
            </a:r>
            <a:r>
              <a:rPr lang="zh-TW" altLang="en-US" sz="2800" dirty="0">
                <a:latin typeface="+mn-ea"/>
              </a:rPr>
              <a:t>三</a:t>
            </a:r>
            <a:r>
              <a:rPr lang="en-US" altLang="zh-TW" sz="2800" dirty="0">
                <a:latin typeface="+mn-ea"/>
              </a:rPr>
              <a:t>)</a:t>
            </a:r>
            <a:r>
              <a:rPr lang="zh-TW" altLang="en-US" sz="2800" dirty="0">
                <a:latin typeface="+mn-ea"/>
              </a:rPr>
              <a:t>中午</a:t>
            </a:r>
            <a:r>
              <a:rPr lang="en-US" altLang="zh-TW" sz="2800" dirty="0">
                <a:latin typeface="+mn-ea"/>
              </a:rPr>
              <a:t>12</a:t>
            </a:r>
            <a:r>
              <a:rPr lang="zh-TW" altLang="en-US" sz="2800" dirty="0">
                <a:latin typeface="+mn-ea"/>
              </a:rPr>
              <a:t>時～</a:t>
            </a:r>
            <a:r>
              <a:rPr lang="en-US" altLang="zh-TW" sz="2800" dirty="0">
                <a:latin typeface="+mn-ea"/>
              </a:rPr>
              <a:t>112</a:t>
            </a:r>
            <a:r>
              <a:rPr lang="zh-TW" altLang="en-US" sz="2800" dirty="0">
                <a:latin typeface="+mn-ea"/>
              </a:rPr>
              <a:t>年</a:t>
            </a:r>
            <a:r>
              <a:rPr lang="en-US" altLang="zh-TW" sz="2800" dirty="0">
                <a:latin typeface="+mn-ea"/>
              </a:rPr>
              <a:t>6</a:t>
            </a:r>
            <a:r>
              <a:rPr lang="zh-TW" altLang="en-US" sz="2800" dirty="0">
                <a:latin typeface="+mn-ea"/>
              </a:rPr>
              <a:t>月</a:t>
            </a:r>
            <a:r>
              <a:rPr lang="en-US" altLang="zh-TW" sz="2800" dirty="0">
                <a:latin typeface="+mn-ea"/>
              </a:rPr>
              <a:t>29</a:t>
            </a:r>
            <a:r>
              <a:rPr lang="zh-TW" altLang="en-US" sz="2800" dirty="0">
                <a:latin typeface="+mn-ea"/>
              </a:rPr>
              <a:t>日</a:t>
            </a:r>
            <a:r>
              <a:rPr lang="en-US" altLang="zh-TW" sz="2800" dirty="0">
                <a:latin typeface="+mn-ea"/>
              </a:rPr>
              <a:t>(</a:t>
            </a:r>
            <a:r>
              <a:rPr lang="zh-TW" altLang="en-US" sz="2800" dirty="0">
                <a:latin typeface="+mn-ea"/>
              </a:rPr>
              <a:t>四</a:t>
            </a:r>
            <a:r>
              <a:rPr lang="en-US" altLang="zh-TW" sz="2800" dirty="0">
                <a:latin typeface="+mn-ea"/>
              </a:rPr>
              <a:t>)</a:t>
            </a:r>
            <a:r>
              <a:rPr lang="zh-TW" altLang="en-US" sz="2800" dirty="0">
                <a:latin typeface="+mn-ea"/>
              </a:rPr>
              <a:t>中午</a:t>
            </a:r>
            <a:r>
              <a:rPr lang="en-US" altLang="zh-TW" sz="2800" dirty="0">
                <a:latin typeface="+mn-ea"/>
              </a:rPr>
              <a:t>12</a:t>
            </a:r>
            <a:r>
              <a:rPr lang="zh-TW" altLang="en-US" sz="2800" dirty="0">
                <a:latin typeface="+mn-ea"/>
              </a:rPr>
              <a:t>時止</a:t>
            </a:r>
          </a:p>
          <a:p>
            <a:pPr>
              <a:spcBef>
                <a:spcPts val="1200"/>
              </a:spcBef>
            </a:pPr>
            <a:r>
              <a:rPr lang="zh-TW" altLang="en-US" sz="2800" dirty="0">
                <a:latin typeface="+mn-ea"/>
              </a:rPr>
              <a:t>（與基北區免試入學志願選填時間相同）</a:t>
            </a:r>
          </a:p>
          <a:p>
            <a:pPr>
              <a:spcBef>
                <a:spcPts val="1200"/>
              </a:spcBef>
            </a:pPr>
            <a:r>
              <a:rPr lang="zh-TW" altLang="en-US" sz="2800" dirty="0">
                <a:latin typeface="+mn-ea"/>
              </a:rPr>
              <a:t>查詢網站：基北區免試入學委員會網站</a:t>
            </a:r>
          </a:p>
          <a:p>
            <a:pPr>
              <a:spcBef>
                <a:spcPts val="1200"/>
              </a:spcBef>
            </a:pPr>
            <a:r>
              <a:rPr lang="zh-TW" altLang="en-US" sz="2800" dirty="0">
                <a:latin typeface="+mn-ea"/>
              </a:rPr>
              <a:t>  （</a:t>
            </a:r>
            <a:r>
              <a:rPr lang="zh-TW" altLang="en-US" sz="2800" dirty="0">
                <a:latin typeface="+mn-ea"/>
                <a:hlinkClick r:id="rId2"/>
              </a:rPr>
              <a:t> </a:t>
            </a:r>
            <a:r>
              <a:rPr lang="en-US" altLang="zh-TW" sz="2800" dirty="0">
                <a:latin typeface="+mn-ea"/>
                <a:hlinkClick r:id="rId2"/>
              </a:rPr>
              <a:t>https://ttk.entry.edu.tw </a:t>
            </a:r>
            <a:r>
              <a:rPr lang="zh-TW" altLang="en-US" sz="2800" dirty="0">
                <a:latin typeface="+mn-ea"/>
              </a:rPr>
              <a:t>）</a:t>
            </a:r>
          </a:p>
          <a:p>
            <a:pPr>
              <a:spcBef>
                <a:spcPts val="1200"/>
              </a:spcBef>
            </a:pPr>
            <a:r>
              <a:rPr lang="zh-TW" altLang="en-US" sz="2800" dirty="0">
                <a:latin typeface="+mn-ea"/>
              </a:rPr>
              <a:t>查詢對象：</a:t>
            </a:r>
          </a:p>
          <a:p>
            <a:r>
              <a:rPr lang="zh-TW" altLang="en-US" sz="2800" dirty="0">
                <a:latin typeface="+mn-ea"/>
              </a:rPr>
              <a:t>     參加基北區免試入學學生（需符合報名資格，含變更就學</a:t>
            </a:r>
            <a:endParaRPr lang="en-US" altLang="zh-TW" sz="2800" dirty="0">
              <a:latin typeface="+mn-ea"/>
            </a:endParaRPr>
          </a:p>
          <a:p>
            <a:r>
              <a:rPr lang="en-US" altLang="zh-TW" sz="2800" dirty="0">
                <a:latin typeface="+mn-ea"/>
              </a:rPr>
              <a:t>    </a:t>
            </a:r>
            <a:r>
              <a:rPr lang="zh-TW" altLang="en-US" sz="2800" dirty="0">
                <a:latin typeface="+mn-ea"/>
              </a:rPr>
              <a:t> 區審核通過者）</a:t>
            </a:r>
          </a:p>
          <a:p>
            <a:pPr>
              <a:spcBef>
                <a:spcPts val="1200"/>
              </a:spcBef>
            </a:pPr>
            <a:r>
              <a:rPr lang="zh-TW" altLang="en-US" sz="2800" dirty="0">
                <a:latin typeface="+mn-ea"/>
              </a:rPr>
              <a:t>查詢方式：以帳號、密碼登入查詢</a:t>
            </a:r>
          </a:p>
        </p:txBody>
      </p:sp>
    </p:spTree>
    <p:extLst>
      <p:ext uri="{BB962C8B-B14F-4D97-AF65-F5344CB8AC3E}">
        <p14:creationId xmlns:p14="http://schemas.microsoft.com/office/powerpoint/2010/main" val="15378165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28F1EF8-D55F-4EAB-9B5F-B1D632BB5452}"/>
              </a:ext>
            </a:extLst>
          </p:cNvPr>
          <p:cNvSpPr/>
          <p:nvPr/>
        </p:nvSpPr>
        <p:spPr>
          <a:xfrm>
            <a:off x="5" y="640943"/>
            <a:ext cx="2162087"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77</a:t>
            </a:fld>
            <a:endParaRPr lang="en-US" sz="1600" dirty="0">
              <a:solidFill>
                <a:prstClr val="white"/>
              </a:solidFill>
            </a:endParaRP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1668599" y="413513"/>
            <a:ext cx="8471396" cy="677108"/>
          </a:xfrm>
          <a:prstGeom prst="rect">
            <a:avLst/>
          </a:prstGeom>
          <a:noFill/>
        </p:spPr>
        <p:txBody>
          <a:bodyPr wrap="square" lIns="0" tIns="0" rIns="0" bIns="0" rtlCol="0" anchor="t">
            <a:spAutoFit/>
          </a:bodyPr>
          <a:lstStyle/>
          <a:p>
            <a:pPr algn="ctr"/>
            <a:r>
              <a:rPr lang="zh-TW" altLang="en-US" sz="4400" b="1" dirty="0"/>
              <a:t>免試入學個人序位區間查詢</a:t>
            </a:r>
            <a:r>
              <a:rPr lang="en-US" altLang="zh-TW" sz="4400" b="1" dirty="0"/>
              <a:t>1/2</a:t>
            </a:r>
            <a:endParaRPr lang="en-US" sz="4400" b="1"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85" y="1820030"/>
            <a:ext cx="10282307" cy="3149105"/>
          </a:xfrm>
          <a:prstGeom prst="rect">
            <a:avLst/>
          </a:prstGeom>
        </p:spPr>
      </p:pic>
    </p:spTree>
    <p:extLst>
      <p:ext uri="{BB962C8B-B14F-4D97-AF65-F5344CB8AC3E}">
        <p14:creationId xmlns:p14="http://schemas.microsoft.com/office/powerpoint/2010/main" val="14199672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28F1EF8-D55F-4EAB-9B5F-B1D632BB5452}"/>
              </a:ext>
            </a:extLst>
          </p:cNvPr>
          <p:cNvSpPr/>
          <p:nvPr/>
        </p:nvSpPr>
        <p:spPr>
          <a:xfrm>
            <a:off x="3" y="640943"/>
            <a:ext cx="436690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78</a:t>
            </a:fld>
            <a:endParaRPr lang="en-US" sz="1600" dirty="0">
              <a:solidFill>
                <a:prstClr val="white"/>
              </a:solidFill>
            </a:endParaRP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選擇志願選填</a:t>
            </a:r>
            <a:endParaRPr lang="en-US" sz="4400" b="1" dirty="0"/>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537" y="1164053"/>
            <a:ext cx="9142857" cy="5460317"/>
          </a:xfrm>
          <a:prstGeom prst="rect">
            <a:avLst/>
          </a:prstGeom>
        </p:spPr>
      </p:pic>
      <p:sp>
        <p:nvSpPr>
          <p:cNvPr id="10" name="橢圓 9"/>
          <p:cNvSpPr/>
          <p:nvPr/>
        </p:nvSpPr>
        <p:spPr>
          <a:xfrm>
            <a:off x="2466844" y="3481098"/>
            <a:ext cx="1366837" cy="503237"/>
          </a:xfrm>
          <a:prstGeom prst="ellipse">
            <a:avLst/>
          </a:prstGeom>
          <a:noFill/>
          <a:ln w="47625" cmpd="sng">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Tree>
    <p:extLst>
      <p:ext uri="{BB962C8B-B14F-4D97-AF65-F5344CB8AC3E}">
        <p14:creationId xmlns:p14="http://schemas.microsoft.com/office/powerpoint/2010/main" val="412404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2"/>
          <p:cNvSpPr txBox="1">
            <a:spLocks/>
          </p:cNvSpPr>
          <p:nvPr/>
        </p:nvSpPr>
        <p:spPr bwMode="auto">
          <a:xfrm>
            <a:off x="1739563" y="6492874"/>
            <a:ext cx="5715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spcBef>
                <a:spcPts val="1800"/>
              </a:spcBef>
              <a:buFont typeface="Arial" panose="020B0604020202020204"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1pPr>
            <a:lvl2pPr marL="742950" indent="-285750" algn="l" defTabSz="914400" rtl="0" eaLnBrk="1" latinLnBrk="0" hangingPunct="1">
              <a:spcBef>
                <a:spcPts val="1200"/>
              </a:spcBef>
              <a:buFont typeface="Arial" panose="020B0604020202020204"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spcBef>
                <a:spcPts val="800"/>
              </a:spcBef>
              <a:buFont typeface="Arial" panose="020B0604020202020204"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spcBef>
                <a:spcPts val="600"/>
              </a:spcBef>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spcBef>
                <a:spcPts val="600"/>
              </a:spcBef>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0" fontAlgn="base" latinLnBrk="0" hangingPunct="0">
              <a:spcBef>
                <a:spcPts val="600"/>
              </a:spcBef>
              <a:spcAft>
                <a:spcPct val="0"/>
              </a:spcAft>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6pPr>
            <a:lvl7pPr marL="2971800" indent="-228600" algn="l" defTabSz="914400" rtl="0" eaLnBrk="0" fontAlgn="base" latinLnBrk="0" hangingPunct="0">
              <a:spcBef>
                <a:spcPts val="600"/>
              </a:spcBef>
              <a:spcAft>
                <a:spcPct val="0"/>
              </a:spcAft>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7pPr>
            <a:lvl8pPr marL="3429000" indent="-228600" algn="l" defTabSz="914400" rtl="0" eaLnBrk="0" fontAlgn="base" latinLnBrk="0" hangingPunct="0">
              <a:spcBef>
                <a:spcPts val="600"/>
              </a:spcBef>
              <a:spcAft>
                <a:spcPct val="0"/>
              </a:spcAft>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8pPr>
            <a:lvl9pPr marL="3886200" indent="-228600" algn="l" defTabSz="914400" rtl="0" eaLnBrk="0" fontAlgn="base" latinLnBrk="0" hangingPunct="0">
              <a:spcBef>
                <a:spcPts val="600"/>
              </a:spcBef>
              <a:spcAft>
                <a:spcPct val="0"/>
              </a:spcAft>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9pPr>
          </a:lstStyle>
          <a:p>
            <a:pPr>
              <a:spcBef>
                <a:spcPct val="0"/>
              </a:spcBef>
              <a:buFontTx/>
              <a:buNone/>
            </a:pPr>
            <a:fld id="{B38BAF23-949E-4110-AF92-FE51C6751F69}" type="slidenum">
              <a:rPr lang="zh-TW" altLang="en-US" sz="1200" b="1" smtClean="0">
                <a:solidFill>
                  <a:srgbClr val="000000"/>
                </a:solidFill>
                <a:latin typeface="Arial" panose="020B0604020202020204" pitchFamily="34" charset="0"/>
              </a:rPr>
              <a:pPr>
                <a:spcBef>
                  <a:spcPct val="0"/>
                </a:spcBef>
                <a:buFontTx/>
                <a:buNone/>
              </a:pPr>
              <a:t>79</a:t>
            </a:fld>
            <a:endParaRPr lang="zh-TW" altLang="en-US" sz="1200" b="1">
              <a:solidFill>
                <a:srgbClr val="000000"/>
              </a:solidFill>
              <a:latin typeface="Arial" panose="020B0604020202020204" pitchFamily="34" charset="0"/>
            </a:endParaRPr>
          </a:p>
        </p:txBody>
      </p:sp>
      <p:grpSp>
        <p:nvGrpSpPr>
          <p:cNvPr id="12" name="群組 3"/>
          <p:cNvGrpSpPr>
            <a:grpSpLocks/>
          </p:cNvGrpSpPr>
          <p:nvPr/>
        </p:nvGrpSpPr>
        <p:grpSpPr bwMode="auto">
          <a:xfrm>
            <a:off x="1753848" y="915986"/>
            <a:ext cx="8569325" cy="5799138"/>
            <a:chOff x="323528" y="908720"/>
            <a:chExt cx="8568952" cy="5799137"/>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568952" cy="579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13"/>
            <p:cNvSpPr txBox="1"/>
            <p:nvPr/>
          </p:nvSpPr>
          <p:spPr>
            <a:xfrm>
              <a:off x="3563475" y="2451770"/>
              <a:ext cx="1368364" cy="369332"/>
            </a:xfrm>
            <a:prstGeom prst="rect">
              <a:avLst/>
            </a:prstGeom>
            <a:solidFill>
              <a:schemeClr val="bg1">
                <a:lumMod val="95000"/>
              </a:schemeClr>
            </a:solidFill>
          </p:spPr>
          <p:txBody>
            <a:bodyPr>
              <a:spAutoFit/>
            </a:bodyPr>
            <a:lstStyle/>
            <a:p>
              <a:pPr>
                <a:defRPr/>
              </a:pPr>
              <a:r>
                <a:rPr lang="zh-TW" altLang="en-US" dirty="0">
                  <a:solidFill>
                    <a:srgbClr val="FF0000"/>
                  </a:solidFill>
                </a:rPr>
                <a:t>板橋高中</a:t>
              </a:r>
            </a:p>
          </p:txBody>
        </p:sp>
        <p:sp>
          <p:nvSpPr>
            <p:cNvPr id="15" name="文字方塊 14"/>
            <p:cNvSpPr txBox="1"/>
            <p:nvPr/>
          </p:nvSpPr>
          <p:spPr>
            <a:xfrm>
              <a:off x="3563475" y="3501108"/>
              <a:ext cx="1368364" cy="369332"/>
            </a:xfrm>
            <a:prstGeom prst="rect">
              <a:avLst/>
            </a:prstGeom>
            <a:solidFill>
              <a:schemeClr val="bg1">
                <a:lumMod val="95000"/>
              </a:schemeClr>
            </a:solidFill>
          </p:spPr>
          <p:txBody>
            <a:bodyPr>
              <a:spAutoFit/>
            </a:bodyPr>
            <a:lstStyle/>
            <a:p>
              <a:pPr>
                <a:defRPr/>
              </a:pPr>
              <a:r>
                <a:rPr lang="zh-TW" altLang="en-US" dirty="0">
                  <a:solidFill>
                    <a:srgbClr val="FF0000"/>
                  </a:solidFill>
                </a:rPr>
                <a:t>新北高工</a:t>
              </a:r>
            </a:p>
          </p:txBody>
        </p:sp>
        <p:sp>
          <p:nvSpPr>
            <p:cNvPr id="16" name="文字方塊 15"/>
            <p:cNvSpPr txBox="1"/>
            <p:nvPr/>
          </p:nvSpPr>
          <p:spPr>
            <a:xfrm>
              <a:off x="3563475" y="5012407"/>
              <a:ext cx="1368364" cy="369332"/>
            </a:xfrm>
            <a:prstGeom prst="rect">
              <a:avLst/>
            </a:prstGeom>
            <a:solidFill>
              <a:schemeClr val="bg1">
                <a:lumMod val="95000"/>
              </a:schemeClr>
            </a:solidFill>
          </p:spPr>
          <p:txBody>
            <a:bodyPr>
              <a:spAutoFit/>
            </a:bodyPr>
            <a:lstStyle/>
            <a:p>
              <a:pPr>
                <a:defRPr/>
              </a:pPr>
              <a:r>
                <a:rPr lang="zh-TW" altLang="en-US" dirty="0">
                  <a:solidFill>
                    <a:srgbClr val="FF0000"/>
                  </a:solidFill>
                </a:rPr>
                <a:t>新北高中</a:t>
              </a:r>
            </a:p>
          </p:txBody>
        </p:sp>
        <p:sp>
          <p:nvSpPr>
            <p:cNvPr id="17" name="文字方塊 16"/>
            <p:cNvSpPr txBox="1"/>
            <p:nvPr/>
          </p:nvSpPr>
          <p:spPr>
            <a:xfrm>
              <a:off x="3563475" y="6022057"/>
              <a:ext cx="1368364" cy="369332"/>
            </a:xfrm>
            <a:prstGeom prst="rect">
              <a:avLst/>
            </a:prstGeom>
            <a:solidFill>
              <a:schemeClr val="bg1">
                <a:lumMod val="95000"/>
              </a:schemeClr>
            </a:solidFill>
          </p:spPr>
          <p:txBody>
            <a:bodyPr>
              <a:spAutoFit/>
            </a:bodyPr>
            <a:lstStyle/>
            <a:p>
              <a:pPr>
                <a:defRPr/>
              </a:pPr>
              <a:r>
                <a:rPr lang="zh-TW" altLang="en-US" dirty="0">
                  <a:solidFill>
                    <a:srgbClr val="FF0000"/>
                  </a:solidFill>
                </a:rPr>
                <a:t>北大高中</a:t>
              </a:r>
            </a:p>
          </p:txBody>
        </p:sp>
        <p:sp>
          <p:nvSpPr>
            <p:cNvPr id="18" name="文字方塊 17"/>
            <p:cNvSpPr txBox="1"/>
            <p:nvPr/>
          </p:nvSpPr>
          <p:spPr>
            <a:xfrm>
              <a:off x="5939859" y="3463008"/>
              <a:ext cx="1008019" cy="369332"/>
            </a:xfrm>
            <a:prstGeom prst="rect">
              <a:avLst/>
            </a:prstGeom>
            <a:solidFill>
              <a:schemeClr val="bg1">
                <a:lumMod val="95000"/>
              </a:schemeClr>
            </a:solidFill>
          </p:spPr>
          <p:txBody>
            <a:bodyPr>
              <a:spAutoFit/>
            </a:bodyPr>
            <a:lstStyle/>
            <a:p>
              <a:pPr>
                <a:defRPr/>
              </a:pPr>
              <a:r>
                <a:rPr lang="zh-TW" altLang="en-US" dirty="0">
                  <a:solidFill>
                    <a:srgbClr val="FF0000"/>
                  </a:solidFill>
                </a:rPr>
                <a:t>機械科</a:t>
              </a:r>
            </a:p>
          </p:txBody>
        </p:sp>
        <p:sp>
          <p:nvSpPr>
            <p:cNvPr id="19" name="文字方塊 9"/>
            <p:cNvSpPr txBox="1">
              <a:spLocks noChangeArrowheads="1"/>
            </p:cNvSpPr>
            <p:nvPr/>
          </p:nvSpPr>
          <p:spPr bwMode="auto">
            <a:xfrm>
              <a:off x="5940153" y="3933056"/>
              <a:ext cx="10081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800">
                  <a:solidFill>
                    <a:srgbClr val="FF0000"/>
                  </a:solidFill>
                  <a:latin typeface="Arial" panose="020B0604020202020204" pitchFamily="34" charset="0"/>
                </a:rPr>
                <a:t>模具科</a:t>
              </a:r>
            </a:p>
          </p:txBody>
        </p:sp>
        <p:sp>
          <p:nvSpPr>
            <p:cNvPr id="20" name="文字方塊 19"/>
            <p:cNvSpPr txBox="1"/>
            <p:nvPr/>
          </p:nvSpPr>
          <p:spPr>
            <a:xfrm>
              <a:off x="5939859" y="2451770"/>
              <a:ext cx="1008019" cy="369332"/>
            </a:xfrm>
            <a:prstGeom prst="rect">
              <a:avLst/>
            </a:prstGeom>
            <a:solidFill>
              <a:schemeClr val="bg1">
                <a:lumMod val="95000"/>
              </a:schemeClr>
            </a:solidFill>
          </p:spPr>
          <p:txBody>
            <a:bodyPr>
              <a:spAutoFit/>
            </a:bodyPr>
            <a:lstStyle/>
            <a:p>
              <a:pPr>
                <a:defRPr/>
              </a:pPr>
              <a:r>
                <a:rPr lang="zh-TW" altLang="en-US" dirty="0">
                  <a:solidFill>
                    <a:srgbClr val="FF0000"/>
                  </a:solidFill>
                </a:rPr>
                <a:t>普通科</a:t>
              </a:r>
            </a:p>
          </p:txBody>
        </p:sp>
        <p:sp>
          <p:nvSpPr>
            <p:cNvPr id="21" name="文字方塊 20"/>
            <p:cNvSpPr txBox="1"/>
            <p:nvPr/>
          </p:nvSpPr>
          <p:spPr>
            <a:xfrm>
              <a:off x="6012880" y="4994944"/>
              <a:ext cx="1008019" cy="369332"/>
            </a:xfrm>
            <a:prstGeom prst="rect">
              <a:avLst/>
            </a:prstGeom>
            <a:solidFill>
              <a:schemeClr val="bg1">
                <a:lumMod val="95000"/>
              </a:schemeClr>
            </a:solidFill>
          </p:spPr>
          <p:txBody>
            <a:bodyPr>
              <a:spAutoFit/>
            </a:bodyPr>
            <a:lstStyle/>
            <a:p>
              <a:pPr>
                <a:defRPr/>
              </a:pPr>
              <a:r>
                <a:rPr lang="zh-TW" altLang="en-US" dirty="0">
                  <a:solidFill>
                    <a:srgbClr val="FF0000"/>
                  </a:solidFill>
                </a:rPr>
                <a:t>普通科</a:t>
              </a:r>
            </a:p>
          </p:txBody>
        </p:sp>
        <p:sp>
          <p:nvSpPr>
            <p:cNvPr id="22" name="文字方塊 21"/>
            <p:cNvSpPr txBox="1"/>
            <p:nvPr/>
          </p:nvSpPr>
          <p:spPr>
            <a:xfrm>
              <a:off x="6012880" y="6044282"/>
              <a:ext cx="1008019" cy="369332"/>
            </a:xfrm>
            <a:prstGeom prst="rect">
              <a:avLst/>
            </a:prstGeom>
            <a:solidFill>
              <a:schemeClr val="bg1">
                <a:lumMod val="95000"/>
              </a:schemeClr>
            </a:solidFill>
          </p:spPr>
          <p:txBody>
            <a:bodyPr>
              <a:spAutoFit/>
            </a:bodyPr>
            <a:lstStyle/>
            <a:p>
              <a:pPr>
                <a:defRPr/>
              </a:pPr>
              <a:r>
                <a:rPr lang="zh-TW" altLang="en-US" dirty="0">
                  <a:solidFill>
                    <a:srgbClr val="FF0000"/>
                  </a:solidFill>
                </a:rPr>
                <a:t>普通科</a:t>
              </a:r>
            </a:p>
          </p:txBody>
        </p:sp>
      </p:grpSp>
      <p:sp>
        <p:nvSpPr>
          <p:cNvPr id="23" name="七角星形 22"/>
          <p:cNvSpPr/>
          <p:nvPr/>
        </p:nvSpPr>
        <p:spPr>
          <a:xfrm>
            <a:off x="2194193" y="2944811"/>
            <a:ext cx="3168651" cy="1663700"/>
          </a:xfrm>
          <a:prstGeom prst="star7">
            <a:avLst/>
          </a:prstGeom>
          <a:solidFill>
            <a:schemeClr val="accent2">
              <a:lumMod val="50000"/>
            </a:schemeClr>
          </a:solidFill>
        </p:spPr>
        <p:style>
          <a:lnRef idx="0">
            <a:schemeClr val="accent5"/>
          </a:lnRef>
          <a:fillRef idx="3">
            <a:schemeClr val="accent5"/>
          </a:fillRef>
          <a:effectRef idx="3">
            <a:schemeClr val="accent5"/>
          </a:effectRef>
          <a:fontRef idx="minor">
            <a:schemeClr val="lt1"/>
          </a:fontRef>
        </p:style>
        <p:txBody>
          <a:bodyPr lIns="36000" rIns="36000" bIns="36000" anchor="ctr"/>
          <a:lstStyle/>
          <a:p>
            <a:pPr algn="ctr">
              <a:defRPr/>
            </a:pPr>
            <a:endParaRPr lang="en-US" altLang="zh-TW" dirty="0">
              <a:solidFill>
                <a:srgbClr val="FFFFFF"/>
              </a:solidFill>
            </a:endParaRPr>
          </a:p>
          <a:p>
            <a:pPr algn="ctr">
              <a:defRPr/>
            </a:pPr>
            <a:r>
              <a:rPr lang="zh-TW" altLang="en-US" dirty="0">
                <a:solidFill>
                  <a:srgbClr val="FFFFFF"/>
                </a:solidFill>
              </a:rPr>
              <a:t>技術型高中，連續選擇同校多科，可算同一志願</a:t>
            </a:r>
          </a:p>
        </p:txBody>
      </p:sp>
      <p:sp>
        <p:nvSpPr>
          <p:cNvPr id="6" name="Rectangle 5">
            <a:extLst>
              <a:ext uri="{FF2B5EF4-FFF2-40B4-BE49-F238E27FC236}">
                <a16:creationId xmlns:a16="http://schemas.microsoft.com/office/drawing/2014/main" xmlns="" id="{828F1EF8-D55F-4EAB-9B5F-B1D632BB5452}"/>
              </a:ext>
            </a:extLst>
          </p:cNvPr>
          <p:cNvSpPr/>
          <p:nvPr/>
        </p:nvSpPr>
        <p:spPr>
          <a:xfrm>
            <a:off x="-1" y="640943"/>
            <a:ext cx="3290132"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79</a:t>
            </a:fld>
            <a:endParaRPr lang="en-US" sz="1600" dirty="0">
              <a:solidFill>
                <a:prstClr val="white"/>
              </a:solidFill>
            </a:endParaRP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6"/>
            <a:ext cx="6535563" cy="677108"/>
          </a:xfrm>
          <a:prstGeom prst="rect">
            <a:avLst/>
          </a:prstGeom>
          <a:noFill/>
        </p:spPr>
        <p:txBody>
          <a:bodyPr wrap="square" lIns="0" tIns="0" rIns="0" bIns="0" rtlCol="0" anchor="t">
            <a:spAutoFit/>
          </a:bodyPr>
          <a:lstStyle/>
          <a:p>
            <a:pPr algn="ctr"/>
            <a:r>
              <a:rPr lang="zh-TW" altLang="en-US" sz="4400" b="1" dirty="0"/>
              <a:t>免試入學志願選填畫面</a:t>
            </a:r>
            <a:endParaRPr lang="en-US" sz="4400" b="1" dirty="0"/>
          </a:p>
        </p:txBody>
      </p:sp>
    </p:spTree>
    <p:extLst>
      <p:ext uri="{BB962C8B-B14F-4D97-AF65-F5344CB8AC3E}">
        <p14:creationId xmlns:p14="http://schemas.microsoft.com/office/powerpoint/2010/main" val="256026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4">
            <a:extLst>
              <a:ext uri="{FF2B5EF4-FFF2-40B4-BE49-F238E27FC236}">
                <a16:creationId xmlns:a16="http://schemas.microsoft.com/office/drawing/2014/main" xmlns="" id="{2BE4950D-EEEB-4064-AFDE-2B98BA922646}"/>
              </a:ext>
            </a:extLst>
          </p:cNvPr>
          <p:cNvSpPr/>
          <p:nvPr/>
        </p:nvSpPr>
        <p:spPr bwMode="auto">
          <a:xfrm>
            <a:off x="2041525" y="324000"/>
            <a:ext cx="8108950" cy="601662"/>
          </a:xfrm>
          <a:prstGeom prst="rect">
            <a:avLst/>
          </a:prstGeom>
          <a:solidFill>
            <a:srgbClr val="FFFF99">
              <a:alpha val="44000"/>
            </a:srgbClr>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1244600" eaLnBrk="1" hangingPunct="1">
              <a:lnSpc>
                <a:spcPct val="90000"/>
              </a:lnSpc>
              <a:defRPr/>
            </a:pPr>
            <a:r>
              <a:rPr lang="zh-TW" altLang="en-US" sz="3800" b="1" dirty="0">
                <a:solidFill>
                  <a:srgbClr val="0000FF"/>
                </a:solidFill>
                <a:latin typeface="標楷體" pitchFamily="65" charset="-120"/>
                <a:ea typeface="標楷體" pitchFamily="65" charset="-120"/>
                <a:cs typeface="+mj-cs"/>
              </a:rPr>
              <a:t>國中教育會考考試日程表</a:t>
            </a:r>
          </a:p>
        </p:txBody>
      </p:sp>
      <p:graphicFrame>
        <p:nvGraphicFramePr>
          <p:cNvPr id="5" name="內容版面配置區 3">
            <a:extLst>
              <a:ext uri="{FF2B5EF4-FFF2-40B4-BE49-F238E27FC236}">
                <a16:creationId xmlns:a16="http://schemas.microsoft.com/office/drawing/2014/main" xmlns="" id="{5F13CD3B-F886-4EE3-A995-8C9D300A62DF}"/>
              </a:ext>
            </a:extLst>
          </p:cNvPr>
          <p:cNvGraphicFramePr>
            <a:graphicFrameLocks noGrp="1"/>
          </p:cNvGraphicFramePr>
          <p:nvPr>
            <p:extLst>
              <p:ext uri="{D42A27DB-BD31-4B8C-83A1-F6EECF244321}">
                <p14:modId xmlns:p14="http://schemas.microsoft.com/office/powerpoint/2010/main" val="129002340"/>
              </p:ext>
            </p:extLst>
          </p:nvPr>
        </p:nvGraphicFramePr>
        <p:xfrm>
          <a:off x="2018539" y="1052515"/>
          <a:ext cx="8123237" cy="5537993"/>
        </p:xfrm>
        <a:graphic>
          <a:graphicData uri="http://schemas.openxmlformats.org/drawingml/2006/table">
            <a:tbl>
              <a:tblPr/>
              <a:tblGrid>
                <a:gridCol w="698500">
                  <a:extLst>
                    <a:ext uri="{9D8B030D-6E8A-4147-A177-3AD203B41FA5}">
                      <a16:colId xmlns:a16="http://schemas.microsoft.com/office/drawing/2014/main" xmlns="" val="126933753"/>
                    </a:ext>
                  </a:extLst>
                </a:gridCol>
                <a:gridCol w="1855787">
                  <a:extLst>
                    <a:ext uri="{9D8B030D-6E8A-4147-A177-3AD203B41FA5}">
                      <a16:colId xmlns:a16="http://schemas.microsoft.com/office/drawing/2014/main" xmlns="" val="2972515226"/>
                    </a:ext>
                  </a:extLst>
                </a:gridCol>
                <a:gridCol w="1857375">
                  <a:extLst>
                    <a:ext uri="{9D8B030D-6E8A-4147-A177-3AD203B41FA5}">
                      <a16:colId xmlns:a16="http://schemas.microsoft.com/office/drawing/2014/main" xmlns="" val="759106169"/>
                    </a:ext>
                  </a:extLst>
                </a:gridCol>
                <a:gridCol w="1855788">
                  <a:extLst>
                    <a:ext uri="{9D8B030D-6E8A-4147-A177-3AD203B41FA5}">
                      <a16:colId xmlns:a16="http://schemas.microsoft.com/office/drawing/2014/main" xmlns="" val="4107340548"/>
                    </a:ext>
                  </a:extLst>
                </a:gridCol>
                <a:gridCol w="1855787">
                  <a:extLst>
                    <a:ext uri="{9D8B030D-6E8A-4147-A177-3AD203B41FA5}">
                      <a16:colId xmlns:a16="http://schemas.microsoft.com/office/drawing/2014/main" xmlns="" val="425390624"/>
                    </a:ext>
                  </a:extLst>
                </a:gridCol>
              </a:tblGrid>
              <a:tr h="365125">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200" b="0" i="0" u="none" strike="noStrike" cap="none" normalizeH="0" baseline="0" dirty="0">
                        <a:ln>
                          <a:noFill/>
                        </a:ln>
                        <a:solidFill>
                          <a:schemeClr val="tx1"/>
                        </a:solidFill>
                        <a:effectLst/>
                        <a:latin typeface="Microsoft JhengHei UI" panose="020B0604030504040204" pitchFamily="34" charset="-120"/>
                        <a:ea typeface="Microsoft JhengHei UI" panose="020B0604030504040204" pitchFamily="34"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DA80"/>
                    </a:solidFill>
                  </a:tcPr>
                </a:tc>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112</a:t>
                      </a:r>
                      <a:r>
                        <a:rPr kumimoji="0" lang="zh-TW" altLang="en-US"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年</a:t>
                      </a:r>
                      <a:r>
                        <a:rPr kumimoji="0" lang="en-US" altLang="zh-TW"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5</a:t>
                      </a:r>
                      <a:r>
                        <a:rPr kumimoji="0" lang="zh-TW" altLang="en-US"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月</a:t>
                      </a:r>
                      <a:r>
                        <a:rPr kumimoji="0" lang="en-US" altLang="zh-TW"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20</a:t>
                      </a:r>
                      <a:r>
                        <a:rPr kumimoji="0" lang="zh-TW" altLang="en-US"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日（六）</a:t>
                      </a:r>
                    </a:p>
                  </a:txBody>
                  <a:tcPr marL="60017" marR="60017" marT="29977" marB="29977" anchor="ctr" horzOverflow="overflow">
                    <a:lnL w="1270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DA80"/>
                    </a:solidFill>
                  </a:tcPr>
                </a:tc>
                <a:tc hMerge="1">
                  <a:txBody>
                    <a:bodyPr/>
                    <a:lstStyle/>
                    <a:p>
                      <a:endParaRPr lang="zh-TW" altLang="en-US"/>
                    </a:p>
                  </a:txBody>
                  <a:tcPr/>
                </a:tc>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112</a:t>
                      </a:r>
                      <a:r>
                        <a:rPr kumimoji="0" lang="zh-TW" altLang="en-US"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年</a:t>
                      </a:r>
                      <a:r>
                        <a:rPr kumimoji="0" lang="en-US" altLang="zh-TW"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5</a:t>
                      </a:r>
                      <a:r>
                        <a:rPr kumimoji="0" lang="zh-TW" altLang="en-US"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月</a:t>
                      </a:r>
                      <a:r>
                        <a:rPr kumimoji="0" lang="en-US" altLang="zh-TW"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21</a:t>
                      </a:r>
                      <a:r>
                        <a:rPr kumimoji="0" lang="zh-TW" altLang="en-US"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日（日）</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DA80"/>
                    </a:solidFill>
                  </a:tcPr>
                </a:tc>
                <a:tc hMerge="1">
                  <a:txBody>
                    <a:bodyPr/>
                    <a:lstStyle/>
                    <a:p>
                      <a:endParaRPr lang="zh-TW" altLang="en-US"/>
                    </a:p>
                  </a:txBody>
                  <a:tcPr/>
                </a:tc>
                <a:extLst>
                  <a:ext uri="{0D108BD9-81ED-4DB2-BD59-A6C34878D82A}">
                    <a16:rowId xmlns:a16="http://schemas.microsoft.com/office/drawing/2014/main" xmlns="" val="1483918838"/>
                  </a:ext>
                </a:extLst>
              </a:tr>
              <a:tr h="365125">
                <a:tc rowSpan="8">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上</a:t>
                      </a:r>
                      <a:endParaRPr kumimoji="0" lang="en-US" altLang="zh-TW" sz="32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午</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DA8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dirty="0">
                          <a:ln>
                            <a:noFill/>
                          </a:ln>
                          <a:solidFill>
                            <a:schemeClr val="tx2"/>
                          </a:solidFill>
                          <a:effectLst/>
                          <a:latin typeface="標楷體" panose="02010601000101010101" pitchFamily="2" charset="-120"/>
                          <a:ea typeface="標楷體" panose="02010601000101010101" pitchFamily="2" charset="-120"/>
                        </a:rPr>
                        <a:t>8:20-8:30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hMerge="1">
                  <a:txBody>
                    <a:bodyPr/>
                    <a:lstStyle/>
                    <a:p>
                      <a:endParaRPr lang="zh-TW" altLang="en-US"/>
                    </a:p>
                  </a:txBody>
                  <a:tcPr/>
                </a:tc>
                <a:extLst>
                  <a:ext uri="{0D108BD9-81ED-4DB2-BD59-A6C34878D82A}">
                    <a16:rowId xmlns:a16="http://schemas.microsoft.com/office/drawing/2014/main" xmlns="" val="1224082326"/>
                  </a:ext>
                </a:extLst>
              </a:tr>
              <a:tr h="425450">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8:30-</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9:40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社會</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自然</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hMerge="1">
                  <a:txBody>
                    <a:bodyPr/>
                    <a:lstStyle/>
                    <a:p>
                      <a:endParaRPr lang="zh-TW" altLang="en-US"/>
                    </a:p>
                  </a:txBody>
                  <a:tcPr/>
                </a:tc>
                <a:extLst>
                  <a:ext uri="{0D108BD9-81ED-4DB2-BD59-A6C34878D82A}">
                    <a16:rowId xmlns:a16="http://schemas.microsoft.com/office/drawing/2014/main" xmlns="" val="3596251508"/>
                  </a:ext>
                </a:extLst>
              </a:tr>
              <a:tr h="365125">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9:40-10:20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休息</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休息</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hMerge="1">
                  <a:txBody>
                    <a:bodyPr/>
                    <a:lstStyle/>
                    <a:p>
                      <a:endParaRPr lang="zh-TW" altLang="en-US"/>
                    </a:p>
                  </a:txBody>
                  <a:tcPr/>
                </a:tc>
                <a:extLst>
                  <a:ext uri="{0D108BD9-81ED-4DB2-BD59-A6C34878D82A}">
                    <a16:rowId xmlns:a16="http://schemas.microsoft.com/office/drawing/2014/main" xmlns="" val="1741357692"/>
                  </a:ext>
                </a:extLst>
              </a:tr>
              <a:tr h="365125">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10:20-10:30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hMerge="1">
                  <a:txBody>
                    <a:bodyPr/>
                    <a:lstStyle/>
                    <a:p>
                      <a:endParaRPr lang="zh-TW" altLang="en-US"/>
                    </a:p>
                  </a:txBody>
                  <a:tcPr/>
                </a:tc>
                <a:extLst>
                  <a:ext uri="{0D108BD9-81ED-4DB2-BD59-A6C34878D82A}">
                    <a16:rowId xmlns:a16="http://schemas.microsoft.com/office/drawing/2014/main" xmlns="" val="2499450188"/>
                  </a:ext>
                </a:extLst>
              </a:tr>
              <a:tr h="487363">
                <a:tc vMerge="1">
                  <a:txBody>
                    <a:bodyPr/>
                    <a:lstStyle/>
                    <a:p>
                      <a:endParaRPr lang="zh-TW" altLang="en-US"/>
                    </a:p>
                  </a:txBody>
                  <a:tcPr/>
                </a:tc>
                <a:tc rowSpan="4">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10:30-</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11:50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rowSpan="4">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數學</a:t>
                      </a:r>
                      <a:r>
                        <a:rPr kumimoji="0" lang="zh-TW" altLang="en-US" sz="24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  </a:t>
                      </a:r>
                      <a:r>
                        <a:rPr kumimoji="0" lang="zh-TW" altLang="en-US" sz="2400" b="0" i="0" u="none" strike="noStrike" cap="none" normalizeH="0" baseline="0">
                          <a:ln>
                            <a:noFill/>
                          </a:ln>
                          <a:solidFill>
                            <a:srgbClr val="FF0000"/>
                          </a:solidFill>
                          <a:effectLst/>
                          <a:latin typeface="標楷體" panose="02010601000101010101" pitchFamily="2" charset="-120"/>
                          <a:ea typeface="標楷體" panose="02010601000101010101" pitchFamily="2" charset="-120"/>
                        </a:rPr>
                        <a:t>                     </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10:30-</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11:30</a:t>
                      </a:r>
                      <a:endParaRPr kumimoji="0" lang="zh-TW" altLang="en-US" sz="1600" b="1" i="0" u="none" strike="noStrike" cap="none" normalizeH="0" baseline="0">
                        <a:ln>
                          <a:noFill/>
                        </a:ln>
                        <a:solidFill>
                          <a:schemeClr val="tx2"/>
                        </a:solidFill>
                        <a:effectLst/>
                        <a:latin typeface="標楷體" panose="02010601000101010101" pitchFamily="2" charset="-120"/>
                        <a:ea typeface="標楷體" panose="02010601000101010101" pitchFamily="2"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英語</a:t>
                      </a:r>
                      <a:r>
                        <a:rPr kumimoji="0" lang="en-US" altLang="zh-TW"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a:t>
                      </a:r>
                      <a:r>
                        <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閱讀</a:t>
                      </a:r>
                      <a:r>
                        <a:rPr kumimoji="0" lang="en-US" altLang="zh-TW"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a:t>
                      </a:r>
                      <a:endPar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extLst>
                  <a:ext uri="{0D108BD9-81ED-4DB2-BD59-A6C34878D82A}">
                    <a16:rowId xmlns:a16="http://schemas.microsoft.com/office/drawing/2014/main" xmlns="" val="1407991566"/>
                  </a:ext>
                </a:extLst>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11:30-12:00</a:t>
                      </a:r>
                      <a:endParaRPr kumimoji="0" lang="zh-TW" altLang="en-US" sz="1600" b="1" i="0" u="none" strike="noStrike" cap="none" normalizeH="0" baseline="0">
                        <a:ln>
                          <a:noFill/>
                        </a:ln>
                        <a:solidFill>
                          <a:schemeClr val="tx2"/>
                        </a:solidFill>
                        <a:effectLst/>
                        <a:latin typeface="標楷體" panose="02010601000101010101" pitchFamily="2" charset="-120"/>
                        <a:ea typeface="標楷體" panose="02010601000101010101" pitchFamily="2"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休息</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extLst>
                  <a:ext uri="{0D108BD9-81ED-4DB2-BD59-A6C34878D82A}">
                    <a16:rowId xmlns:a16="http://schemas.microsoft.com/office/drawing/2014/main" xmlns="" val="1390634398"/>
                  </a:ext>
                </a:extLst>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12:00-12:05</a:t>
                      </a:r>
                      <a:endParaRPr kumimoji="0" lang="zh-TW" altLang="en-US" sz="1600" b="1" i="0" u="none" strike="noStrike" cap="none" normalizeH="0" baseline="0">
                        <a:ln>
                          <a:noFill/>
                        </a:ln>
                        <a:solidFill>
                          <a:schemeClr val="tx2"/>
                        </a:solidFill>
                        <a:effectLst/>
                        <a:latin typeface="標楷體" panose="02010601000101010101" pitchFamily="2" charset="-120"/>
                        <a:ea typeface="標楷體" panose="02010601000101010101" pitchFamily="2"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extLst>
                  <a:ext uri="{0D108BD9-81ED-4DB2-BD59-A6C34878D82A}">
                    <a16:rowId xmlns:a16="http://schemas.microsoft.com/office/drawing/2014/main" xmlns="" val="3960616456"/>
                  </a:ext>
                </a:extLst>
              </a:tr>
              <a:tr h="48736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12:05-</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12:30</a:t>
                      </a:r>
                      <a:endParaRPr kumimoji="0" lang="zh-TW" altLang="en-US" sz="1600" b="1" i="0" u="none" strike="noStrike" cap="none" normalizeH="0" baseline="0">
                        <a:ln>
                          <a:noFill/>
                        </a:ln>
                        <a:solidFill>
                          <a:schemeClr val="tx2"/>
                        </a:solidFill>
                        <a:effectLst/>
                        <a:latin typeface="標楷體" panose="02010601000101010101" pitchFamily="2" charset="-120"/>
                        <a:ea typeface="標楷體" panose="02010601000101010101" pitchFamily="2"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英語</a:t>
                      </a:r>
                      <a:r>
                        <a:rPr kumimoji="0" lang="en-US" altLang="zh-TW"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a:t>
                      </a:r>
                      <a:r>
                        <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聽力</a:t>
                      </a:r>
                      <a:r>
                        <a:rPr kumimoji="0" lang="en-US" altLang="zh-TW"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a:t>
                      </a:r>
                      <a:endParaRPr kumimoji="0" lang="zh-TW" altLang="en-US" sz="2400" b="0" i="0" u="none" strike="noStrike" cap="none" normalizeH="0" baseline="0">
                        <a:ln>
                          <a:noFill/>
                        </a:ln>
                        <a:solidFill>
                          <a:srgbClr val="FF0000"/>
                        </a:solidFill>
                        <a:effectLst/>
                        <a:latin typeface="標楷體" panose="02010601000101010101" pitchFamily="2" charset="-120"/>
                        <a:ea typeface="標楷體" panose="02010601000101010101" pitchFamily="2"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extLst>
                  <a:ext uri="{0D108BD9-81ED-4DB2-BD59-A6C34878D82A}">
                    <a16:rowId xmlns:a16="http://schemas.microsoft.com/office/drawing/2014/main" xmlns="" val="2953449789"/>
                  </a:ext>
                </a:extLst>
              </a:tr>
              <a:tr h="365125">
                <a:tc rowSpan="5">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下</a:t>
                      </a:r>
                      <a:endParaRPr kumimoji="0" lang="en-US" altLang="zh-TW" sz="32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午</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DA8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13:40-13:50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rowSpan="5"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a:ln>
                            <a:noFill/>
                          </a:ln>
                          <a:solidFill>
                            <a:srgbClr val="0000FF"/>
                          </a:solidFill>
                          <a:effectLst/>
                          <a:latin typeface="Microsoft JhengHei UI" panose="020B0604030504040204" pitchFamily="34" charset="-120"/>
                          <a:ea typeface="Microsoft JhengHei UI" panose="020B0604030504040204" pitchFamily="34" charset="-120"/>
                        </a:rPr>
                        <a:t>若英聽全部重播，結束時間為</a:t>
                      </a:r>
                      <a:r>
                        <a:rPr kumimoji="0" lang="en-US" altLang="zh-TW" sz="1400" b="0" i="0" u="none" strike="noStrike" cap="none" normalizeH="0" baseline="0">
                          <a:ln>
                            <a:noFill/>
                          </a:ln>
                          <a:solidFill>
                            <a:srgbClr val="0000FF"/>
                          </a:solidFill>
                          <a:effectLst/>
                          <a:latin typeface="Microsoft JhengHei UI" panose="020B0604030504040204" pitchFamily="34" charset="-120"/>
                          <a:ea typeface="Microsoft JhengHei UI" panose="020B0604030504040204" pitchFamily="34" charset="-120"/>
                        </a:rPr>
                        <a:t>12:55</a:t>
                      </a:r>
                      <a:r>
                        <a:rPr kumimoji="0" lang="zh-TW" altLang="en-US" sz="1400" b="0" i="0" u="none" strike="noStrike" cap="none" normalizeH="0" baseline="0">
                          <a:ln>
                            <a:noFill/>
                          </a:ln>
                          <a:solidFill>
                            <a:srgbClr val="0000FF"/>
                          </a:solidFill>
                          <a:effectLst/>
                          <a:latin typeface="Microsoft JhengHei UI" panose="020B0604030504040204" pitchFamily="34" charset="-120"/>
                          <a:ea typeface="Microsoft JhengHei UI" panose="020B0604030504040204" pitchFamily="34" charset="-120"/>
                        </a:rPr>
                        <a:t>。</a:t>
                      </a: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 </a:t>
                      </a:r>
                      <a:endParaRPr kumimoji="0" lang="en-US" altLang="zh-TW"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rowSpan="5" hMerge="1">
                  <a:txBody>
                    <a:bodyPr/>
                    <a:lstStyle/>
                    <a:p>
                      <a:endParaRPr lang="zh-TW" altLang="en-US"/>
                    </a:p>
                  </a:txBody>
                  <a:tcPr/>
                </a:tc>
                <a:extLst>
                  <a:ext uri="{0D108BD9-81ED-4DB2-BD59-A6C34878D82A}">
                    <a16:rowId xmlns:a16="http://schemas.microsoft.com/office/drawing/2014/main" xmlns="" val="1323029048"/>
                  </a:ext>
                </a:extLst>
              </a:tr>
              <a:tr h="425450">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13:50-</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15:00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國文</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xmlns="" val="518376688"/>
                  </a:ext>
                </a:extLst>
              </a:tr>
              <a:tr h="365125">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15:00-15:40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休息</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xmlns="" val="963721915"/>
                  </a:ext>
                </a:extLst>
              </a:tr>
              <a:tr h="365125">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15:40-15:50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xmlns="" val="1126974070"/>
                  </a:ext>
                </a:extLst>
              </a:tr>
              <a:tr h="425450">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15:50-</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16:40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寫作測驗</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xmlns="" val="1661502380"/>
                  </a:ext>
                </a:extLst>
              </a:tr>
            </a:tbl>
          </a:graphicData>
        </a:graphic>
      </p:graphicFrame>
      <p:sp>
        <p:nvSpPr>
          <p:cNvPr id="6" name="Rectangle 1">
            <a:extLst>
              <a:ext uri="{FF2B5EF4-FFF2-40B4-BE49-F238E27FC236}">
                <a16:creationId xmlns:a16="http://schemas.microsoft.com/office/drawing/2014/main" xmlns="" id="{75A0FC0A-98F4-4DD5-A3E6-68B0D3B4B200}"/>
              </a:ext>
            </a:extLst>
          </p:cNvPr>
          <p:cNvSpPr>
            <a:spLocks noChangeArrowheads="1"/>
          </p:cNvSpPr>
          <p:nvPr/>
        </p:nvSpPr>
        <p:spPr bwMode="auto">
          <a:xfrm>
            <a:off x="8442860" y="1091298"/>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lgn="ctr" eaLnBrk="1" hangingPunct="1">
              <a:spcBef>
                <a:spcPct val="0"/>
              </a:spcBef>
              <a:buFontTx/>
              <a:buNone/>
            </a:pPr>
            <a:r>
              <a:rPr lang="zh-TW" altLang="zh-TW" sz="1800">
                <a:solidFill>
                  <a:srgbClr val="000000"/>
                </a:solidFill>
                <a:latin typeface="Arial" panose="020B0604020202020204" pitchFamily="34" charset="0"/>
              </a:rPr>
              <a:t/>
            </a:r>
            <a:br>
              <a:rPr lang="zh-TW" altLang="zh-TW" sz="1800">
                <a:solidFill>
                  <a:srgbClr val="000000"/>
                </a:solidFill>
                <a:latin typeface="Arial" panose="020B0604020202020204" pitchFamily="34" charset="0"/>
              </a:rPr>
            </a:br>
            <a:endParaRPr lang="zh-TW" altLang="zh-TW" sz="1800">
              <a:solidFill>
                <a:srgbClr val="000000"/>
              </a:solidFill>
              <a:latin typeface="Arial" panose="020B0604020202020204" pitchFamily="34" charset="0"/>
            </a:endParaRPr>
          </a:p>
        </p:txBody>
      </p:sp>
    </p:spTree>
    <p:extLst>
      <p:ext uri="{BB962C8B-B14F-4D97-AF65-F5344CB8AC3E}">
        <p14:creationId xmlns:p14="http://schemas.microsoft.com/office/powerpoint/2010/main" val="9690195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28F1EF8-D55F-4EAB-9B5F-B1D632BB5452}"/>
              </a:ext>
            </a:extLst>
          </p:cNvPr>
          <p:cNvSpPr/>
          <p:nvPr/>
        </p:nvSpPr>
        <p:spPr>
          <a:xfrm>
            <a:off x="-1" y="640943"/>
            <a:ext cx="491383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80</a:t>
            </a:fld>
            <a:endParaRPr lang="en-US" sz="1600" dirty="0">
              <a:solidFill>
                <a:prstClr val="white"/>
              </a:solidFill>
            </a:endParaRP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defRPr/>
            </a:pPr>
            <a:r>
              <a:rPr lang="zh-TW" altLang="en-US" sz="4400" b="1" dirty="0">
                <a:latin typeface="+mn-ea"/>
              </a:rPr>
              <a:t>未來願景</a:t>
            </a:r>
          </a:p>
        </p:txBody>
      </p:sp>
      <p:grpSp>
        <p:nvGrpSpPr>
          <p:cNvPr id="7" name="群組 6"/>
          <p:cNvGrpSpPr>
            <a:grpSpLocks/>
          </p:cNvGrpSpPr>
          <p:nvPr/>
        </p:nvGrpSpPr>
        <p:grpSpPr bwMode="auto">
          <a:xfrm rot="19567985">
            <a:off x="1415315" y="1555580"/>
            <a:ext cx="2481263" cy="1795463"/>
            <a:chOff x="954278" y="1827505"/>
            <a:chExt cx="2481072" cy="1347216"/>
          </a:xfrm>
        </p:grpSpPr>
        <p:pic>
          <p:nvPicPr>
            <p:cNvPr id="8" name="圖片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4278" y="1827505"/>
              <a:ext cx="2481072" cy="134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6"/>
            <p:cNvSpPr txBox="1">
              <a:spLocks noChangeArrowheads="1"/>
            </p:cNvSpPr>
            <p:nvPr/>
          </p:nvSpPr>
          <p:spPr bwMode="auto">
            <a:xfrm>
              <a:off x="1320195" y="2389182"/>
              <a:ext cx="1210495" cy="25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600" b="1" dirty="0">
                  <a:solidFill>
                    <a:schemeClr val="bg1"/>
                  </a:solidFill>
                  <a:latin typeface="微軟正黑體" panose="020B0604030504040204" pitchFamily="34" charset="-120"/>
                  <a:ea typeface="微軟正黑體" panose="020B0604030504040204" pitchFamily="34" charset="-120"/>
                </a:rPr>
                <a:t>學校近一點</a:t>
              </a:r>
            </a:p>
          </p:txBody>
        </p:sp>
      </p:grpSp>
      <p:grpSp>
        <p:nvGrpSpPr>
          <p:cNvPr id="12" name="群組 11"/>
          <p:cNvGrpSpPr>
            <a:grpSpLocks/>
          </p:cNvGrpSpPr>
          <p:nvPr/>
        </p:nvGrpSpPr>
        <p:grpSpPr bwMode="auto">
          <a:xfrm>
            <a:off x="1583852" y="4402464"/>
            <a:ext cx="2498669" cy="1442532"/>
            <a:chOff x="2995115" y="2953829"/>
            <a:chExt cx="2218944" cy="847344"/>
          </a:xfrm>
        </p:grpSpPr>
        <p:pic>
          <p:nvPicPr>
            <p:cNvPr id="13"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115" y="2953829"/>
              <a:ext cx="2218944" cy="84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7"/>
            <p:cNvSpPr txBox="1">
              <a:spLocks noChangeArrowheads="1"/>
            </p:cNvSpPr>
            <p:nvPr/>
          </p:nvSpPr>
          <p:spPr bwMode="auto">
            <a:xfrm>
              <a:off x="3281350" y="3262834"/>
              <a:ext cx="1075063" cy="19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600" b="1" dirty="0">
                  <a:solidFill>
                    <a:schemeClr val="bg1"/>
                  </a:solidFill>
                  <a:latin typeface="微軟正黑體" panose="020B0604030504040204" pitchFamily="34" charset="-120"/>
                  <a:ea typeface="微軟正黑體" panose="020B0604030504040204" pitchFamily="34" charset="-120"/>
                </a:rPr>
                <a:t>睡眠多一點</a:t>
              </a:r>
            </a:p>
          </p:txBody>
        </p:sp>
      </p:grpSp>
      <p:grpSp>
        <p:nvGrpSpPr>
          <p:cNvPr id="15" name="群組 14"/>
          <p:cNvGrpSpPr>
            <a:grpSpLocks/>
          </p:cNvGrpSpPr>
          <p:nvPr/>
        </p:nvGrpSpPr>
        <p:grpSpPr bwMode="auto">
          <a:xfrm rot="9094427">
            <a:off x="7869706" y="3786103"/>
            <a:ext cx="2444751" cy="1726631"/>
            <a:chOff x="4790758" y="1836534"/>
            <a:chExt cx="2444496" cy="1054608"/>
          </a:xfrm>
        </p:grpSpPr>
        <p:pic>
          <p:nvPicPr>
            <p:cNvPr id="16"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0758" y="1836534"/>
              <a:ext cx="2444496" cy="105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字方塊 8"/>
            <p:cNvSpPr txBox="1">
              <a:spLocks noChangeArrowheads="1"/>
            </p:cNvSpPr>
            <p:nvPr/>
          </p:nvSpPr>
          <p:spPr bwMode="auto">
            <a:xfrm rot="10800000">
              <a:off x="5624491" y="2243218"/>
              <a:ext cx="1210462" cy="20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600" b="1">
                  <a:solidFill>
                    <a:schemeClr val="bg1"/>
                  </a:solidFill>
                  <a:latin typeface="微軟正黑體" panose="020B0604030504040204" pitchFamily="34" charset="-120"/>
                  <a:ea typeface="微軟正黑體" panose="020B0604030504040204" pitchFamily="34" charset="-120"/>
                </a:rPr>
                <a:t>陪伴長一點</a:t>
              </a:r>
            </a:p>
          </p:txBody>
        </p:sp>
      </p:grpSp>
      <p:grpSp>
        <p:nvGrpSpPr>
          <p:cNvPr id="18" name="群組 17"/>
          <p:cNvGrpSpPr>
            <a:grpSpLocks/>
          </p:cNvGrpSpPr>
          <p:nvPr/>
        </p:nvGrpSpPr>
        <p:grpSpPr bwMode="auto">
          <a:xfrm>
            <a:off x="8224055" y="1300113"/>
            <a:ext cx="2298700" cy="2008188"/>
            <a:chOff x="5974443" y="2868195"/>
            <a:chExt cx="2298192" cy="1505712"/>
          </a:xfrm>
        </p:grpSpPr>
        <p:pic>
          <p:nvPicPr>
            <p:cNvPr id="19" name="圖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74443" y="2868195"/>
              <a:ext cx="2298192" cy="150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字方塊 19"/>
            <p:cNvSpPr txBox="1"/>
            <p:nvPr/>
          </p:nvSpPr>
          <p:spPr>
            <a:xfrm>
              <a:off x="6669613" y="3285986"/>
              <a:ext cx="1005181" cy="438456"/>
            </a:xfrm>
            <a:prstGeom prst="rect">
              <a:avLst/>
            </a:prstGeom>
            <a:noFill/>
          </p:spPr>
          <p:txBody>
            <a:bodyPr wrap="none">
              <a:spAutoFit/>
            </a:bodyPr>
            <a:lstStyle/>
            <a:p>
              <a:pPr>
                <a:defRPr/>
              </a:pPr>
              <a:r>
                <a:rPr lang="zh-TW" altLang="en-US" sz="1600" b="1" dirty="0">
                  <a:solidFill>
                    <a:schemeClr val="tx1">
                      <a:lumMod val="65000"/>
                      <a:lumOff val="35000"/>
                    </a:schemeClr>
                  </a:solidFill>
                  <a:latin typeface="Microsoft JhengHei" charset="0"/>
                  <a:ea typeface="Microsoft JhengHei" charset="0"/>
                  <a:cs typeface="Microsoft JhengHei" charset="0"/>
                </a:rPr>
                <a:t>經濟壓力</a:t>
              </a:r>
            </a:p>
            <a:p>
              <a:pPr>
                <a:defRPr/>
              </a:pPr>
              <a:r>
                <a:rPr lang="zh-TW" altLang="en-US" sz="1600" b="1" dirty="0">
                  <a:solidFill>
                    <a:schemeClr val="tx1">
                      <a:lumMod val="65000"/>
                      <a:lumOff val="35000"/>
                    </a:schemeClr>
                  </a:solidFill>
                  <a:latin typeface="Microsoft JhengHei" charset="0"/>
                  <a:ea typeface="Microsoft JhengHei" charset="0"/>
                  <a:cs typeface="Microsoft JhengHei" charset="0"/>
                </a:rPr>
                <a:t>少一點</a:t>
              </a:r>
            </a:p>
          </p:txBody>
        </p:sp>
      </p:grpSp>
      <p:grpSp>
        <p:nvGrpSpPr>
          <p:cNvPr id="21" name="群組 20"/>
          <p:cNvGrpSpPr>
            <a:grpSpLocks/>
          </p:cNvGrpSpPr>
          <p:nvPr/>
        </p:nvGrpSpPr>
        <p:grpSpPr bwMode="auto">
          <a:xfrm>
            <a:off x="4082525" y="2018706"/>
            <a:ext cx="3627439" cy="3694112"/>
            <a:chOff x="2635119" y="1814862"/>
            <a:chExt cx="3548768" cy="3548768"/>
          </a:xfrm>
        </p:grpSpPr>
        <p:pic>
          <p:nvPicPr>
            <p:cNvPr id="22" name="圖片 5">
              <a:hlinkClick r:id="rId6" action="ppaction://hlinkfil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35119" y="1814862"/>
              <a:ext cx="3548768" cy="354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文字方塊 21"/>
            <p:cNvSpPr txBox="1">
              <a:spLocks noChangeArrowheads="1"/>
            </p:cNvSpPr>
            <p:nvPr/>
          </p:nvSpPr>
          <p:spPr bwMode="auto">
            <a:xfrm>
              <a:off x="3440962" y="3192337"/>
              <a:ext cx="1937087" cy="68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lgn="ctr">
                <a:spcBef>
                  <a:spcPct val="0"/>
                </a:spcBef>
                <a:buFontTx/>
                <a:buNone/>
              </a:pP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讓孩子在新北</a:t>
              </a:r>
              <a:endPar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a:spcBef>
                  <a:spcPct val="0"/>
                </a:spcBef>
                <a:buFontTx/>
                <a:buNone/>
              </a:pP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成為自己的明星</a:t>
              </a:r>
            </a:p>
          </p:txBody>
        </p:sp>
      </p:grpSp>
      <p:pic>
        <p:nvPicPr>
          <p:cNvPr id="24" name="圖片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13940" y="5795173"/>
            <a:ext cx="1573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02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7">
            <a:extLst>
              <a:ext uri="{FF2B5EF4-FFF2-40B4-BE49-F238E27FC236}">
                <a16:creationId xmlns:a16="http://schemas.microsoft.com/office/drawing/2014/main" xmlns=""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defRPr/>
            </a:pPr>
            <a:r>
              <a:rPr lang="zh-TW" altLang="en-US" sz="4400" b="1" dirty="0">
                <a:latin typeface="+mn-ea"/>
              </a:rPr>
              <a:t>結語</a:t>
            </a:r>
          </a:p>
        </p:txBody>
      </p:sp>
      <p:sp>
        <p:nvSpPr>
          <p:cNvPr id="6" name="Rectangle 5">
            <a:extLst>
              <a:ext uri="{FF2B5EF4-FFF2-40B4-BE49-F238E27FC236}">
                <a16:creationId xmlns:a16="http://schemas.microsoft.com/office/drawing/2014/main" xmlns="" id="{828F1EF8-D55F-4EAB-9B5F-B1D632BB5452}"/>
              </a:ext>
            </a:extLst>
          </p:cNvPr>
          <p:cNvSpPr/>
          <p:nvPr/>
        </p:nvSpPr>
        <p:spPr>
          <a:xfrm>
            <a:off x="1" y="640936"/>
            <a:ext cx="5494947" cy="1626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81</a:t>
            </a:fld>
            <a:endParaRPr lang="en-US" sz="1600" dirty="0">
              <a:solidFill>
                <a:prstClr val="white"/>
              </a:solidFill>
            </a:endParaRPr>
          </a:p>
        </p:txBody>
      </p:sp>
      <p:sp>
        <p:nvSpPr>
          <p:cNvPr id="27" name="文字方塊 2"/>
          <p:cNvSpPr txBox="1">
            <a:spLocks noChangeArrowheads="1"/>
          </p:cNvSpPr>
          <p:nvPr/>
        </p:nvSpPr>
        <p:spPr bwMode="auto">
          <a:xfrm>
            <a:off x="821086" y="1080475"/>
            <a:ext cx="1032455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1938" indent="-261938">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marL="0" indent="0" eaLnBrk="1" hangingPunct="1">
              <a:lnSpc>
                <a:spcPct val="90000"/>
              </a:lnSpc>
              <a:buClr>
                <a:srgbClr val="F5B821"/>
              </a:buClr>
              <a:buNone/>
            </a:pPr>
            <a:r>
              <a:rPr lang="zh-TW" altLang="en-US" sz="3200" dirty="0">
                <a:solidFill>
                  <a:srgbClr val="002060"/>
                </a:solidFill>
                <a:latin typeface="標楷體" panose="03000509000000000000" pitchFamily="65" charset="-120"/>
                <a:ea typeface="標楷體" panose="03000509000000000000" pitchFamily="65" charset="-120"/>
              </a:rPr>
              <a:t>新北市為提升高中職辦學品質，使學子能適性就近入學社區優質高中職，把每個孩子帶上來，逐步實現在地就學的目標，我們做了</a:t>
            </a:r>
            <a:r>
              <a:rPr lang="en-US" altLang="zh-TW" sz="3200" dirty="0">
                <a:solidFill>
                  <a:srgbClr val="002060"/>
                </a:solidFill>
                <a:latin typeface="標楷體" panose="03000509000000000000" pitchFamily="65" charset="-120"/>
                <a:ea typeface="標楷體" panose="03000509000000000000" pitchFamily="65" charset="-120"/>
              </a:rPr>
              <a:t>...</a:t>
            </a:r>
          </a:p>
        </p:txBody>
      </p:sp>
      <p:grpSp>
        <p:nvGrpSpPr>
          <p:cNvPr id="2" name="群組 1"/>
          <p:cNvGrpSpPr/>
          <p:nvPr/>
        </p:nvGrpSpPr>
        <p:grpSpPr>
          <a:xfrm>
            <a:off x="3460895" y="2491577"/>
            <a:ext cx="5044932" cy="4279627"/>
            <a:chOff x="2902657" y="2088832"/>
            <a:chExt cx="5797550" cy="4918075"/>
          </a:xfrm>
        </p:grpSpPr>
        <p:grpSp>
          <p:nvGrpSpPr>
            <p:cNvPr id="28" name="群組 27"/>
            <p:cNvGrpSpPr>
              <a:grpSpLocks/>
            </p:cNvGrpSpPr>
            <p:nvPr/>
          </p:nvGrpSpPr>
          <p:grpSpPr bwMode="auto">
            <a:xfrm>
              <a:off x="5880807" y="2088832"/>
              <a:ext cx="1941513" cy="1801813"/>
              <a:chOff x="5873707" y="381892"/>
              <a:chExt cx="1941892" cy="1801254"/>
            </a:xfrm>
          </p:grpSpPr>
          <p:pic>
            <p:nvPicPr>
              <p:cNvPr id="29" name="圖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707" y="381892"/>
                <a:ext cx="1941892" cy="180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文字方塊 23">
                <a:hlinkClick r:id="rId3" action="ppaction://hlinksldjump"/>
              </p:cNvPr>
              <p:cNvSpPr txBox="1">
                <a:spLocks noChangeArrowheads="1"/>
              </p:cNvSpPr>
              <p:nvPr/>
            </p:nvSpPr>
            <p:spPr bwMode="auto">
              <a:xfrm>
                <a:off x="5955131" y="1361005"/>
                <a:ext cx="1459588" cy="35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優化學習環境</a:t>
                </a:r>
              </a:p>
            </p:txBody>
          </p:sp>
          <p:pic>
            <p:nvPicPr>
              <p:cNvPr id="31" name="圖片 2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5973" y="793826"/>
                <a:ext cx="531726" cy="53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群組 32"/>
            <p:cNvGrpSpPr>
              <a:grpSpLocks/>
            </p:cNvGrpSpPr>
            <p:nvPr/>
          </p:nvGrpSpPr>
          <p:grpSpPr bwMode="auto">
            <a:xfrm>
              <a:off x="2902657" y="5057457"/>
              <a:ext cx="1801813" cy="1947863"/>
              <a:chOff x="2896088" y="3350067"/>
              <a:chExt cx="1801254" cy="1947302"/>
            </a:xfrm>
          </p:grpSpPr>
          <p:pic>
            <p:nvPicPr>
              <p:cNvPr id="34" name="圖片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96088" y="3350067"/>
                <a:ext cx="1801254" cy="194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文字方塊 27">
                <a:hlinkClick r:id="rId6" action="ppaction://hlinksldjump"/>
              </p:cNvPr>
              <p:cNvSpPr txBox="1">
                <a:spLocks noChangeArrowheads="1"/>
              </p:cNvSpPr>
              <p:nvPr/>
            </p:nvSpPr>
            <p:spPr bwMode="auto">
              <a:xfrm>
                <a:off x="3183166" y="4079376"/>
                <a:ext cx="1362225" cy="60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完成國私立</a:t>
                </a:r>
                <a:endParaRPr lang="en-US" altLang="zh-TW" sz="1400" b="1" dirty="0">
                  <a:solidFill>
                    <a:srgbClr val="FFFFFF"/>
                  </a:solidFill>
                  <a:latin typeface="微軟正黑體" panose="020B0604030504040204" pitchFamily="34" charset="-120"/>
                  <a:ea typeface="微軟正黑體" panose="020B0604030504040204" pitchFamily="34" charset="-120"/>
                </a:endParaRPr>
              </a:p>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高中職改隸</a:t>
                </a:r>
              </a:p>
            </p:txBody>
          </p:sp>
          <p:pic>
            <p:nvPicPr>
              <p:cNvPr id="36" name="圖片 28">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77248" y="3531352"/>
                <a:ext cx="570736" cy="52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群組 36"/>
            <p:cNvGrpSpPr>
              <a:grpSpLocks/>
            </p:cNvGrpSpPr>
            <p:nvPr/>
          </p:nvGrpSpPr>
          <p:grpSpPr bwMode="auto">
            <a:xfrm>
              <a:off x="2928057" y="3000057"/>
              <a:ext cx="1800225" cy="1941513"/>
              <a:chOff x="2921264" y="1292221"/>
              <a:chExt cx="1801254" cy="1941892"/>
            </a:xfrm>
          </p:grpSpPr>
          <p:pic>
            <p:nvPicPr>
              <p:cNvPr id="38" name="圖片 3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21264" y="1292221"/>
                <a:ext cx="1801254" cy="194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文字方塊 31">
                <a:hlinkClick r:id="rId9" action="ppaction://hlinksldjump"/>
              </p:cNvPr>
              <p:cNvSpPr txBox="1">
                <a:spLocks noChangeArrowheads="1"/>
              </p:cNvSpPr>
              <p:nvPr/>
            </p:nvSpPr>
            <p:spPr bwMode="auto">
              <a:xfrm>
                <a:off x="2959883" y="2586478"/>
                <a:ext cx="1538898" cy="35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提高就學機會</a:t>
                </a:r>
              </a:p>
            </p:txBody>
          </p:sp>
          <p:pic>
            <p:nvPicPr>
              <p:cNvPr id="40" name="圖片 3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38171" y="1922390"/>
                <a:ext cx="548134" cy="54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群組 40"/>
            <p:cNvGrpSpPr>
              <a:grpSpLocks/>
            </p:cNvGrpSpPr>
            <p:nvPr/>
          </p:nvGrpSpPr>
          <p:grpSpPr bwMode="auto">
            <a:xfrm>
              <a:off x="6898395" y="5060632"/>
              <a:ext cx="1801812" cy="1946275"/>
              <a:chOff x="6892142" y="3352409"/>
              <a:chExt cx="1801254" cy="1947302"/>
            </a:xfrm>
          </p:grpSpPr>
          <p:pic>
            <p:nvPicPr>
              <p:cNvPr id="42" name="圖片 3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92142" y="3352409"/>
                <a:ext cx="1801254" cy="194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文字方塊 35">
                <a:hlinkClick r:id="rId12" action="ppaction://hlinksldjump"/>
              </p:cNvPr>
              <p:cNvSpPr txBox="1">
                <a:spLocks noChangeArrowheads="1"/>
              </p:cNvSpPr>
              <p:nvPr/>
            </p:nvSpPr>
            <p:spPr bwMode="auto">
              <a:xfrm>
                <a:off x="7359171" y="4129228"/>
                <a:ext cx="1162249" cy="60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打造前瞻</a:t>
                </a:r>
              </a:p>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技職教育</a:t>
                </a:r>
              </a:p>
            </p:txBody>
          </p:sp>
          <p:pic>
            <p:nvPicPr>
              <p:cNvPr id="44" name="圖片 36">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606484" y="3581975"/>
                <a:ext cx="525530" cy="5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 name="群組 44"/>
            <p:cNvGrpSpPr>
              <a:grpSpLocks/>
            </p:cNvGrpSpPr>
            <p:nvPr/>
          </p:nvGrpSpPr>
          <p:grpSpPr bwMode="auto">
            <a:xfrm>
              <a:off x="6892045" y="2992120"/>
              <a:ext cx="1800225" cy="1941512"/>
              <a:chOff x="6884927" y="1284591"/>
              <a:chExt cx="1801254" cy="1941892"/>
            </a:xfrm>
          </p:grpSpPr>
          <p:pic>
            <p:nvPicPr>
              <p:cNvPr id="46" name="圖片 3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884927" y="1284591"/>
                <a:ext cx="1801254" cy="194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字方塊 39">
                <a:hlinkClick r:id="rId15" action="ppaction://hlinksldjump"/>
              </p:cNvPr>
              <p:cNvSpPr txBox="1">
                <a:spLocks noChangeArrowheads="1"/>
              </p:cNvSpPr>
              <p:nvPr/>
            </p:nvSpPr>
            <p:spPr bwMode="auto">
              <a:xfrm>
                <a:off x="7290068" y="2420197"/>
                <a:ext cx="1257350" cy="60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lgn="ct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推動高中職</a:t>
                </a:r>
              </a:p>
              <a:p>
                <a:pPr algn="ct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旗艦計畫</a:t>
                </a:r>
              </a:p>
            </p:txBody>
          </p:sp>
          <p:pic>
            <p:nvPicPr>
              <p:cNvPr id="48" name="圖片 40">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570314" y="1896998"/>
                <a:ext cx="666800" cy="49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 name="群組 48"/>
            <p:cNvGrpSpPr>
              <a:grpSpLocks/>
            </p:cNvGrpSpPr>
            <p:nvPr/>
          </p:nvGrpSpPr>
          <p:grpSpPr bwMode="auto">
            <a:xfrm>
              <a:off x="3817057" y="2093595"/>
              <a:ext cx="1943100" cy="1801812"/>
              <a:chOff x="3811163" y="386151"/>
              <a:chExt cx="1941892" cy="1801254"/>
            </a:xfrm>
          </p:grpSpPr>
          <p:pic>
            <p:nvPicPr>
              <p:cNvPr id="50" name="圖片 4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811163" y="386151"/>
                <a:ext cx="1941892" cy="180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圖片 43">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725123" y="774541"/>
                <a:ext cx="493110" cy="52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文字方塊 44">
                <a:hlinkClick r:id="rId18" action="ppaction://hlinksldjump"/>
              </p:cNvPr>
              <p:cNvSpPr txBox="1">
                <a:spLocks noChangeArrowheads="1"/>
              </p:cNvSpPr>
              <p:nvPr/>
            </p:nvSpPr>
            <p:spPr bwMode="auto">
              <a:xfrm>
                <a:off x="4293312" y="1332443"/>
                <a:ext cx="1459743" cy="35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擴增教育人力</a:t>
                </a:r>
              </a:p>
            </p:txBody>
          </p:sp>
        </p:grpSp>
      </p:grpSp>
    </p:spTree>
    <p:extLst>
      <p:ext uri="{BB962C8B-B14F-4D97-AF65-F5344CB8AC3E}">
        <p14:creationId xmlns:p14="http://schemas.microsoft.com/office/powerpoint/2010/main" val="38211072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28F1EF8-D55F-4EAB-9B5F-B1D632BB5452}"/>
              </a:ext>
            </a:extLst>
          </p:cNvPr>
          <p:cNvSpPr/>
          <p:nvPr/>
        </p:nvSpPr>
        <p:spPr>
          <a:xfrm>
            <a:off x="5" y="640943"/>
            <a:ext cx="2238999"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82</a:t>
            </a:fld>
            <a:endParaRPr lang="en-US" sz="1600" dirty="0">
              <a:solidFill>
                <a:prstClr val="white"/>
              </a:solidFill>
            </a:endParaRP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2486827" y="383708"/>
            <a:ext cx="8466605" cy="677108"/>
          </a:xfrm>
          <a:prstGeom prst="rect">
            <a:avLst/>
          </a:prstGeom>
          <a:noFill/>
        </p:spPr>
        <p:txBody>
          <a:bodyPr wrap="square" lIns="0" tIns="0" rIns="0" bIns="0" rtlCol="0" anchor="t">
            <a:spAutoFit/>
          </a:bodyPr>
          <a:lstStyle/>
          <a:p>
            <a:pPr algn="ctr">
              <a:defRPr/>
            </a:pPr>
            <a:r>
              <a:rPr lang="zh-TW" altLang="en-US" sz="4400" b="1" dirty="0"/>
              <a:t>新北市績優學生就近入學獎助學金</a:t>
            </a:r>
          </a:p>
        </p:txBody>
      </p:sp>
      <p:sp>
        <p:nvSpPr>
          <p:cNvPr id="2" name="矩形 1"/>
          <p:cNvSpPr/>
          <p:nvPr/>
        </p:nvSpPr>
        <p:spPr>
          <a:xfrm>
            <a:off x="1263640" y="1529133"/>
            <a:ext cx="9853301" cy="4154984"/>
          </a:xfrm>
          <a:prstGeom prst="rect">
            <a:avLst/>
          </a:prstGeom>
        </p:spPr>
        <p:txBody>
          <a:bodyPr wrap="square">
            <a:spAutoFit/>
          </a:bodyPr>
          <a:lstStyle/>
          <a:p>
            <a:pPr>
              <a:defRPr/>
            </a:pPr>
            <a:r>
              <a:rPr lang="zh-TW" altLang="en-US" sz="2800" b="1" dirty="0">
                <a:effectLst>
                  <a:outerShdw blurRad="38100" dist="38100" dir="2700000" algn="tl">
                    <a:srgbClr val="000000">
                      <a:alpha val="43137"/>
                    </a:srgbClr>
                  </a:outerShdw>
                </a:effectLst>
                <a:latin typeface="+mn-ea"/>
              </a:rPr>
              <a:t>助學金：</a:t>
            </a:r>
            <a:endParaRPr lang="en-US" altLang="zh-TW" sz="2000" b="1" dirty="0">
              <a:effectLst>
                <a:outerShdw blurRad="38100" dist="38100" dir="2700000" algn="tl">
                  <a:srgbClr val="000000">
                    <a:alpha val="43137"/>
                  </a:srgbClr>
                </a:outerShdw>
              </a:effectLst>
              <a:latin typeface="+mn-ea"/>
            </a:endParaRPr>
          </a:p>
          <a:p>
            <a:pPr>
              <a:defRPr/>
            </a:pPr>
            <a:endParaRPr lang="en-US" altLang="zh-TW" sz="800" b="1" dirty="0">
              <a:effectLst>
                <a:outerShdw blurRad="38100" dist="38100" dir="2700000" algn="tl">
                  <a:srgbClr val="000000">
                    <a:alpha val="43137"/>
                  </a:srgbClr>
                </a:outerShdw>
              </a:effectLst>
              <a:latin typeface="+mn-ea"/>
            </a:endParaRPr>
          </a:p>
          <a:p>
            <a:pPr>
              <a:defRPr/>
            </a:pPr>
            <a:r>
              <a:rPr lang="zh-TW" altLang="en-US" sz="2800" dirty="0">
                <a:latin typeface="+mn-ea"/>
              </a:rPr>
              <a:t>設籍本市國中畢業生就讀本市市立高級中等學校者：</a:t>
            </a:r>
          </a:p>
          <a:p>
            <a:pPr marL="971550" lvl="1" indent="-514350">
              <a:buFont typeface="+mj-lt"/>
              <a:buAutoNum type="arabicPeriod"/>
              <a:defRPr/>
            </a:pPr>
            <a:r>
              <a:rPr lang="zh-TW" altLang="en-US" sz="2800" dirty="0">
                <a:latin typeface="+mn-ea"/>
              </a:rPr>
              <a:t>低收入戶子女。</a:t>
            </a:r>
          </a:p>
          <a:p>
            <a:pPr marL="971550" lvl="1" indent="-514350">
              <a:buFont typeface="+mj-lt"/>
              <a:buAutoNum type="arabicPeriod"/>
              <a:defRPr/>
            </a:pPr>
            <a:r>
              <a:rPr lang="zh-TW" altLang="en-US" sz="2800" dirty="0">
                <a:latin typeface="+mn-ea"/>
              </a:rPr>
              <a:t>失業勞工子女。</a:t>
            </a:r>
          </a:p>
          <a:p>
            <a:pPr marL="971550" lvl="1" indent="-514350">
              <a:buFont typeface="+mj-lt"/>
              <a:buAutoNum type="arabicPeriod"/>
              <a:defRPr/>
            </a:pPr>
            <a:r>
              <a:rPr lang="zh-TW" altLang="en-US" sz="2800" dirty="0">
                <a:latin typeface="+mn-ea"/>
              </a:rPr>
              <a:t>身心障礙學生。</a:t>
            </a:r>
          </a:p>
          <a:p>
            <a:pPr>
              <a:defRPr/>
            </a:pPr>
            <a:r>
              <a:rPr lang="zh-TW" altLang="en-US" sz="2800" dirty="0">
                <a:latin typeface="+mn-ea"/>
              </a:rPr>
              <a:t>每學期 </a:t>
            </a:r>
            <a:r>
              <a:rPr lang="en-US" altLang="zh-TW" sz="2800" b="1" dirty="0">
                <a:solidFill>
                  <a:schemeClr val="accent1"/>
                </a:solidFill>
                <a:highlight>
                  <a:srgbClr val="FFFF00"/>
                </a:highlight>
                <a:latin typeface="+mn-ea"/>
              </a:rPr>
              <a:t>5,000</a:t>
            </a:r>
            <a:r>
              <a:rPr lang="en-US" altLang="zh-TW" sz="2800" dirty="0">
                <a:latin typeface="+mn-ea"/>
              </a:rPr>
              <a:t> </a:t>
            </a:r>
            <a:r>
              <a:rPr lang="zh-TW" altLang="en-US" sz="2800" dirty="0">
                <a:latin typeface="+mn-ea"/>
              </a:rPr>
              <a:t>元之助學金，倘就讀住宿學校並住宿者，每學期</a:t>
            </a:r>
            <a:r>
              <a:rPr lang="zh-TW" altLang="en-US" sz="2800" b="1" dirty="0">
                <a:solidFill>
                  <a:schemeClr val="accent1"/>
                </a:solidFill>
                <a:highlight>
                  <a:srgbClr val="FFFF00"/>
                </a:highlight>
                <a:latin typeface="+mn-ea"/>
              </a:rPr>
              <a:t>住宿費減免 </a:t>
            </a:r>
            <a:r>
              <a:rPr lang="zh-TW" altLang="en-US" sz="2800" dirty="0">
                <a:latin typeface="+mn-ea"/>
              </a:rPr>
              <a:t>每生在學期間最多補助 </a:t>
            </a:r>
            <a:r>
              <a:rPr lang="en-US" altLang="zh-TW" sz="2800" dirty="0">
                <a:latin typeface="+mn-ea"/>
              </a:rPr>
              <a:t>6 </a:t>
            </a:r>
            <a:r>
              <a:rPr lang="zh-TW" altLang="en-US" sz="2800" dirty="0">
                <a:latin typeface="+mn-ea"/>
              </a:rPr>
              <a:t>學期。</a:t>
            </a:r>
          </a:p>
          <a:p>
            <a:pPr>
              <a:defRPr/>
            </a:pPr>
            <a:endParaRPr lang="zh-TW" altLang="en-US" sz="2800" dirty="0">
              <a:latin typeface="+mn-ea"/>
            </a:endParaRPr>
          </a:p>
          <a:p>
            <a:pPr>
              <a:defRPr/>
            </a:pPr>
            <a:r>
              <a:rPr lang="zh-TW" altLang="en-US" sz="2400" dirty="0">
                <a:latin typeface="+mn-ea"/>
              </a:rPr>
              <a:t>有關獎助學金詳見</a:t>
            </a:r>
            <a:r>
              <a:rPr lang="zh-TW" altLang="en-US" sz="2400" b="1" dirty="0">
                <a:solidFill>
                  <a:srgbClr val="0000FF"/>
                </a:solidFill>
                <a:effectLst>
                  <a:outerShdw blurRad="38100" dist="38100" dir="2700000" algn="tl">
                    <a:srgbClr val="000000">
                      <a:alpha val="43137"/>
                    </a:srgbClr>
                  </a:outerShdw>
                </a:effectLst>
                <a:latin typeface="+mn-ea"/>
                <a:hlinkClick r:id="rId2" action="ppaction://hlinkfile">
                  <a:extLst>
                    <a:ext uri="{A12FA001-AC4F-418D-AE19-62706E023703}">
                      <ahyp:hlinkClr xmlns:ahyp="http://schemas.microsoft.com/office/drawing/2018/hyperlinkcolor" xmlns="" val="tx"/>
                    </a:ext>
                  </a:extLst>
                </a:hlinkClick>
              </a:rPr>
              <a:t>「新北市立高級中等學校辦理學生獎助學金實施計畫」</a:t>
            </a:r>
            <a:endParaRPr lang="zh-TW" altLang="en-US" sz="2400" b="1" dirty="0">
              <a:solidFill>
                <a:srgbClr val="0000FF"/>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14747750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28F1EF8-D55F-4EAB-9B5F-B1D632BB5452}"/>
              </a:ext>
            </a:extLst>
          </p:cNvPr>
          <p:cNvSpPr/>
          <p:nvPr/>
        </p:nvSpPr>
        <p:spPr>
          <a:xfrm>
            <a:off x="5" y="640943"/>
            <a:ext cx="2238999"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xmlns=""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xmlns=""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83</a:t>
            </a:fld>
            <a:endParaRPr lang="en-US" sz="1600" dirty="0">
              <a:solidFill>
                <a:prstClr val="white"/>
              </a:solidFill>
            </a:endParaRPr>
          </a:p>
        </p:txBody>
      </p:sp>
      <p:sp>
        <p:nvSpPr>
          <p:cNvPr id="32" name="TextBox 7">
            <a:extLst>
              <a:ext uri="{FF2B5EF4-FFF2-40B4-BE49-F238E27FC236}">
                <a16:creationId xmlns:a16="http://schemas.microsoft.com/office/drawing/2014/main" xmlns="" id="{5A0151CA-4F17-486D-A55B-4FFDBA3708A3}"/>
              </a:ext>
            </a:extLst>
          </p:cNvPr>
          <p:cNvSpPr txBox="1"/>
          <p:nvPr/>
        </p:nvSpPr>
        <p:spPr>
          <a:xfrm>
            <a:off x="1956988" y="383704"/>
            <a:ext cx="8466605" cy="677108"/>
          </a:xfrm>
          <a:prstGeom prst="rect">
            <a:avLst/>
          </a:prstGeom>
          <a:noFill/>
        </p:spPr>
        <p:txBody>
          <a:bodyPr wrap="square" lIns="0" tIns="0" rIns="0" bIns="0" rtlCol="0" anchor="t">
            <a:spAutoFit/>
          </a:bodyPr>
          <a:lstStyle/>
          <a:p>
            <a:pPr algn="ctr">
              <a:defRPr/>
            </a:pPr>
            <a:r>
              <a:rPr lang="zh-TW" altLang="en-US" sz="4400" b="1" dirty="0"/>
              <a:t>新北市績優學生就近入學獎學金</a:t>
            </a:r>
          </a:p>
        </p:txBody>
      </p:sp>
      <p:sp>
        <p:nvSpPr>
          <p:cNvPr id="2" name="矩形 1"/>
          <p:cNvSpPr/>
          <p:nvPr/>
        </p:nvSpPr>
        <p:spPr>
          <a:xfrm>
            <a:off x="1263640" y="1529133"/>
            <a:ext cx="9853301" cy="4401205"/>
          </a:xfrm>
          <a:prstGeom prst="rect">
            <a:avLst/>
          </a:prstGeom>
        </p:spPr>
        <p:txBody>
          <a:bodyPr wrap="square">
            <a:spAutoFit/>
          </a:bodyPr>
          <a:lstStyle/>
          <a:p>
            <a:pPr>
              <a:defRPr/>
            </a:pPr>
            <a:r>
              <a:rPr lang="zh-TW" altLang="en-US" sz="2800" dirty="0">
                <a:latin typeface="+mn-ea"/>
              </a:rPr>
              <a:t>本市國中畢業生獲錄取本市市立高級中等學校或國立華僑高中就讀者：</a:t>
            </a:r>
          </a:p>
          <a:p>
            <a:pPr>
              <a:defRPr/>
            </a:pPr>
            <a:r>
              <a:rPr lang="zh-TW" altLang="en-US" sz="2800" dirty="0">
                <a:latin typeface="+mn-ea"/>
              </a:rPr>
              <a:t>  會考成績達</a:t>
            </a:r>
            <a:r>
              <a:rPr lang="en-US" altLang="zh-TW" sz="2800" dirty="0">
                <a:latin typeface="+mn-ea"/>
              </a:rPr>
              <a:t>5A++</a:t>
            </a:r>
            <a:r>
              <a:rPr lang="zh-TW" altLang="en-US" sz="2800" dirty="0">
                <a:latin typeface="+mn-ea"/>
              </a:rPr>
              <a:t>，得核發</a:t>
            </a:r>
            <a:r>
              <a:rPr lang="en-US" altLang="zh-TW" sz="2800" dirty="0">
                <a:latin typeface="+mn-ea"/>
              </a:rPr>
              <a:t>10</a:t>
            </a:r>
            <a:r>
              <a:rPr lang="zh-TW" altLang="en-US" sz="2800" dirty="0">
                <a:latin typeface="+mn-ea"/>
              </a:rPr>
              <a:t>萬元獎學金。</a:t>
            </a:r>
          </a:p>
          <a:p>
            <a:pPr>
              <a:defRPr/>
            </a:pPr>
            <a:r>
              <a:rPr lang="zh-TW" altLang="en-US" sz="2800" dirty="0">
                <a:latin typeface="+mn-ea"/>
              </a:rPr>
              <a:t>  會考成績達</a:t>
            </a:r>
            <a:r>
              <a:rPr lang="en-US" altLang="zh-TW" sz="2800" dirty="0">
                <a:latin typeface="+mn-ea"/>
              </a:rPr>
              <a:t>4A++</a:t>
            </a:r>
            <a:r>
              <a:rPr lang="zh-TW" altLang="en-US" sz="2800" dirty="0">
                <a:latin typeface="+mn-ea"/>
              </a:rPr>
              <a:t>以上，得核發</a:t>
            </a:r>
            <a:r>
              <a:rPr lang="en-US" altLang="zh-TW" sz="2800" dirty="0">
                <a:latin typeface="+mn-ea"/>
              </a:rPr>
              <a:t>6</a:t>
            </a:r>
            <a:r>
              <a:rPr lang="zh-TW" altLang="en-US" sz="2800" dirty="0">
                <a:latin typeface="+mn-ea"/>
              </a:rPr>
              <a:t>萬元獎學金。</a:t>
            </a:r>
          </a:p>
          <a:p>
            <a:pPr>
              <a:defRPr/>
            </a:pPr>
            <a:r>
              <a:rPr lang="zh-TW" altLang="en-US" sz="2800" dirty="0">
                <a:latin typeface="+mn-ea"/>
              </a:rPr>
              <a:t>  會考成績達</a:t>
            </a:r>
            <a:r>
              <a:rPr lang="en-US" altLang="zh-TW" sz="2800" dirty="0">
                <a:latin typeface="+mn-ea"/>
              </a:rPr>
              <a:t>3A++</a:t>
            </a:r>
            <a:r>
              <a:rPr lang="zh-TW" altLang="en-US" sz="2800" dirty="0">
                <a:latin typeface="+mn-ea"/>
              </a:rPr>
              <a:t>以上，得核發</a:t>
            </a:r>
            <a:r>
              <a:rPr lang="en-US" altLang="zh-TW" sz="2800" dirty="0">
                <a:latin typeface="+mn-ea"/>
              </a:rPr>
              <a:t>4</a:t>
            </a:r>
            <a:r>
              <a:rPr lang="zh-TW" altLang="en-US" sz="2800" dirty="0">
                <a:latin typeface="+mn-ea"/>
              </a:rPr>
              <a:t>萬元獎學金。</a:t>
            </a:r>
          </a:p>
          <a:p>
            <a:pPr>
              <a:defRPr/>
            </a:pPr>
            <a:r>
              <a:rPr lang="zh-TW" altLang="en-US" sz="2800" dirty="0">
                <a:latin typeface="+mn-ea"/>
              </a:rPr>
              <a:t>若依新北市立高級中等學校就近入學區域劃分表所列對應學校為第</a:t>
            </a:r>
            <a:r>
              <a:rPr lang="en-US" altLang="zh-TW" sz="2800" dirty="0">
                <a:latin typeface="+mn-ea"/>
              </a:rPr>
              <a:t>1</a:t>
            </a:r>
            <a:r>
              <a:rPr lang="zh-TW" altLang="en-US" sz="2800" dirty="0">
                <a:latin typeface="+mn-ea"/>
              </a:rPr>
              <a:t>志願獲錄取就讀者，前開獎學金再加碼</a:t>
            </a:r>
            <a:r>
              <a:rPr lang="en-US" altLang="zh-TW" sz="2800" dirty="0">
                <a:latin typeface="+mn-ea"/>
              </a:rPr>
              <a:t>1</a:t>
            </a:r>
            <a:r>
              <a:rPr lang="zh-TW" altLang="en-US" sz="2800" dirty="0">
                <a:latin typeface="+mn-ea"/>
              </a:rPr>
              <a:t>萬元獎學金。</a:t>
            </a:r>
          </a:p>
          <a:p>
            <a:pPr>
              <a:defRPr/>
            </a:pPr>
            <a:endParaRPr lang="zh-TW" altLang="en-US" sz="2800" dirty="0">
              <a:latin typeface="+mn-ea"/>
            </a:endParaRPr>
          </a:p>
          <a:p>
            <a:pPr>
              <a:defRPr/>
            </a:pPr>
            <a:r>
              <a:rPr lang="zh-TW" altLang="en-US" sz="2800" dirty="0">
                <a:latin typeface="+mn-ea"/>
              </a:rPr>
              <a:t>有關獎助學金詳見</a:t>
            </a:r>
            <a:r>
              <a:rPr lang="zh-TW" altLang="en-US" sz="2800" b="1" dirty="0">
                <a:solidFill>
                  <a:srgbClr val="0000FF"/>
                </a:solidFill>
                <a:effectLst>
                  <a:outerShdw blurRad="38100" dist="38100" dir="2700000" algn="tl">
                    <a:srgbClr val="000000">
                      <a:alpha val="43137"/>
                    </a:srgbClr>
                  </a:outerShdw>
                </a:effectLst>
                <a:latin typeface="+mn-ea"/>
                <a:hlinkClick r:id="rId2" action="ppaction://hlinkfile">
                  <a:extLst>
                    <a:ext uri="{A12FA001-AC4F-418D-AE19-62706E023703}">
                      <ahyp:hlinkClr xmlns:ahyp="http://schemas.microsoft.com/office/drawing/2018/hyperlinkcolor" xmlns="" val="tx"/>
                    </a:ext>
                  </a:extLst>
                </a:hlinkClick>
              </a:rPr>
              <a:t>「新北市立高級中等學校辦理學生獎助學金實施計畫」</a:t>
            </a:r>
            <a:endParaRPr lang="zh-TW" altLang="en-US" sz="2800" b="1" dirty="0">
              <a:solidFill>
                <a:srgbClr val="0000FF"/>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19222553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xmlns="" id="{85532A51-37ED-1343-AA35-8176A4861E05}"/>
              </a:ext>
            </a:extLst>
          </p:cNvPr>
          <p:cNvSpPr txBox="1">
            <a:spLocks noChangeArrowheads="1"/>
          </p:cNvSpPr>
          <p:nvPr/>
        </p:nvSpPr>
        <p:spPr bwMode="auto">
          <a:xfrm>
            <a:off x="912287" y="404813"/>
            <a:ext cx="10847916" cy="647700"/>
          </a:xfrm>
          <a:prstGeom prst="rect">
            <a:avLst/>
          </a:prstGeom>
          <a:gradFill>
            <a:gsLst>
              <a:gs pos="0">
                <a:srgbClr val="000099"/>
              </a:gs>
              <a:gs pos="95000">
                <a:srgbClr val="A7B7E3"/>
              </a:gs>
              <a:gs pos="5000">
                <a:srgbClr val="A4B3E2"/>
              </a:gs>
              <a:gs pos="55000">
                <a:srgbClr val="775F55">
                  <a:lumMod val="20000"/>
                  <a:lumOff val="80000"/>
                </a:srgbClr>
              </a:gs>
              <a:gs pos="100000">
                <a:srgbClr val="000099"/>
              </a:gs>
            </a:gsLst>
            <a:lin ang="16200000" scaled="1"/>
          </a:gradFill>
          <a:ln w="28575" algn="ctr">
            <a:solidFill>
              <a:srgbClr val="003366"/>
            </a:solidFill>
            <a:prstDash val="sysDot"/>
            <a:miter lim="800000"/>
            <a:headEnd/>
            <a:tailEnd/>
          </a:ln>
          <a:effec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457200" indent="-457200" algn="ctr" eaLnBrk="1" hangingPunct="1">
              <a:defRPr/>
            </a:pPr>
            <a:r>
              <a:rPr lang="zh-TW" altLang="en-US" sz="4000" b="1" kern="0"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基北區</a:t>
            </a:r>
            <a:r>
              <a:rPr lang="en-US" altLang="zh-TW" sz="4000" b="1" kern="0"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112</a:t>
            </a:r>
            <a:r>
              <a:rPr lang="zh-TW" altLang="en-US" sz="4000" b="1" kern="0"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學年度多元入學諮詢管道</a:t>
            </a:r>
          </a:p>
        </p:txBody>
      </p:sp>
      <p:grpSp>
        <p:nvGrpSpPr>
          <p:cNvPr id="416771" name="群組 1">
            <a:extLst>
              <a:ext uri="{FF2B5EF4-FFF2-40B4-BE49-F238E27FC236}">
                <a16:creationId xmlns:a16="http://schemas.microsoft.com/office/drawing/2014/main" xmlns="" id="{172A5598-8467-7A46-B533-F88C15AAD7E1}"/>
              </a:ext>
            </a:extLst>
          </p:cNvPr>
          <p:cNvGrpSpPr>
            <a:grpSpLocks/>
          </p:cNvGrpSpPr>
          <p:nvPr/>
        </p:nvGrpSpPr>
        <p:grpSpPr bwMode="auto">
          <a:xfrm>
            <a:off x="1809752" y="1231906"/>
            <a:ext cx="8587317" cy="5328743"/>
            <a:chOff x="1832842" y="1412876"/>
            <a:chExt cx="8511632" cy="5329101"/>
          </a:xfrm>
        </p:grpSpPr>
        <p:sp>
          <p:nvSpPr>
            <p:cNvPr id="6" name="矩形 5">
              <a:extLst>
                <a:ext uri="{FF2B5EF4-FFF2-40B4-BE49-F238E27FC236}">
                  <a16:creationId xmlns:a16="http://schemas.microsoft.com/office/drawing/2014/main" xmlns="" id="{3044C0CA-E150-2243-B592-7A273808DE5D}"/>
                </a:ext>
              </a:extLst>
            </p:cNvPr>
            <p:cNvSpPr/>
            <p:nvPr/>
          </p:nvSpPr>
          <p:spPr>
            <a:xfrm>
              <a:off x="1847529" y="4149910"/>
              <a:ext cx="8496945" cy="792216"/>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TW" altLang="en-US" sz="2800" dirty="0">
                  <a:solidFill>
                    <a:srgbClr val="000000"/>
                  </a:solidFill>
                  <a:latin typeface="標楷體" pitchFamily="65" charset="-120"/>
                  <a:ea typeface="標楷體" pitchFamily="65" charset="-120"/>
                </a:rPr>
                <a:t>國中教育會考網站，網址</a:t>
              </a:r>
              <a:endParaRPr lang="en-US" altLang="zh-TW" sz="2800" dirty="0">
                <a:solidFill>
                  <a:srgbClr val="000000"/>
                </a:solidFill>
                <a:latin typeface="標楷體" pitchFamily="65" charset="-120"/>
                <a:ea typeface="標楷體" pitchFamily="65" charset="-120"/>
              </a:endParaRPr>
            </a:p>
            <a:p>
              <a:pPr algn="ctr">
                <a:defRPr/>
              </a:pPr>
              <a:r>
                <a:rPr lang="en-US" altLang="zh-TW" sz="2800" dirty="0">
                  <a:solidFill>
                    <a:srgbClr val="FF0000"/>
                  </a:solidFill>
                  <a:latin typeface="標楷體" pitchFamily="65" charset="-120"/>
                  <a:ea typeface="標楷體" pitchFamily="65" charset="-120"/>
                </a:rPr>
                <a:t>https://cap.nace.edu.tw/</a:t>
              </a:r>
              <a:endParaRPr lang="zh-TW" altLang="en-US" sz="2800" dirty="0">
                <a:solidFill>
                  <a:srgbClr val="FF0000"/>
                </a:solidFill>
                <a:latin typeface="標楷體" pitchFamily="65" charset="-120"/>
                <a:ea typeface="標楷體" pitchFamily="65" charset="-120"/>
              </a:endParaRPr>
            </a:p>
          </p:txBody>
        </p:sp>
        <p:sp>
          <p:nvSpPr>
            <p:cNvPr id="7" name="矩形 6">
              <a:extLst>
                <a:ext uri="{FF2B5EF4-FFF2-40B4-BE49-F238E27FC236}">
                  <a16:creationId xmlns:a16="http://schemas.microsoft.com/office/drawing/2014/main" xmlns="" id="{AF3ED5C1-57A4-8B46-947A-37FFFCCB9441}"/>
                </a:ext>
              </a:extLst>
            </p:cNvPr>
            <p:cNvSpPr/>
            <p:nvPr/>
          </p:nvSpPr>
          <p:spPr>
            <a:xfrm>
              <a:off x="1847529" y="2349564"/>
              <a:ext cx="8496945" cy="792216"/>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TW" altLang="en-US" sz="2800" dirty="0">
                  <a:solidFill>
                    <a:prstClr val="black"/>
                  </a:solidFill>
                  <a:latin typeface="標楷體" pitchFamily="65" charset="-120"/>
                  <a:ea typeface="標楷體" pitchFamily="65" charset="-120"/>
                </a:rPr>
                <a:t>教育部十二年國民基本教育資訊網</a:t>
              </a:r>
              <a:endParaRPr lang="en-US" altLang="zh-TW" sz="2800" dirty="0">
                <a:solidFill>
                  <a:prstClr val="black"/>
                </a:solidFill>
                <a:latin typeface="標楷體" pitchFamily="65" charset="-120"/>
                <a:ea typeface="標楷體" pitchFamily="65" charset="-120"/>
              </a:endParaRPr>
            </a:p>
            <a:p>
              <a:pPr algn="ctr">
                <a:defRPr/>
              </a:pPr>
              <a:r>
                <a:rPr lang="en-US" altLang="zh-TW" sz="2800" dirty="0">
                  <a:solidFill>
                    <a:prstClr val="black"/>
                  </a:solidFill>
                  <a:latin typeface="標楷體" pitchFamily="65" charset="-120"/>
                  <a:ea typeface="標楷體" pitchFamily="65" charset="-120"/>
                </a:rPr>
                <a:t>http://12basic.edu.tw/</a:t>
              </a:r>
              <a:endParaRPr lang="zh-TW" altLang="en-US" sz="2800" dirty="0">
                <a:solidFill>
                  <a:prstClr val="black"/>
                </a:solidFill>
                <a:latin typeface="標楷體" pitchFamily="65" charset="-120"/>
                <a:ea typeface="標楷體" pitchFamily="65" charset="-120"/>
              </a:endParaRPr>
            </a:p>
          </p:txBody>
        </p:sp>
        <p:sp>
          <p:nvSpPr>
            <p:cNvPr id="8" name="矩形 7">
              <a:extLst>
                <a:ext uri="{FF2B5EF4-FFF2-40B4-BE49-F238E27FC236}">
                  <a16:creationId xmlns:a16="http://schemas.microsoft.com/office/drawing/2014/main" xmlns="" id="{C34EACA8-6B1C-FD4F-B543-B11B696DD665}"/>
                </a:ext>
              </a:extLst>
            </p:cNvPr>
            <p:cNvSpPr/>
            <p:nvPr/>
          </p:nvSpPr>
          <p:spPr>
            <a:xfrm>
              <a:off x="1847529" y="1412876"/>
              <a:ext cx="8496945" cy="79221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TW" sz="2800" dirty="0">
                  <a:solidFill>
                    <a:prstClr val="black"/>
                  </a:solidFill>
                  <a:latin typeface="標楷體" pitchFamily="65" charset="-120"/>
                  <a:ea typeface="標楷體" pitchFamily="65" charset="-120"/>
                </a:rPr>
                <a:t>112</a:t>
              </a:r>
              <a:r>
                <a:rPr lang="zh-TW" altLang="en-US" sz="2800" dirty="0">
                  <a:solidFill>
                    <a:prstClr val="black"/>
                  </a:solidFill>
                  <a:latin typeface="標楷體" pitchFamily="65" charset="-120"/>
                  <a:ea typeface="標楷體" pitchFamily="65" charset="-120"/>
                </a:rPr>
                <a:t>學年度適性入學宣導網站</a:t>
              </a:r>
            </a:p>
            <a:p>
              <a:pPr algn="ctr">
                <a:defRPr/>
              </a:pPr>
              <a:r>
                <a:rPr lang="en-US" altLang="zh-TW" sz="2800" dirty="0">
                  <a:solidFill>
                    <a:prstClr val="black"/>
                  </a:solidFill>
                  <a:latin typeface="標楷體" pitchFamily="65" charset="-120"/>
                  <a:ea typeface="標楷體" pitchFamily="65" charset="-120"/>
                </a:rPr>
                <a:t>http://adapt.k12ea.gov.tw</a:t>
              </a:r>
            </a:p>
          </p:txBody>
        </p:sp>
        <p:sp>
          <p:nvSpPr>
            <p:cNvPr id="10" name="矩形 9">
              <a:extLst>
                <a:ext uri="{FF2B5EF4-FFF2-40B4-BE49-F238E27FC236}">
                  <a16:creationId xmlns:a16="http://schemas.microsoft.com/office/drawing/2014/main" xmlns="" id="{CCA27724-7D3E-3249-8E52-0EA75A8C3D44}"/>
                </a:ext>
              </a:extLst>
            </p:cNvPr>
            <p:cNvSpPr/>
            <p:nvPr/>
          </p:nvSpPr>
          <p:spPr>
            <a:xfrm>
              <a:off x="1847529" y="3284665"/>
              <a:ext cx="8496945" cy="792215"/>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TW" altLang="en-US" sz="2800" dirty="0">
                  <a:solidFill>
                    <a:srgbClr val="000000"/>
                  </a:solidFill>
                  <a:latin typeface="標楷體" pitchFamily="65" charset="-120"/>
                  <a:ea typeface="標楷體" pitchFamily="65" charset="-120"/>
                </a:rPr>
                <a:t>技專校院招生策略委員會</a:t>
              </a:r>
            </a:p>
            <a:p>
              <a:pPr algn="ctr">
                <a:defRPr/>
              </a:pPr>
              <a:r>
                <a:rPr lang="en-US" altLang="zh-TW" sz="2800" dirty="0">
                  <a:solidFill>
                    <a:srgbClr val="000000"/>
                  </a:solidFill>
                  <a:latin typeface="標楷體" pitchFamily="65" charset="-120"/>
                  <a:ea typeface="標楷體" pitchFamily="65" charset="-120"/>
                </a:rPr>
                <a:t>http://www.techadmi.edu.tw/</a:t>
              </a:r>
            </a:p>
          </p:txBody>
        </p:sp>
        <p:sp>
          <p:nvSpPr>
            <p:cNvPr id="11" name="矩形 10">
              <a:extLst>
                <a:ext uri="{FF2B5EF4-FFF2-40B4-BE49-F238E27FC236}">
                  <a16:creationId xmlns:a16="http://schemas.microsoft.com/office/drawing/2014/main" xmlns="" id="{55CCA977-F986-6A41-A017-5D0936B28B7B}"/>
                </a:ext>
              </a:extLst>
            </p:cNvPr>
            <p:cNvSpPr/>
            <p:nvPr/>
          </p:nvSpPr>
          <p:spPr>
            <a:xfrm>
              <a:off x="1847529" y="5029444"/>
              <a:ext cx="8496945" cy="79221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800" dirty="0">
                  <a:solidFill>
                    <a:srgbClr val="000000"/>
                  </a:solidFill>
                  <a:latin typeface="標楷體" pitchFamily="65" charset="-120"/>
                  <a:ea typeface="標楷體" pitchFamily="65" charset="-120"/>
                </a:rPr>
                <a:t>新北市中等教育資源網</a:t>
              </a:r>
              <a:endParaRPr lang="en-US" altLang="zh-TW" sz="2800" dirty="0">
                <a:solidFill>
                  <a:srgbClr val="000000"/>
                </a:solidFill>
                <a:latin typeface="標楷體" pitchFamily="65" charset="-120"/>
                <a:ea typeface="標楷體" pitchFamily="65" charset="-120"/>
              </a:endParaRPr>
            </a:p>
            <a:p>
              <a:pPr algn="ctr">
                <a:defRPr/>
              </a:pPr>
              <a:r>
                <a:rPr lang="en-US" altLang="zh-TW" sz="2800" dirty="0">
                  <a:solidFill>
                    <a:srgbClr val="000000"/>
                  </a:solidFill>
                  <a:latin typeface="標楷體" pitchFamily="65" charset="-120"/>
                  <a:ea typeface="標楷體" pitchFamily="65" charset="-120"/>
                </a:rPr>
                <a:t>http://se.ntpc.edu.tw/</a:t>
              </a:r>
              <a:endParaRPr lang="zh-TW" altLang="en-US" sz="2800" dirty="0">
                <a:solidFill>
                  <a:srgbClr val="000000"/>
                </a:solidFill>
                <a:latin typeface="標楷體" pitchFamily="65" charset="-120"/>
                <a:ea typeface="標楷體" pitchFamily="65" charset="-120"/>
              </a:endParaRPr>
            </a:p>
          </p:txBody>
        </p:sp>
        <p:sp>
          <p:nvSpPr>
            <p:cNvPr id="12" name="矩形 11">
              <a:extLst>
                <a:ext uri="{FF2B5EF4-FFF2-40B4-BE49-F238E27FC236}">
                  <a16:creationId xmlns:a16="http://schemas.microsoft.com/office/drawing/2014/main" xmlns="" id="{A106FEDC-D535-784B-A9A0-332B777D7F9A}"/>
                </a:ext>
              </a:extLst>
            </p:cNvPr>
            <p:cNvSpPr/>
            <p:nvPr/>
          </p:nvSpPr>
          <p:spPr>
            <a:xfrm>
              <a:off x="1832842" y="5949761"/>
              <a:ext cx="8496945" cy="792216"/>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800" dirty="0">
                  <a:solidFill>
                    <a:srgbClr val="000000"/>
                  </a:solidFill>
                  <a:latin typeface="標楷體" pitchFamily="65" charset="-120"/>
                  <a:ea typeface="標楷體" pitchFamily="65" charset="-120"/>
                </a:rPr>
                <a:t>全國高級中等學校及五專資訊網</a:t>
              </a:r>
              <a:r>
                <a:rPr lang="en-US" altLang="zh-TW" sz="2800" dirty="0">
                  <a:solidFill>
                    <a:srgbClr val="000000"/>
                  </a:solidFill>
                  <a:latin typeface="標楷體" pitchFamily="65" charset="-120"/>
                  <a:ea typeface="標楷體" pitchFamily="65" charset="-120"/>
                </a:rPr>
                <a:t>http://</a:t>
              </a:r>
              <a:r>
                <a:rPr lang="en-US" altLang="zh-TW" sz="2800" dirty="0" err="1">
                  <a:solidFill>
                    <a:srgbClr val="000000"/>
                  </a:solidFill>
                  <a:latin typeface="標楷體" pitchFamily="65" charset="-120"/>
                  <a:ea typeface="標楷體" pitchFamily="65" charset="-120"/>
                </a:rPr>
                <a:t>highschool.yjvs.chc.edu.tw</a:t>
              </a:r>
              <a:endParaRPr lang="zh-TW" altLang="en-US" sz="2800" dirty="0">
                <a:solidFill>
                  <a:srgbClr val="000000"/>
                </a:solidFill>
                <a:latin typeface="標楷體" pitchFamily="65" charset="-120"/>
                <a:ea typeface="標楷體" pitchFamily="65" charset="-120"/>
              </a:endParaRPr>
            </a:p>
          </p:txBody>
        </p:sp>
      </p:grpSp>
      <p:sp>
        <p:nvSpPr>
          <p:cNvPr id="416772" name="投影片編號版面配置區 1">
            <a:extLst>
              <a:ext uri="{FF2B5EF4-FFF2-40B4-BE49-F238E27FC236}">
                <a16:creationId xmlns:a16="http://schemas.microsoft.com/office/drawing/2014/main" xmlns="" id="{4B549741-F000-7B4F-A125-6DBCF76B89A5}"/>
              </a:ext>
            </a:extLst>
          </p:cNvPr>
          <p:cNvSpPr>
            <a:spLocks noGrp="1"/>
          </p:cNvSpPr>
          <p:nvPr>
            <p:ph type="sldNum" sz="quarter" idx="12"/>
          </p:nvPr>
        </p:nvSpPr>
        <p:spPr bwMode="auto">
          <a:xfrm>
            <a:off x="268817" y="6486525"/>
            <a:ext cx="762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en-US" altLang="zh-TW" sz="1200" b="1">
                <a:solidFill>
                  <a:srgbClr val="000000"/>
                </a:solidFill>
                <a:latin typeface="Arial" panose="020B0604020202020204" pitchFamily="34" charset="0"/>
              </a:rPr>
              <a:t>111</a:t>
            </a:r>
            <a:endParaRPr lang="zh-TW" altLang="en-US"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4145603055"/>
      </p:ext>
    </p:extLst>
  </p:cSld>
  <p:clrMapOvr>
    <a:masterClrMapping/>
  </p:clrMapOvr>
  <p:transition spd="med">
    <p:wipe dir="d"/>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xmlns="" id="{AE999F53-28C1-F84E-A0E7-F8628DF76885}"/>
              </a:ext>
            </a:extLst>
          </p:cNvPr>
          <p:cNvSpPr txBox="1"/>
          <p:nvPr/>
        </p:nvSpPr>
        <p:spPr>
          <a:xfrm>
            <a:off x="527387" y="404673"/>
            <a:ext cx="3106655" cy="646331"/>
          </a:xfrm>
          <a:prstGeom prst="rect">
            <a:avLst/>
          </a:prstGeom>
          <a:solidFill>
            <a:schemeClr val="accent2">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mn-cs"/>
              </a:rPr>
              <a:t>諮詢信箱</a:t>
            </a:r>
          </a:p>
        </p:txBody>
      </p:sp>
      <p:graphicFrame>
        <p:nvGraphicFramePr>
          <p:cNvPr id="12" name="表格 11">
            <a:extLst>
              <a:ext uri="{FF2B5EF4-FFF2-40B4-BE49-F238E27FC236}">
                <a16:creationId xmlns:a16="http://schemas.microsoft.com/office/drawing/2014/main" xmlns="" id="{9CDB1776-EE6D-B44F-AAB7-AF9CFE4F9A54}"/>
              </a:ext>
            </a:extLst>
          </p:cNvPr>
          <p:cNvGraphicFramePr>
            <a:graphicFrameLocks noGrp="1"/>
          </p:cNvGraphicFramePr>
          <p:nvPr>
            <p:extLst>
              <p:ext uri="{D42A27DB-BD31-4B8C-83A1-F6EECF244321}">
                <p14:modId xmlns:p14="http://schemas.microsoft.com/office/powerpoint/2010/main" val="3137565380"/>
              </p:ext>
            </p:extLst>
          </p:nvPr>
        </p:nvGraphicFramePr>
        <p:xfrm>
          <a:off x="129119" y="1412776"/>
          <a:ext cx="12062884" cy="3559275"/>
        </p:xfrm>
        <a:graphic>
          <a:graphicData uri="http://schemas.openxmlformats.org/drawingml/2006/table">
            <a:tbl>
              <a:tblPr>
                <a:tableStyleId>{9D7B26C5-4107-4FEC-AEDC-1716B250A1EF}</a:tableStyleId>
              </a:tblPr>
              <a:tblGrid>
                <a:gridCol w="3799228">
                  <a:extLst>
                    <a:ext uri="{9D8B030D-6E8A-4147-A177-3AD203B41FA5}">
                      <a16:colId xmlns:a16="http://schemas.microsoft.com/office/drawing/2014/main" xmlns="" val="2280435186"/>
                    </a:ext>
                  </a:extLst>
                </a:gridCol>
                <a:gridCol w="2781339">
                  <a:extLst>
                    <a:ext uri="{9D8B030D-6E8A-4147-A177-3AD203B41FA5}">
                      <a16:colId xmlns:a16="http://schemas.microsoft.com/office/drawing/2014/main" xmlns="" val="1474545690"/>
                    </a:ext>
                  </a:extLst>
                </a:gridCol>
                <a:gridCol w="5482317">
                  <a:extLst>
                    <a:ext uri="{9D8B030D-6E8A-4147-A177-3AD203B41FA5}">
                      <a16:colId xmlns:a16="http://schemas.microsoft.com/office/drawing/2014/main" xmlns="" val="3272749546"/>
                    </a:ext>
                  </a:extLst>
                </a:gridCol>
              </a:tblGrid>
              <a:tr h="368400">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新北市政府教育局</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林育瀅股長</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AH3701@ ntpc.gov.tw</a:t>
                      </a:r>
                      <a:endParaRPr kumimoji="0" lang="zh-TW" altLang="en-US" sz="2000" b="1" i="0" u="sng" strike="noStrike" cap="none" normalizeH="0" baseline="0" dirty="0">
                        <a:ln>
                          <a:noFill/>
                        </a:ln>
                        <a:solidFill>
                          <a:srgbClr val="002060"/>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xmlns="" val="3152511088"/>
                  </a:ext>
                </a:extLst>
              </a:tr>
              <a:tr h="512763">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新北市政府教育局</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許欣霖課督</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sng" strike="noStrike" cap="none" normalizeH="0" baseline="0" dirty="0">
                          <a:ln>
                            <a:noFill/>
                          </a:ln>
                          <a:solidFill>
                            <a:srgbClr val="002060"/>
                          </a:solidFill>
                          <a:effectLst/>
                          <a:latin typeface="Times New Roman" panose="02020603050405020304" pitchFamily="18" charset="0"/>
                          <a:ea typeface="標楷體" panose="02010601000101010101" pitchFamily="2" charset="-120"/>
                          <a:cs typeface="Times New Roman" panose="02020603050405020304" pitchFamily="18" charset="0"/>
                        </a:rPr>
                        <a:t>hsinlin2@ gmail.com</a:t>
                      </a:r>
                      <a:endParaRPr kumimoji="0" lang="zh-TW" altLang="en-US" sz="2000" b="0" i="0" u="sng" strike="noStrike" cap="none" normalizeH="0" baseline="0" dirty="0">
                        <a:ln>
                          <a:noFill/>
                        </a:ln>
                        <a:solidFill>
                          <a:srgbClr val="002060"/>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xmlns="" val="2372855428"/>
                  </a:ext>
                </a:extLst>
              </a:tr>
              <a:tr h="512763">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新北市立新北高中</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柯雅菱校長</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hlinkClick r:id="rId3"/>
                        </a:rPr>
                        <a:t>a0939093872@gmail.com</a:t>
                      </a:r>
                      <a:endParaRPr kumimoji="0" lang="zh-TW" altLang="en-US" sz="2000" b="1" i="0" u="sng" strike="noStrike" cap="none" normalizeH="0" baseline="0" dirty="0">
                        <a:ln>
                          <a:noFill/>
                        </a:ln>
                        <a:solidFill>
                          <a:srgbClr val="002060"/>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xmlns="" val="2719587929"/>
                  </a:ext>
                </a:extLst>
              </a:tr>
              <a:tr h="533508">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新北市立石碇高中</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楊憶湘校長</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kern="1200" cap="none" normalizeH="0" baseline="0" dirty="0" err="1">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rPr>
                        <a:t>yihsiang@ntpc.edu.tw</a:t>
                      </a:r>
                      <a:endParaRPr kumimoji="0" lang="zh-TW" altLang="en-US"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xmlns="" val="3869853150"/>
                  </a:ext>
                </a:extLst>
              </a:tr>
              <a:tr h="517525">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新北市立雙溪高中</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陳建全主任</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rPr>
                        <a:t>chenjeff@sxhs.ntpc.edu.tw</a:t>
                      </a:r>
                      <a:endParaRPr kumimoji="0" lang="zh-TW" altLang="en-US"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xmlns="" val="3800972784"/>
                  </a:ext>
                </a:extLst>
              </a:tr>
              <a:tr h="512763">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新北市立永平高中</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劉怡伶主任</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rPr>
                        <a:t>Yilin610@gmail.com</a:t>
                      </a:r>
                      <a:endParaRPr kumimoji="0" lang="zh-TW" altLang="en-US"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xmlns="" val="3715258495"/>
                  </a:ext>
                </a:extLst>
              </a:tr>
              <a:tr h="512763">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新北市立鶯歌工商</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蔡耀德主任</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rPr>
                        <a:t>tyd@ykvs.ntpc.edu.tw</a:t>
                      </a:r>
                      <a:endParaRPr kumimoji="0" lang="zh-TW" altLang="en-US"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xmlns="" val="1021007428"/>
                  </a:ext>
                </a:extLst>
              </a:tr>
            </a:tbl>
          </a:graphicData>
        </a:graphic>
      </p:graphicFrame>
    </p:spTree>
    <p:extLst>
      <p:ext uri="{BB962C8B-B14F-4D97-AF65-F5344CB8AC3E}">
        <p14:creationId xmlns:p14="http://schemas.microsoft.com/office/powerpoint/2010/main" val="1311480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4">
            <a:extLst>
              <a:ext uri="{FF2B5EF4-FFF2-40B4-BE49-F238E27FC236}">
                <a16:creationId xmlns:a16="http://schemas.microsoft.com/office/drawing/2014/main" xmlns="" id="{4FE0DE7A-0E11-435F-9532-13DF35072824}"/>
              </a:ext>
            </a:extLst>
          </p:cNvPr>
          <p:cNvSpPr/>
          <p:nvPr/>
        </p:nvSpPr>
        <p:spPr bwMode="auto">
          <a:xfrm>
            <a:off x="2183511" y="240026"/>
            <a:ext cx="8108950" cy="601663"/>
          </a:xfrm>
          <a:prstGeom prst="rect">
            <a:avLst/>
          </a:prstGeom>
          <a:solidFill>
            <a:srgbClr val="FFFF99">
              <a:alpha val="44000"/>
            </a:srgbClr>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1244600" eaLnBrk="1" hangingPunct="1">
              <a:lnSpc>
                <a:spcPct val="90000"/>
              </a:lnSpc>
              <a:defRPr/>
            </a:pPr>
            <a:r>
              <a:rPr lang="zh-TW" altLang="en-US" sz="3800" b="1" dirty="0">
                <a:solidFill>
                  <a:srgbClr val="0000FF"/>
                </a:solidFill>
                <a:latin typeface="標楷體" pitchFamily="65" charset="-120"/>
                <a:ea typeface="標楷體" pitchFamily="65" charset="-120"/>
                <a:cs typeface="+mj-cs"/>
              </a:rPr>
              <a:t>國中教育會考各科考試時間及題數</a:t>
            </a:r>
          </a:p>
        </p:txBody>
      </p:sp>
      <p:sp>
        <p:nvSpPr>
          <p:cNvPr id="5" name="Rectangle 2">
            <a:extLst>
              <a:ext uri="{FF2B5EF4-FFF2-40B4-BE49-F238E27FC236}">
                <a16:creationId xmlns:a16="http://schemas.microsoft.com/office/drawing/2014/main" xmlns="" id="{4E5F43D3-D61D-4D38-9FCB-6385854678F2}"/>
              </a:ext>
            </a:extLst>
          </p:cNvPr>
          <p:cNvSpPr>
            <a:spLocks noChangeArrowheads="1"/>
          </p:cNvSpPr>
          <p:nvPr/>
        </p:nvSpPr>
        <p:spPr bwMode="auto">
          <a:xfrm>
            <a:off x="2162111" y="5846684"/>
            <a:ext cx="8640762" cy="685800"/>
          </a:xfrm>
          <a:prstGeom prst="rect">
            <a:avLst/>
          </a:prstGeom>
          <a:solidFill>
            <a:schemeClr val="bg1">
              <a:alpha val="6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en-US" altLang="zh-TW" sz="2200" b="1" dirty="0">
                <a:latin typeface="標楷體" panose="02010601000101010101" pitchFamily="2" charset="-120"/>
                <a:ea typeface="標楷體" panose="02010601000101010101" pitchFamily="2" charset="-120"/>
              </a:rPr>
              <a:t>※</a:t>
            </a:r>
            <a:r>
              <a:rPr lang="zh-TW" altLang="en-US" sz="2200" b="1" dirty="0">
                <a:solidFill>
                  <a:srgbClr val="3333FF"/>
                </a:solidFill>
                <a:latin typeface="標楷體" panose="02010601000101010101" pitchFamily="2" charset="-120"/>
                <a:ea typeface="標楷體" panose="02010601000101010101" pitchFamily="2" charset="-120"/>
              </a:rPr>
              <a:t>「寫作測驗」及「數學非選擇題」必須要用</a:t>
            </a:r>
            <a:r>
              <a:rPr lang="zh-TW" altLang="en-US" sz="2200" b="1" dirty="0">
                <a:solidFill>
                  <a:srgbClr val="FF0000"/>
                </a:solidFill>
                <a:latin typeface="標楷體" panose="02010601000101010101" pitchFamily="2" charset="-120"/>
                <a:ea typeface="標楷體" panose="02010601000101010101" pitchFamily="2" charset="-120"/>
              </a:rPr>
              <a:t>黑色墨水筆</a:t>
            </a:r>
            <a:r>
              <a:rPr lang="zh-TW" altLang="en-US" sz="2200" b="1" dirty="0">
                <a:solidFill>
                  <a:srgbClr val="3333FF"/>
                </a:solidFill>
                <a:latin typeface="標楷體" panose="02010601000101010101" pitchFamily="2" charset="-120"/>
                <a:ea typeface="標楷體" panose="02010601000101010101" pitchFamily="2" charset="-120"/>
              </a:rPr>
              <a:t>作答</a:t>
            </a:r>
            <a:r>
              <a:rPr lang="zh-TW" altLang="en-US" sz="2200" b="1" dirty="0">
                <a:latin typeface="標楷體" panose="02010601000101010101" pitchFamily="2" charset="-120"/>
                <a:ea typeface="標楷體" panose="02010601000101010101" pitchFamily="2" charset="-120"/>
              </a:rPr>
              <a:t>。</a:t>
            </a:r>
            <a:endParaRPr lang="en-US" altLang="zh-TW" sz="2200" b="1" dirty="0">
              <a:latin typeface="標楷體" panose="02010601000101010101" pitchFamily="2" charset="-120"/>
              <a:ea typeface="標楷體" panose="02010601000101010101" pitchFamily="2" charset="-120"/>
            </a:endParaRPr>
          </a:p>
        </p:txBody>
      </p:sp>
      <p:graphicFrame>
        <p:nvGraphicFramePr>
          <p:cNvPr id="6" name="表格 5">
            <a:extLst>
              <a:ext uri="{FF2B5EF4-FFF2-40B4-BE49-F238E27FC236}">
                <a16:creationId xmlns:a16="http://schemas.microsoft.com/office/drawing/2014/main" xmlns="" id="{B55FEB04-DB79-4A70-92ED-4CB937D585E4}"/>
              </a:ext>
            </a:extLst>
          </p:cNvPr>
          <p:cNvGraphicFramePr>
            <a:graphicFrameLocks noGrp="1"/>
          </p:cNvGraphicFramePr>
          <p:nvPr>
            <p:extLst>
              <p:ext uri="{D42A27DB-BD31-4B8C-83A1-F6EECF244321}">
                <p14:modId xmlns:p14="http://schemas.microsoft.com/office/powerpoint/2010/main" val="2193896732"/>
              </p:ext>
            </p:extLst>
          </p:nvPr>
        </p:nvGraphicFramePr>
        <p:xfrm>
          <a:off x="2162111" y="847887"/>
          <a:ext cx="8280400" cy="5162552"/>
        </p:xfrm>
        <a:graphic>
          <a:graphicData uri="http://schemas.openxmlformats.org/drawingml/2006/table">
            <a:tbl>
              <a:tblPr/>
              <a:tblGrid>
                <a:gridCol w="900113">
                  <a:extLst>
                    <a:ext uri="{9D8B030D-6E8A-4147-A177-3AD203B41FA5}">
                      <a16:colId xmlns:a16="http://schemas.microsoft.com/office/drawing/2014/main" xmlns="" val="2193825837"/>
                    </a:ext>
                  </a:extLst>
                </a:gridCol>
                <a:gridCol w="900112">
                  <a:extLst>
                    <a:ext uri="{9D8B030D-6E8A-4147-A177-3AD203B41FA5}">
                      <a16:colId xmlns:a16="http://schemas.microsoft.com/office/drawing/2014/main" xmlns="" val="392812924"/>
                    </a:ext>
                  </a:extLst>
                </a:gridCol>
                <a:gridCol w="1031875">
                  <a:extLst>
                    <a:ext uri="{9D8B030D-6E8A-4147-A177-3AD203B41FA5}">
                      <a16:colId xmlns:a16="http://schemas.microsoft.com/office/drawing/2014/main" xmlns="" val="714602605"/>
                    </a:ext>
                  </a:extLst>
                </a:gridCol>
                <a:gridCol w="3516313">
                  <a:extLst>
                    <a:ext uri="{9D8B030D-6E8A-4147-A177-3AD203B41FA5}">
                      <a16:colId xmlns:a16="http://schemas.microsoft.com/office/drawing/2014/main" xmlns="" val="102003392"/>
                    </a:ext>
                  </a:extLst>
                </a:gridCol>
                <a:gridCol w="1931987">
                  <a:extLst>
                    <a:ext uri="{9D8B030D-6E8A-4147-A177-3AD203B41FA5}">
                      <a16:colId xmlns:a16="http://schemas.microsoft.com/office/drawing/2014/main" xmlns="" val="2612234632"/>
                    </a:ext>
                  </a:extLst>
                </a:gridCol>
              </a:tblGrid>
              <a:tr h="373063">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考試科目</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30A0"/>
                    </a:solidFill>
                  </a:tcPr>
                </a:tc>
                <a:tc h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時間</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題數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結果呈現</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30A0"/>
                    </a:solidFill>
                  </a:tcPr>
                </a:tc>
                <a:extLst>
                  <a:ext uri="{0D108BD9-81ED-4DB2-BD59-A6C34878D82A}">
                    <a16:rowId xmlns:a16="http://schemas.microsoft.com/office/drawing/2014/main" xmlns="" val="4217240746"/>
                  </a:ext>
                </a:extLst>
              </a:tr>
              <a:tr h="541338">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國文</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h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70</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分鐘</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38</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46</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rowSpan="6">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分為「精熟」</a:t>
                      </a:r>
                      <a:r>
                        <a:rPr kumimoji="0" lang="zh-TW" altLang="en-US"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「基礎」和「待加強」</a:t>
                      </a: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3</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等級</a:t>
                      </a:r>
                      <a:endPar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rPr>
                        <a:t>成績計算方式可詳見教育部國中教育會考網站：</a:t>
                      </a:r>
                      <a:r>
                        <a:rPr kumimoji="0" lang="en-US" altLang="zh-TW" sz="2000" b="0"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rPr>
                        <a:t>http://cap.ntnu.edu.tw/</a:t>
                      </a:r>
                      <a:endParaRPr kumimoji="0" lang="zh-TW" altLang="en-US" sz="2000" b="0"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extLst>
                  <a:ext uri="{0D108BD9-81ED-4DB2-BD59-A6C34878D82A}">
                    <a16:rowId xmlns:a16="http://schemas.microsoft.com/office/drawing/2014/main" xmlns="" val="283458424"/>
                  </a:ext>
                </a:extLst>
              </a:tr>
              <a:tr h="973138">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英語</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bg1"/>
                          </a:solidFill>
                          <a:effectLst/>
                          <a:latin typeface="標楷體" panose="02010601000101010101" pitchFamily="2" charset="-120"/>
                          <a:ea typeface="標楷體" panose="02010601000101010101" pitchFamily="2" charset="-120"/>
                        </a:rPr>
                        <a:t>閱讀</a:t>
                      </a:r>
                      <a:endParaRPr kumimoji="0" lang="zh-TW" altLang="zh-TW" sz="2000" b="0" i="0" u="none" strike="noStrike" cap="none" normalizeH="0" baseline="0">
                        <a:ln>
                          <a:noFill/>
                        </a:ln>
                        <a:solidFill>
                          <a:schemeClr val="bg1"/>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60</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分鐘</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CE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閱讀</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40</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45</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endPar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a:t>
                      </a:r>
                      <a:r>
                        <a:rPr kumimoji="0" lang="zh-TW" altLang="en-US"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占總成績</a:t>
                      </a: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80%)</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 </a:t>
                      </a:r>
                      <a:endPar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vMerge="1">
                  <a:txBody>
                    <a:bodyPr/>
                    <a:lstStyle/>
                    <a:p>
                      <a:endParaRPr lang="zh-TW" altLang="en-US"/>
                    </a:p>
                  </a:txBody>
                  <a:tcPr/>
                </a:tc>
                <a:extLst>
                  <a:ext uri="{0D108BD9-81ED-4DB2-BD59-A6C34878D82A}">
                    <a16:rowId xmlns:a16="http://schemas.microsoft.com/office/drawing/2014/main" xmlns="" val="1791958992"/>
                  </a:ext>
                </a:extLst>
              </a:tr>
              <a:tr h="973138">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英語</a:t>
                      </a:r>
                      <a:endPar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endParaRP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bg1"/>
                          </a:solidFill>
                          <a:effectLst/>
                          <a:latin typeface="標楷體" panose="02010601000101010101" pitchFamily="2" charset="-120"/>
                          <a:ea typeface="標楷體" panose="02010601000101010101" pitchFamily="2" charset="-120"/>
                        </a:rPr>
                        <a:t>聽力</a:t>
                      </a:r>
                      <a:endParaRPr kumimoji="0" lang="zh-TW" altLang="zh-TW" sz="2000" b="0" i="0" u="none" strike="noStrike" cap="none" normalizeH="0" baseline="0">
                        <a:ln>
                          <a:noFill/>
                        </a:ln>
                        <a:solidFill>
                          <a:schemeClr val="bg1"/>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25</a:t>
                      </a:r>
                      <a:r>
                        <a:rPr kumimoji="0" lang="zh-TW" altLang="en-US"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分鐘</a:t>
                      </a:r>
                      <a:endPar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20</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30</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endPar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a:t>
                      </a:r>
                      <a:r>
                        <a:rPr kumimoji="0" lang="zh-TW" altLang="en-US"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占總成績</a:t>
                      </a: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20%)</a:t>
                      </a:r>
                      <a:endPar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vMerge="1">
                  <a:txBody>
                    <a:bodyPr/>
                    <a:lstStyle/>
                    <a:p>
                      <a:endParaRPr lang="zh-TW" altLang="en-US"/>
                    </a:p>
                  </a:txBody>
                  <a:tcPr/>
                </a:tc>
                <a:extLst>
                  <a:ext uri="{0D108BD9-81ED-4DB2-BD59-A6C34878D82A}">
                    <a16:rowId xmlns:a16="http://schemas.microsoft.com/office/drawing/2014/main" xmlns="" val="4130711771"/>
                  </a:ext>
                </a:extLst>
              </a:tr>
              <a:tr h="936625">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數學</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h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80</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分鐘</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CE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25</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31</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選擇題</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23</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28</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a:t>
                      </a:r>
                      <a:r>
                        <a:rPr kumimoji="0" lang="zh-TW" altLang="en-US"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占總成績</a:t>
                      </a: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85%)</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非選擇題</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2</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a:t>
                      </a:r>
                      <a:r>
                        <a:rPr kumimoji="0" lang="zh-TW" altLang="en-US"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占總成績</a:t>
                      </a: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15%)</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 </a:t>
                      </a:r>
                      <a:endPar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vMerge="1">
                  <a:txBody>
                    <a:bodyPr/>
                    <a:lstStyle/>
                    <a:p>
                      <a:endParaRPr lang="zh-TW" altLang="en-US"/>
                    </a:p>
                  </a:txBody>
                  <a:tcPr/>
                </a:tc>
                <a:extLst>
                  <a:ext uri="{0D108BD9-81ED-4DB2-BD59-A6C34878D82A}">
                    <a16:rowId xmlns:a16="http://schemas.microsoft.com/office/drawing/2014/main" xmlns="" val="3286626621"/>
                  </a:ext>
                </a:extLst>
              </a:tr>
              <a:tr h="501650">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社會</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h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70</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分鐘</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50</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60</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vMerge="1">
                  <a:txBody>
                    <a:bodyPr/>
                    <a:lstStyle/>
                    <a:p>
                      <a:endParaRPr lang="zh-TW" altLang="en-US"/>
                    </a:p>
                  </a:txBody>
                  <a:tcPr/>
                </a:tc>
                <a:extLst>
                  <a:ext uri="{0D108BD9-81ED-4DB2-BD59-A6C34878D82A}">
                    <a16:rowId xmlns:a16="http://schemas.microsoft.com/office/drawing/2014/main" xmlns="" val="3330920831"/>
                  </a:ext>
                </a:extLst>
              </a:tr>
              <a:tr h="431800">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自然</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h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70</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分鐘</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CE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45</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55</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vMerge="1">
                  <a:txBody>
                    <a:bodyPr/>
                    <a:lstStyle/>
                    <a:p>
                      <a:endParaRPr lang="zh-TW" altLang="en-US"/>
                    </a:p>
                  </a:txBody>
                  <a:tcPr/>
                </a:tc>
                <a:extLst>
                  <a:ext uri="{0D108BD9-81ED-4DB2-BD59-A6C34878D82A}">
                    <a16:rowId xmlns:a16="http://schemas.microsoft.com/office/drawing/2014/main" xmlns="" val="2593407247"/>
                  </a:ext>
                </a:extLst>
              </a:tr>
              <a:tr h="431800">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寫作測驗 </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h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50</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分鐘</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1</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題</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分為一至六級分</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extLst>
                  <a:ext uri="{0D108BD9-81ED-4DB2-BD59-A6C34878D82A}">
                    <a16:rowId xmlns:a16="http://schemas.microsoft.com/office/drawing/2014/main" xmlns="" val="181770904"/>
                  </a:ext>
                </a:extLst>
              </a:tr>
            </a:tbl>
          </a:graphicData>
        </a:graphic>
      </p:graphicFrame>
    </p:spTree>
    <p:extLst>
      <p:ext uri="{BB962C8B-B14F-4D97-AF65-F5344CB8AC3E}">
        <p14:creationId xmlns:p14="http://schemas.microsoft.com/office/powerpoint/2010/main" val="107078724"/>
      </p:ext>
    </p:extLst>
  </p:cSld>
  <p:clrMapOvr>
    <a:masterClrMapping/>
  </p:clrMapOvr>
</p:sld>
</file>

<file path=ppt/theme/theme1.xml><?xml version="1.0" encoding="utf-8"?>
<a:theme xmlns:a="http://schemas.openxmlformats.org/drawingml/2006/main" name="Office Theme">
  <a:themeElements>
    <a:clrScheme name="old-minimalize">
      <a:dk1>
        <a:sysClr val="windowText" lastClr="000000"/>
      </a:dk1>
      <a:lt1>
        <a:sysClr val="window" lastClr="FFFFFF"/>
      </a:lt1>
      <a:dk2>
        <a:srgbClr val="7F7F7F"/>
      </a:dk2>
      <a:lt2>
        <a:srgbClr val="F2F2F2"/>
      </a:lt2>
      <a:accent1>
        <a:srgbClr val="FE2929"/>
      </a:accent1>
      <a:accent2>
        <a:srgbClr val="FF7400"/>
      </a:accent2>
      <a:accent3>
        <a:srgbClr val="2C8716"/>
      </a:accent3>
      <a:accent4>
        <a:srgbClr val="F2F64B"/>
      </a:accent4>
      <a:accent5>
        <a:srgbClr val="769BC9"/>
      </a:accent5>
      <a:accent6>
        <a:srgbClr val="594573"/>
      </a:accent6>
      <a:hlink>
        <a:srgbClr val="AAF536"/>
      </a:hlink>
      <a:folHlink>
        <a:srgbClr val="2792CF"/>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11761</TotalTime>
  <Words>9434</Words>
  <Application>Microsoft Office PowerPoint</Application>
  <PresentationFormat>自訂</PresentationFormat>
  <Paragraphs>1665</Paragraphs>
  <Slides>85</Slides>
  <Notes>2</Notes>
  <HiddenSlides>0</HiddenSlides>
  <MMClips>0</MMClips>
  <ScaleCrop>false</ScaleCrop>
  <HeadingPairs>
    <vt:vector size="4" baseType="variant">
      <vt:variant>
        <vt:lpstr>佈景主題</vt:lpstr>
      </vt:variant>
      <vt:variant>
        <vt:i4>3</vt:i4>
      </vt:variant>
      <vt:variant>
        <vt:lpstr>投影片標題</vt:lpstr>
      </vt:variant>
      <vt:variant>
        <vt:i4>85</vt:i4>
      </vt:variant>
    </vt:vector>
  </HeadingPairs>
  <TitlesOfParts>
    <vt:vector size="88" baseType="lpstr">
      <vt:lpstr>Office Theme</vt:lpstr>
      <vt:lpstr>自訂設計</vt:lpstr>
      <vt:lpstr>2_自訂設計</vt:lpstr>
      <vt:lpstr>PowerPoint 簡報</vt:lpstr>
      <vt:lpstr>PowerPoint 簡報</vt:lpstr>
      <vt:lpstr>PowerPoint 簡報</vt:lpstr>
      <vt:lpstr>PowerPoint 簡報</vt:lpstr>
      <vt:lpstr>十二年國教免學費政策</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技高專業群科-群科歸屬表(108課綱)6類15群94科</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Nugroho Ade</dc:creator>
  <cp:lastModifiedBy>meeting chjh</cp:lastModifiedBy>
  <cp:revision>629</cp:revision>
  <dcterms:created xsi:type="dcterms:W3CDTF">2018-04-24T06:31:58Z</dcterms:created>
  <dcterms:modified xsi:type="dcterms:W3CDTF">2023-03-04T00:54:56Z</dcterms:modified>
</cp:coreProperties>
</file>